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81" r:id="rId4"/>
    <p:sldId id="257" r:id="rId5"/>
    <p:sldId id="282" r:id="rId6"/>
    <p:sldId id="283" r:id="rId7"/>
    <p:sldId id="284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03"/>
  </p:normalViewPr>
  <p:slideViewPr>
    <p:cSldViewPr>
      <p:cViewPr varScale="1">
        <p:scale>
          <a:sx n="80" d="100"/>
          <a:sy n="80" d="100"/>
        </p:scale>
        <p:origin x="200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0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6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4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8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8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2800" dirty="0" err="1">
                <a:latin typeface="Comic Sans MS" panose="030F0702030302020204" pitchFamily="66" charset="0"/>
              </a:rPr>
              <a:t>Transtibial</a:t>
            </a:r>
            <a:r>
              <a:rPr lang="tr-TR" sz="2800" dirty="0">
                <a:latin typeface="Comic Sans MS" panose="030F0702030302020204" pitchFamily="66" charset="0"/>
              </a:rPr>
              <a:t> Soket Alçı Ölçü Alma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Prof. </a:t>
            </a:r>
            <a:r>
              <a:rPr lang="tr-TR" dirty="0" err="1"/>
              <a:t>Dr</a:t>
            </a:r>
            <a:r>
              <a:rPr lang="tr-TR" dirty="0"/>
              <a:t> Serap Alsancak</a:t>
            </a:r>
          </a:p>
          <a:p>
            <a:r>
              <a:rPr lang="tr-TR" dirty="0" err="1"/>
              <a:t>Doç.Dr.Senem</a:t>
            </a:r>
            <a:r>
              <a:rPr lang="tr-TR" dirty="0"/>
              <a:t> Güner</a:t>
            </a:r>
          </a:p>
          <a:p>
            <a:r>
              <a:rPr lang="tr-TR" dirty="0" err="1"/>
              <a:t>Öğr</a:t>
            </a:r>
            <a:r>
              <a:rPr lang="tr-TR" dirty="0"/>
              <a:t>. </a:t>
            </a:r>
            <a:r>
              <a:rPr lang="tr-TR" dirty="0" err="1"/>
              <a:t>Gör.Enver</a:t>
            </a:r>
            <a:r>
              <a:rPr lang="tr-TR" dirty="0"/>
              <a:t> Güven</a:t>
            </a:r>
          </a:p>
          <a:p>
            <a:r>
              <a:rPr lang="tr-TR" dirty="0" err="1"/>
              <a:t>Öğr</a:t>
            </a:r>
            <a:r>
              <a:rPr lang="tr-TR" dirty="0"/>
              <a:t>. Gör. Ali Koray Özgün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7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1600" y="457200"/>
            <a:ext cx="3429000" cy="2057400"/>
          </a:xfrm>
        </p:spPr>
        <p:txBody>
          <a:bodyPr/>
          <a:lstStyle/>
          <a:p>
            <a:r>
              <a:rPr lang="tr-TR" dirty="0"/>
              <a:t>Hasta gerekli değerlendirmeden sonra alçı ölçü için hazırlanır.</a:t>
            </a:r>
            <a:endParaRPr lang="en-US" dirty="0"/>
          </a:p>
        </p:txBody>
      </p:sp>
      <p:pic>
        <p:nvPicPr>
          <p:cNvPr id="1026" name="Picture 2" descr="20150615_13544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xfrm rot="5400000">
            <a:off x="1981200" y="304800"/>
            <a:ext cx="2888722" cy="288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150615_1357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43" y="3695700"/>
            <a:ext cx="356631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0150615_1354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6100" y="39243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5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Güdük üzerine giyilen </a:t>
            </a:r>
            <a:r>
              <a:rPr lang="tr-TR" sz="3200" dirty="0" err="1"/>
              <a:t>stakinet</a:t>
            </a:r>
            <a:r>
              <a:rPr lang="tr-TR" sz="3200" dirty="0"/>
              <a:t> veya naylon ince çorap üzerine kemik çıkıntılar işaretlenir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3" t="6236" r="19402" b="26076"/>
          <a:stretch/>
        </p:blipFill>
        <p:spPr>
          <a:xfrm rot="5400000">
            <a:off x="5010148" y="2343946"/>
            <a:ext cx="3200400" cy="3314697"/>
          </a:xfrm>
        </p:spPr>
      </p:pic>
    </p:spTree>
    <p:extLst>
      <p:ext uri="{BB962C8B-B14F-4D97-AF65-F5344CB8AC3E}">
        <p14:creationId xmlns:p14="http://schemas.microsoft.com/office/powerpoint/2010/main" val="3680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150514_15081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0" t="44118" r="1260" b="2940"/>
          <a:stretch/>
        </p:blipFill>
        <p:spPr bwMode="auto">
          <a:xfrm>
            <a:off x="628650" y="685800"/>
            <a:ext cx="269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19600" y="2133600"/>
            <a:ext cx="4724400" cy="4154424"/>
          </a:xfrm>
        </p:spPr>
        <p:txBody>
          <a:bodyPr/>
          <a:lstStyle/>
          <a:p>
            <a:r>
              <a:rPr lang="en-US" b="1" dirty="0"/>
              <a:t>		</a:t>
            </a:r>
            <a:endParaRPr lang="en-US" dirty="0"/>
          </a:p>
          <a:p>
            <a:r>
              <a:rPr lang="tr-TR" sz="1600" dirty="0"/>
              <a:t>-</a:t>
            </a:r>
            <a:r>
              <a:rPr lang="tr-TR" sz="2800" dirty="0"/>
              <a:t>Güdük üzerinde </a:t>
            </a:r>
            <a:r>
              <a:rPr lang="tr-TR" sz="2800" dirty="0" err="1"/>
              <a:t>anterior</a:t>
            </a:r>
            <a:r>
              <a:rPr lang="tr-TR" sz="2800" dirty="0"/>
              <a:t> –</a:t>
            </a:r>
            <a:r>
              <a:rPr lang="tr-TR" sz="2800" dirty="0" err="1"/>
              <a:t>posterior</a:t>
            </a:r>
            <a:r>
              <a:rPr lang="tr-TR" sz="2800" dirty="0"/>
              <a:t> ve </a:t>
            </a:r>
            <a:r>
              <a:rPr lang="tr-TR" sz="2800" dirty="0" err="1"/>
              <a:t>medial-lateral</a:t>
            </a:r>
            <a:r>
              <a:rPr lang="tr-TR" sz="2800" dirty="0"/>
              <a:t> </a:t>
            </a:r>
            <a:r>
              <a:rPr lang="tr-TR" sz="2800" dirty="0" err="1"/>
              <a:t>kaliper</a:t>
            </a:r>
            <a:r>
              <a:rPr lang="tr-TR" sz="2800" dirty="0"/>
              <a:t> ölçümü  </a:t>
            </a:r>
          </a:p>
          <a:p>
            <a:r>
              <a:rPr lang="tr-TR" sz="2800" dirty="0"/>
              <a:t>-Güdük üzerinde 2 cm </a:t>
            </a:r>
            <a:r>
              <a:rPr lang="tr-TR" sz="2800" dirty="0" err="1"/>
              <a:t>lik</a:t>
            </a:r>
            <a:r>
              <a:rPr lang="tr-TR" sz="2800" dirty="0"/>
              <a:t> aralık ile mezura çevre ölçümleri ,</a:t>
            </a:r>
          </a:p>
          <a:p>
            <a:r>
              <a:rPr lang="tr-TR" sz="2800" dirty="0"/>
              <a:t>-Güdük uzunluğu kaydedilir.</a:t>
            </a:r>
          </a:p>
          <a:p>
            <a:endParaRPr lang="tr-TR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20371" r="33333" b="33704"/>
          <a:stretch/>
        </p:blipFill>
        <p:spPr>
          <a:xfrm rot="5400000">
            <a:off x="825313" y="4344822"/>
            <a:ext cx="2337173" cy="25875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2963" r="36667" b="35185"/>
          <a:stretch/>
        </p:blipFill>
        <p:spPr>
          <a:xfrm rot="5400000">
            <a:off x="965200" y="2286000"/>
            <a:ext cx="2057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0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Güdük üzerinde </a:t>
            </a:r>
            <a:r>
              <a:rPr lang="tr-TR" dirty="0" err="1"/>
              <a:t>flepleme</a:t>
            </a:r>
            <a:r>
              <a:rPr lang="tr-TR" dirty="0"/>
              <a:t> tekniği ile 5 katlı alçı </a:t>
            </a:r>
            <a:r>
              <a:rPr lang="tr-TR" dirty="0" err="1"/>
              <a:t>fleplerinin</a:t>
            </a:r>
            <a:r>
              <a:rPr lang="tr-TR" dirty="0"/>
              <a:t> yerleştirilmesi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40080" r="24654"/>
          <a:stretch/>
        </p:blipFill>
        <p:spPr>
          <a:xfrm rot="5400000">
            <a:off x="522379" y="2199957"/>
            <a:ext cx="3429000" cy="3143886"/>
          </a:xfr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31911" r="26404" b="23742"/>
          <a:stretch/>
        </p:blipFill>
        <p:spPr>
          <a:xfrm rot="5400000">
            <a:off x="4515851" y="2559863"/>
            <a:ext cx="3465098" cy="2438400"/>
          </a:xfrm>
        </p:spPr>
      </p:pic>
    </p:spTree>
    <p:extLst>
      <p:ext uri="{BB962C8B-B14F-4D97-AF65-F5344CB8AC3E}">
        <p14:creationId xmlns:p14="http://schemas.microsoft.com/office/powerpoint/2010/main" val="45732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Distal</a:t>
            </a:r>
            <a:r>
              <a:rPr lang="tr-TR" dirty="0"/>
              <a:t> kısma alçı sarılması ve </a:t>
            </a:r>
            <a:r>
              <a:rPr lang="tr-TR" dirty="0" err="1"/>
              <a:t>patellar</a:t>
            </a:r>
            <a:r>
              <a:rPr lang="tr-TR" dirty="0"/>
              <a:t> </a:t>
            </a:r>
            <a:r>
              <a:rPr lang="tr-TR" dirty="0" err="1"/>
              <a:t>tendon</a:t>
            </a:r>
            <a:r>
              <a:rPr lang="tr-TR" dirty="0"/>
              <a:t> basısı verilmesi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5653" r="12399" b="41441"/>
          <a:stretch/>
        </p:blipFill>
        <p:spPr>
          <a:xfrm rot="5400000">
            <a:off x="479614" y="3136864"/>
            <a:ext cx="3993771" cy="205739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3433" r="26404" b="39886"/>
          <a:stretch/>
        </p:blipFill>
        <p:spPr>
          <a:xfrm rot="5400000">
            <a:off x="4215887" y="3023113"/>
            <a:ext cx="3800249" cy="2478424"/>
          </a:xfrm>
        </p:spPr>
      </p:pic>
    </p:spTree>
    <p:extLst>
      <p:ext uri="{BB962C8B-B14F-4D97-AF65-F5344CB8AC3E}">
        <p14:creationId xmlns:p14="http://schemas.microsoft.com/office/powerpoint/2010/main" val="120250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18101"/>
          <a:stretch/>
        </p:blipFill>
        <p:spPr>
          <a:xfrm rot="5400000">
            <a:off x="-263965" y="2639218"/>
            <a:ext cx="5080879" cy="2724150"/>
          </a:xfrm>
        </p:spPr>
      </p:pic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800" dirty="0" err="1"/>
              <a:t>Popliteal</a:t>
            </a:r>
            <a:r>
              <a:rPr lang="tr-TR" sz="2800" dirty="0"/>
              <a:t> bölgeyi içine alan arka </a:t>
            </a:r>
            <a:r>
              <a:rPr lang="tr-TR" sz="2800" dirty="0" err="1"/>
              <a:t>flep</a:t>
            </a:r>
            <a:r>
              <a:rPr lang="tr-TR" sz="2800" dirty="0"/>
              <a:t> eklenmesi ve </a:t>
            </a:r>
            <a:r>
              <a:rPr lang="tr-TR" sz="2800" dirty="0" err="1"/>
              <a:t>hamstring</a:t>
            </a:r>
            <a:r>
              <a:rPr lang="tr-TR" sz="2800" dirty="0"/>
              <a:t> kas </a:t>
            </a:r>
            <a:r>
              <a:rPr lang="tr-TR" sz="2800" dirty="0" err="1"/>
              <a:t>tendonları</a:t>
            </a:r>
            <a:r>
              <a:rPr lang="tr-TR" sz="2800" dirty="0"/>
              <a:t> için yatak yapılması</a:t>
            </a:r>
            <a:r>
              <a:rPr lang="tr-TR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4882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err="1"/>
              <a:t>Kondillerin</a:t>
            </a:r>
            <a:r>
              <a:rPr lang="tr-TR" sz="2800" dirty="0"/>
              <a:t> üzerine çıkan ön </a:t>
            </a:r>
            <a:r>
              <a:rPr lang="tr-TR" sz="2800" dirty="0" err="1"/>
              <a:t>flep</a:t>
            </a:r>
            <a:r>
              <a:rPr lang="tr-TR" sz="2800" dirty="0"/>
              <a:t> eklenmesi ve gerekli basıların </a:t>
            </a:r>
            <a:r>
              <a:rPr lang="tr-TR" sz="2800" dirty="0" err="1"/>
              <a:t>flep</a:t>
            </a:r>
            <a:r>
              <a:rPr lang="tr-TR" sz="2800" dirty="0"/>
              <a:t> üzerinden verilmesi.</a:t>
            </a:r>
          </a:p>
        </p:txBody>
      </p:sp>
      <p:pic>
        <p:nvPicPr>
          <p:cNvPr id="3076" name="Picture 4" descr="20150514_15374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r="-2"/>
          <a:stretch/>
        </p:blipFill>
        <p:spPr bwMode="auto">
          <a:xfrm>
            <a:off x="514350" y="2120355"/>
            <a:ext cx="3521007" cy="35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9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828800"/>
            <a:ext cx="4267200" cy="2176272"/>
          </a:xfrm>
        </p:spPr>
        <p:txBody>
          <a:bodyPr/>
          <a:lstStyle/>
          <a:p>
            <a:r>
              <a:rPr lang="tr-TR" dirty="0"/>
              <a:t>Negatif modelin oluşturulması</a:t>
            </a:r>
            <a:endParaRPr lang="en-US" dirty="0"/>
          </a:p>
        </p:txBody>
      </p:sp>
      <p:pic>
        <p:nvPicPr>
          <p:cNvPr id="4098" name="Picture 2" descr="20150514_154108(0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xfrm>
            <a:off x="1066800" y="302839"/>
            <a:ext cx="2614097" cy="261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075" y="3590925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100</Words>
  <Application>Microsoft Macintosh PowerPoint</Application>
  <PresentationFormat>Ekran Gösterisi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Teması</vt:lpstr>
      <vt:lpstr>Transtibial Soket Alçı Ölçü Alma</vt:lpstr>
      <vt:lpstr>Hasta gerekli değerlendirmeden sonra alçı ölçü için hazırlanır.</vt:lpstr>
      <vt:lpstr>PowerPoint Sunusu</vt:lpstr>
      <vt:lpstr>PowerPoint Sunusu</vt:lpstr>
      <vt:lpstr>Güdük üzerinde flepleme tekniği ile 5 katlı alçı fleplerinin yerleştirilmesi</vt:lpstr>
      <vt:lpstr>Distal kısma alçı sarılması ve patellar tendon basısı verilmesi</vt:lpstr>
      <vt:lpstr>PowerPoint Sunusu</vt:lpstr>
      <vt:lpstr>PowerPoint Sunusu</vt:lpstr>
      <vt:lpstr>Negatif modelin oluşturulması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for Transtibial Prosthetic Technique</dc:title>
  <dc:creator>senem senem</dc:creator>
  <cp:lastModifiedBy>serap alsancak</cp:lastModifiedBy>
  <cp:revision>47</cp:revision>
  <dcterms:created xsi:type="dcterms:W3CDTF">2006-08-16T00:00:00Z</dcterms:created>
  <dcterms:modified xsi:type="dcterms:W3CDTF">2019-11-28T11:21:56Z</dcterms:modified>
</cp:coreProperties>
</file>