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65" r:id="rId8"/>
    <p:sldId id="259" r:id="rId9"/>
    <p:sldId id="261" r:id="rId10"/>
    <p:sldId id="262" r:id="rId11"/>
    <p:sldId id="271" r:id="rId12"/>
    <p:sldId id="266" r:id="rId13"/>
    <p:sldId id="267" r:id="rId14"/>
    <p:sldId id="268" r:id="rId15"/>
    <p:sldId id="269" r:id="rId16"/>
    <p:sldId id="270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8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74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73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49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20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54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74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36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73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19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19F6-5793-40B2-A965-B178515108A2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7187-6221-43C7-BD2E-FC78EF69E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6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Jeofizik</a:t>
            </a:r>
            <a:r>
              <a:rPr lang="en-US" dirty="0" smtClean="0"/>
              <a:t> </a:t>
            </a:r>
            <a:r>
              <a:rPr lang="en-US" dirty="0" err="1" smtClean="0"/>
              <a:t>Yöntemler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Gravite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Manyetik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36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647" y="6041571"/>
            <a:ext cx="11181896" cy="751569"/>
          </a:xfrm>
        </p:spPr>
        <p:txBody>
          <a:bodyPr/>
          <a:lstStyle/>
          <a:p>
            <a:pPr algn="ctr"/>
            <a:r>
              <a:rPr lang="en-US" dirty="0" smtClean="0"/>
              <a:t>2B </a:t>
            </a:r>
            <a:r>
              <a:rPr lang="en-US" dirty="0" err="1" smtClean="0"/>
              <a:t>Gravite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r>
              <a:rPr lang="en-US" dirty="0" smtClean="0"/>
              <a:t> (</a:t>
            </a:r>
            <a:r>
              <a:rPr lang="en-US" dirty="0" err="1" smtClean="0"/>
              <a:t>Özürlan</a:t>
            </a:r>
            <a:r>
              <a:rPr lang="en-US" dirty="0" smtClean="0"/>
              <a:t>, Candansayar, </a:t>
            </a:r>
            <a:r>
              <a:rPr lang="en-US" dirty="0" err="1" smtClean="0"/>
              <a:t>Şahin</a:t>
            </a:r>
            <a:r>
              <a:rPr lang="en-US" dirty="0" smtClean="0"/>
              <a:t>, 2005)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7223"/>
            <a:ext cx="9356271" cy="583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3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7010400" cy="1066800"/>
          </a:xfrm>
        </p:spPr>
        <p:txBody>
          <a:bodyPr/>
          <a:lstStyle/>
          <a:p>
            <a:pPr algn="r" eaLnBrk="1" hangingPunct="1"/>
            <a:r>
              <a:rPr lang="tr-TR" sz="2800" b="1"/>
              <a:t>2.TEKNİK BÖLÜM(</a:t>
            </a:r>
            <a:r>
              <a:rPr lang="tr-TR" sz="2800"/>
              <a:t>İş Paketi 2: GRAVİTE)</a:t>
            </a:r>
            <a:br>
              <a:rPr lang="tr-TR" sz="2800"/>
            </a:br>
            <a:r>
              <a:rPr lang="tr-TR" sz="2800" b="1">
                <a:ea typeface="Times New Roman" pitchFamily="18" charset="0"/>
                <a:cs typeface="Arial" charset="0"/>
              </a:rPr>
              <a:t> Bouguer Gravite </a:t>
            </a:r>
            <a:r>
              <a:rPr lang="tr-TR" sz="2800" b="1"/>
              <a:t>Haritası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15364" name="Resim 5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1"/>
            <a:ext cx="5943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724400" y="6550026"/>
            <a:ext cx="594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tr-TR" sz="1400" b="1">
                <a:cs typeface="Times New Roman" pitchFamily="18" charset="0"/>
              </a:rPr>
              <a:t>Şekil 2.4</a:t>
            </a:r>
            <a:r>
              <a:rPr lang="tr-TR" sz="1400">
                <a:cs typeface="Times New Roman" pitchFamily="18" charset="0"/>
              </a:rPr>
              <a:t>. Çalışma alanının Bouguer gravite belirti haritası.  </a:t>
            </a:r>
            <a:endParaRPr lang="tr-TR" sz="1400"/>
          </a:p>
        </p:txBody>
      </p:sp>
      <p:sp>
        <p:nvSpPr>
          <p:cNvPr id="15366" name="2 İçerik Yer Tutucusu"/>
          <p:cNvSpPr>
            <a:spLocks noGrp="1"/>
          </p:cNvSpPr>
          <p:nvPr>
            <p:ph idx="1"/>
          </p:nvPr>
        </p:nvSpPr>
        <p:spPr>
          <a:xfrm>
            <a:off x="1676400" y="1600200"/>
            <a:ext cx="3048000" cy="4419600"/>
          </a:xfrm>
        </p:spPr>
        <p:txBody>
          <a:bodyPr>
            <a:normAutofit lnSpcReduction="10000"/>
          </a:bodyPr>
          <a:lstStyle/>
          <a:p>
            <a:pPr marL="71438"/>
            <a:r>
              <a:rPr lang="tr-TR" sz="1400"/>
              <a:t> Bu harita incelendiğinde, Bolu’nun güney batısında (Köroğlu Dağları) ve güneyinde negatif bir kuşak gözlenmektedir. Istranca Dağları da burada pozitif belirtilerle sınırlanmıştır. Gediz Grabeni haritada belirgin olarak ayırt edilmektedir. </a:t>
            </a:r>
          </a:p>
          <a:p>
            <a:pPr marL="71438"/>
            <a:r>
              <a:rPr lang="tr-TR" sz="1400"/>
              <a:t>Genellikle, gravite değerlerinin düştüğü alanlarda, granitik intrüzyonlar veya  kabuk kalınlaşması görülmektedir . </a:t>
            </a:r>
          </a:p>
          <a:p>
            <a:pPr marL="71438"/>
            <a:r>
              <a:rPr lang="tr-TR" sz="1400"/>
              <a:t>Kıyılardaki yüksek gravite değerleri,  kabuğun inceldiği alanlara denk gelmektedir. </a:t>
            </a:r>
          </a:p>
          <a:p>
            <a:pPr marL="71438"/>
            <a:r>
              <a:rPr lang="tr-TR" sz="1400"/>
              <a:t>Bazı kısımlar da gravite yükselimleri, MT çalışmalarında belirlenen kenet kuşaklarına denk gelmektedir. </a:t>
            </a:r>
          </a:p>
          <a:p>
            <a:pPr marL="71438"/>
            <a:r>
              <a:rPr lang="tr-TR" sz="1400"/>
              <a:t>Düşük yoğunluklu granitik sokulumlar da negatif anomalilerle temsil edilebilir. Eğrigöz graniti buna iyi bir örnektir.</a:t>
            </a:r>
          </a:p>
          <a:p>
            <a:pPr marL="71438"/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2526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130143" cy="4351338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1) Yerin manyetik elemanları : </a:t>
            </a:r>
            <a:r>
              <a:rPr lang="tr-TR" dirty="0"/>
              <a:t>Yerin manyetik alanını tanımlamaya en uygun olan ve yerin merkezinde bulunan bir manyetik </a:t>
            </a:r>
            <a:r>
              <a:rPr lang="tr-TR" dirty="0" err="1"/>
              <a:t>dipolün</a:t>
            </a:r>
            <a:r>
              <a:rPr lang="tr-TR" dirty="0"/>
              <a:t> ekseninin uzantılarının yeryüzünü kestiği noktalara “</a:t>
            </a:r>
            <a:r>
              <a:rPr lang="tr-TR" dirty="0" err="1"/>
              <a:t>Jeomanyetik</a:t>
            </a:r>
            <a:r>
              <a:rPr lang="tr-TR" dirty="0"/>
              <a:t> kutup” denir. Yer yuvarlağı üzerindeki manyetik alan kabaca, merkezine yerleştirilmiş ve dönme ekseni ile 11.5 </a:t>
            </a:r>
            <a:r>
              <a:rPr lang="tr-TR" dirty="0" err="1"/>
              <a:t>lik</a:t>
            </a:r>
            <a:r>
              <a:rPr lang="tr-TR" dirty="0"/>
              <a:t> açı yapan bir </a:t>
            </a:r>
            <a:r>
              <a:rPr lang="tr-TR" dirty="0" err="1"/>
              <a:t>dipolün</a:t>
            </a:r>
            <a:r>
              <a:rPr lang="tr-TR" dirty="0"/>
              <a:t> alanına eşdeğer olarak düşünülebilir. Yeryuvarı üzerindeki </a:t>
            </a:r>
            <a:r>
              <a:rPr lang="tr-TR" dirty="0" err="1"/>
              <a:t>herhangibir</a:t>
            </a:r>
            <a:r>
              <a:rPr lang="tr-TR" dirty="0"/>
              <a:t> noktada manyetik alan şiddeti T bir vektördür ve yatay ile düşey bileşenleri vardır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199" y="-44701"/>
            <a:ext cx="4672801" cy="6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813" y="1825625"/>
            <a:ext cx="76123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4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Kayaçların manyetik özellikleri sahip olduğu manyetik mineralin türüne ve büyüklüğüne bağlıdır. Her madde az veya çok manyetik özelliğe sahiptir. </a:t>
            </a:r>
            <a:r>
              <a:rPr lang="tr-TR" dirty="0" err="1"/>
              <a:t>Diamanyetizma</a:t>
            </a:r>
            <a:r>
              <a:rPr lang="tr-TR" dirty="0"/>
              <a:t>, </a:t>
            </a:r>
            <a:r>
              <a:rPr lang="tr-TR" dirty="0" err="1"/>
              <a:t>paramanyetizma</a:t>
            </a:r>
            <a:r>
              <a:rPr lang="tr-TR" dirty="0"/>
              <a:t> ve </a:t>
            </a:r>
            <a:r>
              <a:rPr lang="tr-TR" dirty="0" err="1"/>
              <a:t>ferromanyetizma</a:t>
            </a:r>
            <a:r>
              <a:rPr lang="tr-TR" dirty="0"/>
              <a:t> adlarıyla üç ana manyetizma türü vardır. </a:t>
            </a:r>
          </a:p>
          <a:p>
            <a:r>
              <a:rPr lang="tr-TR" b="1" dirty="0"/>
              <a:t>1) </a:t>
            </a:r>
            <a:r>
              <a:rPr lang="tr-TR" b="1" dirty="0" err="1"/>
              <a:t>Diamanyetizma</a:t>
            </a:r>
            <a:r>
              <a:rPr lang="tr-TR" b="1" dirty="0"/>
              <a:t> : </a:t>
            </a:r>
            <a:r>
              <a:rPr lang="tr-TR" dirty="0" err="1"/>
              <a:t>Diamanyetik</a:t>
            </a:r>
            <a:r>
              <a:rPr lang="tr-TR" dirty="0"/>
              <a:t> cisimlerde manyetik moment dış alanı azaltıcı yönde gelişir. Kuvars, mermer, grafit, </a:t>
            </a:r>
            <a:r>
              <a:rPr lang="tr-TR" dirty="0" err="1"/>
              <a:t>kayatuzu</a:t>
            </a:r>
            <a:r>
              <a:rPr lang="tr-TR" dirty="0"/>
              <a:t>, anhidrit, bakır, kurşun, kükürt, elmas, </a:t>
            </a:r>
            <a:r>
              <a:rPr lang="tr-TR" dirty="0" err="1"/>
              <a:t>feldispat</a:t>
            </a:r>
            <a:r>
              <a:rPr lang="tr-TR" dirty="0"/>
              <a:t>, su </a:t>
            </a:r>
            <a:r>
              <a:rPr lang="tr-TR" dirty="0" err="1"/>
              <a:t>v.s</a:t>
            </a:r>
            <a:r>
              <a:rPr lang="tr-TR" dirty="0"/>
              <a:t>. örnek gösterilebilir. Bütün cisimlerde </a:t>
            </a:r>
            <a:r>
              <a:rPr lang="tr-TR" dirty="0" err="1"/>
              <a:t>diamanyetizma</a:t>
            </a:r>
            <a:r>
              <a:rPr lang="tr-TR" dirty="0"/>
              <a:t> özelliği vardır. Ancak diğer kuvvetli manyetizma olayları nedeniyle pek </a:t>
            </a:r>
            <a:r>
              <a:rPr lang="tr-TR" dirty="0" err="1"/>
              <a:t>farkedilemezler</a:t>
            </a:r>
            <a:r>
              <a:rPr lang="tr-TR" dirty="0"/>
              <a:t>. </a:t>
            </a:r>
          </a:p>
          <a:p>
            <a:r>
              <a:rPr lang="tr-TR" b="1" dirty="0"/>
              <a:t>2) </a:t>
            </a:r>
            <a:r>
              <a:rPr lang="tr-TR" b="1" dirty="0" err="1"/>
              <a:t>Paramanyetizma</a:t>
            </a:r>
            <a:r>
              <a:rPr lang="tr-TR" b="1" dirty="0"/>
              <a:t> : </a:t>
            </a:r>
            <a:r>
              <a:rPr lang="tr-TR" dirty="0" err="1"/>
              <a:t>Paramanyetik</a:t>
            </a:r>
            <a:r>
              <a:rPr lang="tr-TR" dirty="0"/>
              <a:t> cisimlerin </a:t>
            </a:r>
            <a:r>
              <a:rPr lang="tr-TR" dirty="0" err="1"/>
              <a:t>suseptibiliteleri</a:t>
            </a:r>
            <a:r>
              <a:rPr lang="tr-TR" dirty="0"/>
              <a:t> (k) pozitif fakat küçüktür. Atomik boyuttaki manyetik moment serbest durunda gelişi güzel iken bir dış alan etkisi altında alan </a:t>
            </a:r>
            <a:r>
              <a:rPr lang="tr-TR" dirty="0" err="1"/>
              <a:t>doğrutusuda</a:t>
            </a:r>
            <a:r>
              <a:rPr lang="tr-TR" dirty="0"/>
              <a:t> yönlenirler. Sodyum, </a:t>
            </a:r>
            <a:r>
              <a:rPr lang="tr-TR" dirty="0" err="1"/>
              <a:t>aliminyum</a:t>
            </a:r>
            <a:r>
              <a:rPr lang="tr-TR" dirty="0"/>
              <a:t>, olivin, piroksen, biyotit, amfibol </a:t>
            </a:r>
            <a:r>
              <a:rPr lang="tr-TR" dirty="0" err="1"/>
              <a:t>v.s</a:t>
            </a:r>
            <a:r>
              <a:rPr lang="tr-TR" dirty="0"/>
              <a:t>. gibi mineraller </a:t>
            </a:r>
            <a:r>
              <a:rPr lang="tr-TR" dirty="0" err="1"/>
              <a:t>paramanyetiktir</a:t>
            </a:r>
            <a:r>
              <a:rPr lang="tr-TR" dirty="0"/>
              <a:t>. Bu mineraller Fe</a:t>
            </a:r>
            <a:r>
              <a:rPr lang="tr-TR" baseline="30000" dirty="0"/>
              <a:t>-3</a:t>
            </a:r>
            <a:r>
              <a:rPr lang="tr-TR" dirty="0"/>
              <a:t>, Fe</a:t>
            </a:r>
            <a:r>
              <a:rPr lang="tr-TR" baseline="30000" dirty="0"/>
              <a:t>+2 </a:t>
            </a:r>
            <a:r>
              <a:rPr lang="tr-TR" dirty="0"/>
              <a:t>ve Mn</a:t>
            </a:r>
            <a:r>
              <a:rPr lang="tr-TR" baseline="30000" dirty="0"/>
              <a:t>+2 </a:t>
            </a:r>
            <a:r>
              <a:rPr lang="tr-TR" dirty="0"/>
              <a:t>doğal iyonlarının etkisiyle </a:t>
            </a:r>
            <a:r>
              <a:rPr lang="tr-TR" dirty="0" err="1"/>
              <a:t>paramanyetik</a:t>
            </a:r>
            <a:r>
              <a:rPr lang="tr-TR" dirty="0"/>
              <a:t> olmuşlardır. </a:t>
            </a:r>
          </a:p>
          <a:p>
            <a:r>
              <a:rPr lang="tr-TR" b="1" dirty="0"/>
              <a:t>3) </a:t>
            </a:r>
            <a:r>
              <a:rPr lang="tr-TR" b="1" dirty="0" err="1"/>
              <a:t>Ferromanyetizma</a:t>
            </a:r>
            <a:r>
              <a:rPr lang="tr-TR" b="1" dirty="0"/>
              <a:t> : </a:t>
            </a:r>
            <a:r>
              <a:rPr lang="tr-TR" dirty="0"/>
              <a:t>Dış manyetik alan etkisi ortadan kalktığında da </a:t>
            </a:r>
            <a:r>
              <a:rPr lang="tr-TR" dirty="0" err="1"/>
              <a:t>mıknatıslık</a:t>
            </a:r>
            <a:r>
              <a:rPr lang="tr-TR" dirty="0"/>
              <a:t> özelliği gösteren cisimlerdir. Jeolojide önemli olan manyetizma türüdür. Ancak yüksek sıcaklıklarda termal bozucu enerji, düzenleyici enerjiden büyük olacağından </a:t>
            </a:r>
            <a:r>
              <a:rPr lang="tr-TR" dirty="0" err="1"/>
              <a:t>ferromanyetik</a:t>
            </a:r>
            <a:r>
              <a:rPr lang="tr-TR" dirty="0"/>
              <a:t> cisimler </a:t>
            </a:r>
            <a:r>
              <a:rPr lang="tr-TR" dirty="0" err="1"/>
              <a:t>paramanyetik</a:t>
            </a:r>
            <a:r>
              <a:rPr lang="tr-TR" dirty="0"/>
              <a:t> olurlar.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715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104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/>
              <a:t>MANYETİK ÖLÇÜLERE TESİR EDEN ETKENLER VE DÜZELTİLMESİ 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1-</a:t>
            </a:r>
            <a:r>
              <a:rPr lang="en-US" b="1" dirty="0"/>
              <a:t>)</a:t>
            </a:r>
            <a:r>
              <a:rPr lang="tr-TR" b="1" dirty="0" smtClean="0"/>
              <a:t> </a:t>
            </a:r>
            <a:r>
              <a:rPr lang="tr-TR" b="1" dirty="0"/>
              <a:t>Günlük </a:t>
            </a:r>
            <a:r>
              <a:rPr lang="tr-TR" b="1" dirty="0" smtClean="0"/>
              <a:t>Değişimler</a:t>
            </a:r>
            <a:r>
              <a:rPr lang="en-US" b="1" dirty="0" smtClean="0"/>
              <a:t>: </a:t>
            </a:r>
            <a:r>
              <a:rPr lang="tr-TR" b="1" dirty="0" smtClean="0"/>
              <a:t> </a:t>
            </a:r>
            <a:endParaRPr lang="tr-TR" b="1" dirty="0"/>
          </a:p>
          <a:p>
            <a:pPr marL="457200" lvl="1" indent="0">
              <a:buNone/>
            </a:pPr>
            <a:r>
              <a:rPr lang="tr-TR" dirty="0"/>
              <a:t>a- </a:t>
            </a:r>
            <a:r>
              <a:rPr lang="tr-TR" dirty="0" smtClean="0"/>
              <a:t>Sakin </a:t>
            </a:r>
            <a:r>
              <a:rPr lang="tr-TR" dirty="0"/>
              <a:t>Gün </a:t>
            </a:r>
          </a:p>
          <a:p>
            <a:pPr marL="457200" lvl="1" indent="0">
              <a:buNone/>
            </a:pPr>
            <a:r>
              <a:rPr lang="tr-TR" dirty="0"/>
              <a:t>b- Sakin Olmayan Gün </a:t>
            </a:r>
          </a:p>
          <a:p>
            <a:pPr marL="0" indent="0">
              <a:buNone/>
            </a:pPr>
            <a:r>
              <a:rPr lang="tr-TR" b="1" dirty="0" smtClean="0"/>
              <a:t>2</a:t>
            </a:r>
            <a:r>
              <a:rPr lang="en-US" b="1" dirty="0" smtClean="0"/>
              <a:t>-</a:t>
            </a:r>
            <a:r>
              <a:rPr lang="tr-TR" b="1" dirty="0" smtClean="0"/>
              <a:t>) </a:t>
            </a:r>
            <a:r>
              <a:rPr lang="tr-TR" b="1" dirty="0"/>
              <a:t>Mevsimlik Değişimler : </a:t>
            </a:r>
            <a:r>
              <a:rPr lang="tr-TR" dirty="0"/>
              <a:t>Yıl boyunca alınan manyetik kayıtların incelenmesinde manyetik alan değerlerinin yıl boyunca azalma veya artma eğiliminde olduğu gözlenir. </a:t>
            </a:r>
            <a:endParaRPr lang="en-US" dirty="0" smtClean="0"/>
          </a:p>
          <a:p>
            <a:pPr marL="0" indent="0">
              <a:buNone/>
            </a:pPr>
            <a:r>
              <a:rPr lang="tr-TR" b="1" dirty="0" smtClean="0"/>
              <a:t>3</a:t>
            </a:r>
            <a:r>
              <a:rPr lang="en-US" b="1" dirty="0" smtClean="0"/>
              <a:t>-)</a:t>
            </a:r>
            <a:r>
              <a:rPr lang="tr-TR" b="1" dirty="0" smtClean="0"/>
              <a:t> </a:t>
            </a:r>
            <a:r>
              <a:rPr lang="tr-TR" b="1" dirty="0" err="1"/>
              <a:t>Seküler</a:t>
            </a:r>
            <a:r>
              <a:rPr lang="tr-TR" b="1" dirty="0"/>
              <a:t> Değişim </a:t>
            </a:r>
            <a:r>
              <a:rPr lang="en-US" b="1" dirty="0" smtClean="0"/>
              <a:t>: </a:t>
            </a:r>
            <a:r>
              <a:rPr lang="tr-TR" dirty="0" smtClean="0"/>
              <a:t>Uzun </a:t>
            </a:r>
            <a:r>
              <a:rPr lang="tr-TR" dirty="0"/>
              <a:t>zaman süreci içinde görülen değişimlere ‘</a:t>
            </a:r>
            <a:r>
              <a:rPr lang="tr-TR" dirty="0" err="1"/>
              <a:t>seküler</a:t>
            </a:r>
            <a:r>
              <a:rPr lang="tr-TR" dirty="0"/>
              <a:t> değişim’ denir. 10 yıldan 100 yıllara kadar uzanan bu değişimler </a:t>
            </a:r>
          </a:p>
          <a:p>
            <a:pPr marL="0" indent="0">
              <a:buNone/>
            </a:pPr>
            <a:r>
              <a:rPr lang="tr-TR" b="1" dirty="0"/>
              <a:t>-) Manyetik Körfezler : </a:t>
            </a:r>
            <a:r>
              <a:rPr lang="tr-TR" dirty="0"/>
              <a:t>Bunlar birkaç saat süren çalkantılardır. Kaynağın </a:t>
            </a:r>
            <a:r>
              <a:rPr lang="tr-TR" dirty="0" err="1"/>
              <a:t>manyetosferin</a:t>
            </a:r>
            <a:r>
              <a:rPr lang="tr-TR" dirty="0"/>
              <a:t> karanlık kısmında olduğu, hatta yer çapının 10 katından daha uzaklarda bulunduğu sanılmaktadır. </a:t>
            </a:r>
            <a:endParaRPr lang="en-US" dirty="0" smtClean="0"/>
          </a:p>
          <a:p>
            <a:pPr marL="0" indent="0">
              <a:buNone/>
            </a:pPr>
            <a:r>
              <a:rPr lang="tr-TR" b="1" dirty="0"/>
              <a:t>5-) Manyetik Fırtınalar : </a:t>
            </a:r>
            <a:r>
              <a:rPr lang="tr-TR" dirty="0"/>
              <a:t>Yer manyetik alanının sınırlı ve geçici olan ani düzensizliğini yansıtan olaylardır. Bazen yavaş gelişir, </a:t>
            </a:r>
            <a:r>
              <a:rPr lang="tr-TR" dirty="0" err="1"/>
              <a:t>bazende</a:t>
            </a:r>
            <a:r>
              <a:rPr lang="tr-TR" dirty="0"/>
              <a:t> ani olarak hissedilir. Ani gelişen fırtınalar güneşin renk tabakasındaki büyük püskürmeden doğar. Manyetik fırtınaların devam etme süresi değişik olmakla birlikte genelde 1-4 gün arasında değişir.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6</a:t>
            </a:r>
            <a:r>
              <a:rPr lang="tr-TR" b="1" dirty="0" smtClean="0"/>
              <a:t>- </a:t>
            </a:r>
            <a:r>
              <a:rPr lang="tr-TR" b="1" dirty="0"/>
              <a:t>Enlem boylam düzeltmesi : </a:t>
            </a:r>
            <a:r>
              <a:rPr lang="tr-TR" dirty="0"/>
              <a:t>ölçülen veriler çalışma alanını büyüklüğü göz önüne </a:t>
            </a:r>
            <a:r>
              <a:rPr lang="tr-TR" dirty="0" err="1"/>
              <a:t>alındırğında</a:t>
            </a:r>
            <a:r>
              <a:rPr lang="tr-TR" dirty="0"/>
              <a:t> enleme ve boylama a </a:t>
            </a:r>
            <a:r>
              <a:rPr lang="tr-TR" dirty="0" err="1"/>
              <a:t>görede</a:t>
            </a:r>
            <a:r>
              <a:rPr lang="tr-TR" dirty="0"/>
              <a:t> düzeltilmelidir.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524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.TOLGA\Desktop\kültepe2010\kültepe2010resim\IMG_1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1387016"/>
            <a:ext cx="4546848" cy="3410136"/>
          </a:xfrm>
          <a:prstGeom prst="rect">
            <a:avLst/>
          </a:prstGeom>
          <a:noFill/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1981200" y="1524001"/>
            <a:ext cx="3466728" cy="4602163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latin typeface="Tahoma" pitchFamily="34" charset="0"/>
                <a:cs typeface="Tahoma" pitchFamily="34" charset="0"/>
              </a:rPr>
              <a:t>Belirtilen alanlarda manyetik </a:t>
            </a:r>
            <a:r>
              <a:rPr lang="tr-TR" dirty="0" err="1">
                <a:latin typeface="Tahoma" pitchFamily="34" charset="0"/>
                <a:cs typeface="Tahoma" pitchFamily="34" charset="0"/>
              </a:rPr>
              <a:t>gradyometre</a:t>
            </a:r>
            <a:r>
              <a:rPr lang="tr-TR" dirty="0">
                <a:latin typeface="Tahoma" pitchFamily="34" charset="0"/>
                <a:cs typeface="Tahoma" pitchFamily="34" charset="0"/>
              </a:rPr>
              <a:t> ölçüleri alınmıştır.  Böylece iki yöntem birbiri ile ilişkilendirilerek daha sağlıklı sonuç elde edilmeye çalışılmıştır.</a:t>
            </a:r>
          </a:p>
          <a:p>
            <a:pPr algn="just"/>
            <a:endParaRPr lang="tr-TR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tr-TR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tr-TR" dirty="0">
                <a:latin typeface="Tahoma" pitchFamily="34" charset="0"/>
                <a:cs typeface="Tahoma" pitchFamily="34" charset="0"/>
              </a:rPr>
              <a:t>Manyetik </a:t>
            </a:r>
            <a:r>
              <a:rPr lang="tr-TR" dirty="0" err="1">
                <a:latin typeface="Tahoma" pitchFamily="34" charset="0"/>
                <a:cs typeface="Tahoma" pitchFamily="34" charset="0"/>
              </a:rPr>
              <a:t>Gradyometre</a:t>
            </a:r>
            <a:r>
              <a:rPr lang="tr-TR" dirty="0">
                <a:latin typeface="Tahoma" pitchFamily="34" charset="0"/>
                <a:cs typeface="Tahoma" pitchFamily="34" charset="0"/>
              </a:rPr>
              <a:t> ölçülerinde bir noktada iki manyetometre ile yer manyetik alanın z-bileşeni (düşey bileşeni) ölçülür. Alet ise ölçülen bu değerlerin </a:t>
            </a:r>
            <a:r>
              <a:rPr lang="tr-TR" dirty="0" err="1">
                <a:latin typeface="Tahoma" pitchFamily="34" charset="0"/>
                <a:cs typeface="Tahoma" pitchFamily="34" charset="0"/>
              </a:rPr>
              <a:t>gradyenini</a:t>
            </a:r>
            <a:r>
              <a:rPr lang="tr-TR" dirty="0">
                <a:latin typeface="Tahoma" pitchFamily="34" charset="0"/>
                <a:cs typeface="Tahoma" pitchFamily="34" charset="0"/>
              </a:rPr>
              <a:t> vermektedir. </a:t>
            </a:r>
            <a:endParaRPr lang="tr-T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FEC-B0E3-436D-A384-B1A02F993703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591944" y="48691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>
                <a:latin typeface="Tahoma" pitchFamily="34" charset="0"/>
                <a:cs typeface="Tahoma" pitchFamily="34" charset="0"/>
              </a:rPr>
              <a:t>Bu çalışmada </a:t>
            </a:r>
            <a:r>
              <a:rPr lang="tr-TR" sz="1400" dirty="0" err="1">
                <a:latin typeface="Tahoma" pitchFamily="34" charset="0"/>
                <a:cs typeface="Tahoma" pitchFamily="34" charset="0"/>
              </a:rPr>
              <a:t>Bartington</a:t>
            </a:r>
            <a:r>
              <a:rPr lang="tr-TR" sz="1400" dirty="0">
                <a:latin typeface="Tahoma" pitchFamily="34" charset="0"/>
                <a:cs typeface="Tahoma" pitchFamily="34" charset="0"/>
              </a:rPr>
              <a:t> marka Grad601 model </a:t>
            </a:r>
            <a:r>
              <a:rPr lang="tr-TR" sz="1400" dirty="0" err="1">
                <a:latin typeface="Tahoma" pitchFamily="34" charset="0"/>
                <a:cs typeface="Tahoma" pitchFamily="34" charset="0"/>
              </a:rPr>
              <a:t>gradyometre</a:t>
            </a:r>
            <a:r>
              <a:rPr lang="tr-TR" sz="1400" dirty="0">
                <a:latin typeface="Tahoma" pitchFamily="34" charset="0"/>
                <a:cs typeface="Tahoma" pitchFamily="34" charset="0"/>
              </a:rPr>
              <a:t> kullanılmıştır.</a:t>
            </a:r>
            <a:endParaRPr lang="tr-TR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2639616" y="0"/>
            <a:ext cx="802838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tr-TR" sz="3200" dirty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Manyetik </a:t>
            </a:r>
            <a:r>
              <a:rPr lang="tr-TR" sz="3200" dirty="0" err="1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Gradyometre</a:t>
            </a:r>
            <a:r>
              <a:rPr lang="tr-TR" sz="3200" dirty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 ölçümü</a:t>
            </a:r>
            <a:endParaRPr lang="tr-TR" sz="3200" dirty="0">
              <a:solidFill>
                <a:srgbClr val="FF66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4131803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37" y="1062032"/>
            <a:ext cx="4585707" cy="306977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9" y="3366054"/>
            <a:ext cx="4882847" cy="32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5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3048000" y="190500"/>
            <a:ext cx="7010400" cy="7239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000" b="1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2. TEKNİK BÖLÜM:</a:t>
            </a:r>
            <a:r>
              <a:rPr lang="tr-TR" sz="2000" u="sng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br>
              <a:rPr lang="tr-TR" sz="2000" u="sng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</a:br>
            <a:r>
              <a:rPr lang="tr-TR" sz="2000" b="1" kern="0" dirty="0">
                <a:latin typeface="+mj-lt"/>
                <a:ea typeface="+mj-ea"/>
                <a:cs typeface="+mj-cs"/>
              </a:rPr>
              <a:t>İş Paketi 3: Havadan Manyetik</a:t>
            </a:r>
            <a:endParaRPr lang="tr-TR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7" name="5 Metin kutusu"/>
          <p:cNvSpPr txBox="1">
            <a:spLocks noChangeArrowheads="1"/>
          </p:cNvSpPr>
          <p:nvPr/>
        </p:nvSpPr>
        <p:spPr bwMode="auto">
          <a:xfrm>
            <a:off x="1752600" y="1981201"/>
            <a:ext cx="1676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>
                <a:solidFill>
                  <a:schemeClr val="tx2"/>
                </a:solidFill>
              </a:rPr>
              <a:t>Çalışma sahasındaki önceden belirlenmiş 18 adet plütona Yapı Sınır Analizi (YSA) uygulanmış ve harita üzerinde “+” sembol ile gösterilmiştir. </a:t>
            </a:r>
          </a:p>
        </p:txBody>
      </p:sp>
      <p:pic>
        <p:nvPicPr>
          <p:cNvPr id="26628" name="Picture 5" descr="D:\MTA_projesi\AA_Raporlar_vd\A1_GelismeRaporlari\KesinRapor\KesinRapor_sunu_105G145\Sekil3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152526"/>
            <a:ext cx="7162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1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6 Başlık"/>
          <p:cNvSpPr>
            <a:spLocks noGrp="1"/>
          </p:cNvSpPr>
          <p:nvPr>
            <p:ph type="title"/>
          </p:nvPr>
        </p:nvSpPr>
        <p:spPr>
          <a:xfrm>
            <a:off x="3048000" y="190500"/>
            <a:ext cx="7010400" cy="1104900"/>
          </a:xfrm>
        </p:spPr>
        <p:txBody>
          <a:bodyPr/>
          <a:lstStyle/>
          <a:p>
            <a:r>
              <a:rPr lang="tr-TR" sz="2000" b="1" dirty="0">
                <a:solidFill>
                  <a:schemeClr val="hlink"/>
                </a:solidFill>
              </a:rPr>
              <a:t>2. TEKNİK BÖLÜM:</a:t>
            </a:r>
            <a:r>
              <a:rPr lang="tr-TR" sz="2000" u="sng" dirty="0">
                <a:solidFill>
                  <a:schemeClr val="hlink"/>
                </a:solidFill>
              </a:rPr>
              <a:t> </a:t>
            </a:r>
            <a:br>
              <a:rPr lang="tr-TR" sz="2000" u="sng" dirty="0">
                <a:solidFill>
                  <a:schemeClr val="hlink"/>
                </a:solidFill>
              </a:rPr>
            </a:br>
            <a:r>
              <a:rPr lang="tr-TR" sz="2000" dirty="0"/>
              <a:t> Havadan Manyetik ve </a:t>
            </a:r>
            <a:r>
              <a:rPr lang="tr-TR" sz="2000" dirty="0" err="1"/>
              <a:t>Gravite</a:t>
            </a:r>
            <a:r>
              <a:rPr lang="tr-TR" sz="2000" dirty="0"/>
              <a:t> </a:t>
            </a:r>
            <a:br>
              <a:rPr lang="tr-TR" sz="2000" dirty="0"/>
            </a:br>
            <a:r>
              <a:rPr lang="tr-TR" sz="2000" dirty="0"/>
              <a:t>Profil Verileri ile 2B Modelleme:: </a:t>
            </a:r>
            <a:r>
              <a:rPr lang="tr-TR" sz="2000" b="1" dirty="0"/>
              <a:t>Doğrultu-1</a:t>
            </a:r>
            <a:r>
              <a:rPr lang="tr-TR" sz="2400" b="1" dirty="0"/>
              <a:t>	 </a:t>
            </a:r>
          </a:p>
        </p:txBody>
      </p:sp>
      <p:pic>
        <p:nvPicPr>
          <p:cNvPr id="56323" name="Picture 3" descr="D:\MTA_projesi\AA_Raporlar_vd\A1_GelismeRaporlari\KesinRapor\3_Manyetik\MODEL_oasis\d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7543800" cy="2667000"/>
          </a:xfrm>
          <a:prstGeom prst="rect">
            <a:avLst/>
          </a:prstGeom>
          <a:noFill/>
        </p:spPr>
      </p:pic>
      <p:pic>
        <p:nvPicPr>
          <p:cNvPr id="56324" name="Picture 4" descr="D:\MTA_projesi\AA_Raporlar_vd\A1_GelismeRaporlari\KesinRapor\3_Manyetik\MODEL_oasis\1.HAT - Kopya\p1_yo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046" y="3978000"/>
            <a:ext cx="7317954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1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Gravite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Ölçü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Ölçülen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endParaRPr lang="en-US" dirty="0" smtClean="0"/>
          </a:p>
          <a:p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İşlem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Yorum</a:t>
            </a:r>
            <a:endParaRPr lang="en-US" dirty="0" smtClean="0"/>
          </a:p>
          <a:p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Alanları</a:t>
            </a:r>
            <a:endParaRPr lang="en-US" dirty="0" smtClean="0"/>
          </a:p>
          <a:p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0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Gravite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NEDİR</a:t>
            </a:r>
            <a:r>
              <a:rPr lang="tr-TR" dirty="0"/>
              <a:t>? </a:t>
            </a:r>
          </a:p>
          <a:p>
            <a:r>
              <a:rPr lang="tr-TR" dirty="0" smtClean="0"/>
              <a:t> </a:t>
            </a:r>
            <a:r>
              <a:rPr lang="tr-TR" dirty="0"/>
              <a:t>Bir potansiyel yöntemdir. </a:t>
            </a:r>
          </a:p>
          <a:p>
            <a:r>
              <a:rPr lang="tr-TR" dirty="0" smtClean="0"/>
              <a:t> </a:t>
            </a:r>
            <a:r>
              <a:rPr lang="tr-TR" dirty="0"/>
              <a:t>Yanal yoğunluk değişimlerine duyarlıdır. </a:t>
            </a:r>
          </a:p>
          <a:p>
            <a:r>
              <a:rPr lang="tr-TR" dirty="0" smtClean="0"/>
              <a:t> </a:t>
            </a:r>
            <a:r>
              <a:rPr lang="tr-TR" dirty="0"/>
              <a:t>Çözünürlük düşüktür (Ayrım gücü). </a:t>
            </a:r>
          </a:p>
          <a:p>
            <a:r>
              <a:rPr lang="tr-TR" dirty="0" smtClean="0"/>
              <a:t> </a:t>
            </a:r>
            <a:r>
              <a:rPr lang="tr-TR" dirty="0"/>
              <a:t>Geniş alanların daraltılmasında kullanılır. </a:t>
            </a:r>
          </a:p>
          <a:p>
            <a:r>
              <a:rPr lang="tr-TR" dirty="0" smtClean="0"/>
              <a:t> </a:t>
            </a:r>
            <a:r>
              <a:rPr lang="tr-TR" dirty="0"/>
              <a:t>Olası havza, orta ve büyük fayları saptar. </a:t>
            </a:r>
          </a:p>
          <a:p>
            <a:r>
              <a:rPr lang="tr-TR" dirty="0" smtClean="0"/>
              <a:t> </a:t>
            </a:r>
            <a:r>
              <a:rPr lang="tr-TR" dirty="0"/>
              <a:t>Çözünürlüğü yüksek yöntemlere (</a:t>
            </a:r>
            <a:r>
              <a:rPr lang="tr-TR" dirty="0" err="1"/>
              <a:t>örn</a:t>
            </a:r>
            <a:r>
              <a:rPr lang="tr-TR" dirty="0"/>
              <a:t>. sismik) yardımcı yöntemlerdir.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NE DEĞİLDİR? </a:t>
            </a:r>
          </a:p>
          <a:p>
            <a:r>
              <a:rPr lang="tr-TR" dirty="0" smtClean="0"/>
              <a:t>Kaynak </a:t>
            </a:r>
            <a:r>
              <a:rPr lang="tr-TR" dirty="0"/>
              <a:t>yapay değildir. </a:t>
            </a:r>
          </a:p>
          <a:p>
            <a:r>
              <a:rPr lang="tr-TR" dirty="0" smtClean="0"/>
              <a:t> </a:t>
            </a:r>
            <a:r>
              <a:rPr lang="tr-TR" dirty="0"/>
              <a:t>Düşey yoğunluk değişimlerinden etkilenmez. </a:t>
            </a:r>
          </a:p>
          <a:p>
            <a:r>
              <a:rPr lang="tr-TR" dirty="0" smtClean="0"/>
              <a:t> </a:t>
            </a:r>
            <a:r>
              <a:rPr lang="tr-TR" dirty="0"/>
              <a:t>Ayrıntı sorunlarını </a:t>
            </a:r>
            <a:r>
              <a:rPr lang="tr-TR" dirty="0" smtClean="0"/>
              <a:t>çözmez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65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Ölçülen</a:t>
            </a:r>
            <a:r>
              <a:rPr lang="en-US" dirty="0" smtClean="0"/>
              <a:t> </a:t>
            </a:r>
            <a:r>
              <a:rPr lang="en-US" dirty="0" err="1" smtClean="0"/>
              <a:t>Büyüklük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 </a:t>
            </a:r>
            <a:r>
              <a:rPr lang="en-US" dirty="0" err="1" smtClean="0"/>
              <a:t>Ölçülen</a:t>
            </a:r>
            <a:r>
              <a:rPr lang="en-US" dirty="0" smtClean="0"/>
              <a:t> </a:t>
            </a:r>
            <a:r>
              <a:rPr lang="en-US" dirty="0" err="1" smtClean="0"/>
              <a:t>Büyüklük</a:t>
            </a:r>
            <a:r>
              <a:rPr lang="en-US" dirty="0" smtClean="0"/>
              <a:t> (g):</a:t>
            </a:r>
            <a:r>
              <a:rPr lang="tr-TR" dirty="0" err="1" smtClean="0"/>
              <a:t>yerçekim</a:t>
            </a:r>
            <a:r>
              <a:rPr lang="tr-TR" dirty="0" smtClean="0"/>
              <a:t> ivmesi</a:t>
            </a:r>
            <a:r>
              <a:rPr lang="en-US" dirty="0" smtClean="0"/>
              <a:t> </a:t>
            </a:r>
            <a:r>
              <a:rPr lang="tr-TR" dirty="0" smtClean="0"/>
              <a:t>g= </a:t>
            </a:r>
            <a:r>
              <a:rPr lang="tr-TR" dirty="0" err="1" smtClean="0"/>
              <a:t>Gm</a:t>
            </a:r>
            <a:r>
              <a:rPr lang="tr-TR" dirty="0" smtClean="0"/>
              <a:t>/r</a:t>
            </a:r>
            <a:r>
              <a:rPr lang="tr-TR" baseline="30000" dirty="0" smtClean="0"/>
              <a:t>2 </a:t>
            </a:r>
            <a:r>
              <a:rPr lang="en-US" baseline="30000" dirty="0" smtClean="0"/>
              <a:t> </a:t>
            </a:r>
            <a:r>
              <a:rPr lang="en-US" dirty="0" smtClean="0"/>
              <a:t> (Gal)</a:t>
            </a:r>
            <a:endParaRPr lang="tr-TR" dirty="0" smtClean="0"/>
          </a:p>
          <a:p>
            <a:r>
              <a:rPr lang="en-US" dirty="0" smtClean="0"/>
              <a:t>m=</a:t>
            </a:r>
            <a:r>
              <a:rPr lang="en-US" dirty="0" err="1" smtClean="0"/>
              <a:t>kütle</a:t>
            </a:r>
            <a:r>
              <a:rPr lang="en-US" dirty="0" smtClean="0"/>
              <a:t>,  r:kütleler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uzaklık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tr-TR" dirty="0"/>
              <a:t>G= </a:t>
            </a:r>
            <a:r>
              <a:rPr lang="tr-TR" dirty="0" err="1"/>
              <a:t>Gravitasyonal</a:t>
            </a:r>
            <a:r>
              <a:rPr lang="tr-TR" dirty="0"/>
              <a:t> sabit </a:t>
            </a:r>
            <a:r>
              <a:rPr lang="tr-TR" sz="2400" dirty="0"/>
              <a:t>(6.67x10</a:t>
            </a:r>
            <a:r>
              <a:rPr lang="tr-TR" sz="2400" baseline="30000" dirty="0"/>
              <a:t>-8 </a:t>
            </a:r>
            <a:r>
              <a:rPr lang="tr-TR" sz="2400" dirty="0" err="1"/>
              <a:t>cgs</a:t>
            </a:r>
            <a:r>
              <a:rPr lang="tr-TR" sz="2400" dirty="0"/>
              <a:t>). </a:t>
            </a:r>
            <a:endParaRPr lang="en-US" sz="2400" dirty="0" smtClean="0"/>
          </a:p>
          <a:p>
            <a:r>
              <a:rPr lang="en-US" sz="2400" dirty="0" smtClean="0"/>
              <a:t> g-m </a:t>
            </a:r>
            <a:r>
              <a:rPr lang="en-US" sz="2400" dirty="0" err="1" smtClean="0"/>
              <a:t>kütlesinin</a:t>
            </a:r>
            <a:r>
              <a:rPr lang="en-US" sz="2400" dirty="0" smtClean="0"/>
              <a:t> r-</a:t>
            </a:r>
            <a:r>
              <a:rPr lang="en-US" sz="2400" dirty="0" err="1" smtClean="0"/>
              <a:t>mesafesindeki</a:t>
            </a:r>
            <a:r>
              <a:rPr lang="en-US" sz="2400" dirty="0" smtClean="0"/>
              <a:t> </a:t>
            </a:r>
            <a:r>
              <a:rPr lang="en-US" sz="2400" dirty="0" err="1" smtClean="0"/>
              <a:t>noktaya</a:t>
            </a:r>
            <a:r>
              <a:rPr lang="en-US" sz="2400" dirty="0" smtClean="0"/>
              <a:t> </a:t>
            </a:r>
            <a:r>
              <a:rPr lang="en-US" sz="2400" dirty="0" err="1" smtClean="0"/>
              <a:t>uyguladığı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ivme</a:t>
            </a:r>
            <a:endParaRPr lang="en-US" sz="2400" dirty="0" smtClean="0"/>
          </a:p>
          <a:p>
            <a:r>
              <a:rPr lang="en-US" dirty="0" smtClean="0"/>
              <a:t>1 Gal= 1 cm/sn</a:t>
            </a:r>
            <a:r>
              <a:rPr lang="en-US" baseline="30000" dirty="0" smtClean="0"/>
              <a:t>2</a:t>
            </a:r>
            <a:r>
              <a:rPr lang="en-US" dirty="0" smtClean="0"/>
              <a:t>=0.01m/s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dirty="0" err="1" smtClean="0"/>
              <a:t>Yerçekimi</a:t>
            </a:r>
            <a:r>
              <a:rPr lang="en-US" dirty="0" smtClean="0"/>
              <a:t> </a:t>
            </a:r>
            <a:r>
              <a:rPr lang="en-US" dirty="0" err="1" smtClean="0"/>
              <a:t>ivmesi</a:t>
            </a:r>
            <a:r>
              <a:rPr lang="en-US" dirty="0"/>
              <a:t>=</a:t>
            </a:r>
            <a:r>
              <a:rPr lang="en-US" dirty="0" smtClean="0"/>
              <a:t>980 </a:t>
            </a:r>
            <a:r>
              <a:rPr lang="en-US" dirty="0"/>
              <a:t>Gal</a:t>
            </a:r>
            <a:r>
              <a:rPr lang="en-US" dirty="0" smtClean="0"/>
              <a:t>. (</a:t>
            </a:r>
            <a:r>
              <a:rPr lang="en-US" dirty="0" err="1" smtClean="0"/>
              <a:t>ortalama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Arazi</a:t>
            </a:r>
            <a:r>
              <a:rPr lang="en-US" dirty="0" smtClean="0"/>
              <a:t> </a:t>
            </a:r>
            <a:r>
              <a:rPr lang="en-US" dirty="0" err="1" smtClean="0"/>
              <a:t>ölçülerinde</a:t>
            </a:r>
            <a:r>
              <a:rPr lang="en-US" dirty="0" smtClean="0"/>
              <a:t> </a:t>
            </a:r>
            <a:r>
              <a:rPr lang="en-US" dirty="0" err="1" smtClean="0"/>
              <a:t>yerçekimi</a:t>
            </a:r>
            <a:r>
              <a:rPr lang="en-US" dirty="0" smtClean="0"/>
              <a:t> </a:t>
            </a:r>
            <a:r>
              <a:rPr lang="en-US" dirty="0" err="1" smtClean="0"/>
              <a:t>ivmesindeki</a:t>
            </a:r>
            <a:r>
              <a:rPr lang="en-US" dirty="0" smtClean="0"/>
              <a:t> 0.000001 - </a:t>
            </a:r>
            <a:r>
              <a:rPr lang="en-US" dirty="0"/>
              <a:t>0.0001 Gal </a:t>
            </a:r>
            <a:r>
              <a:rPr lang="en-US" dirty="0" smtClean="0"/>
              <a:t>(1 </a:t>
            </a:r>
            <a:r>
              <a:rPr lang="en-US" dirty="0" err="1"/>
              <a:t>μGal</a:t>
            </a:r>
            <a:r>
              <a:rPr lang="en-US" dirty="0"/>
              <a:t> and 0.1 </a:t>
            </a:r>
            <a:r>
              <a:rPr lang="en-US" dirty="0" err="1"/>
              <a:t>mGal</a:t>
            </a:r>
            <a:r>
              <a:rPr lang="en-US" dirty="0" smtClean="0"/>
              <a:t>) </a:t>
            </a:r>
            <a:r>
              <a:rPr lang="en-US" dirty="0" err="1" smtClean="0"/>
              <a:t>aralığındaki</a:t>
            </a:r>
            <a:r>
              <a:rPr lang="en-US" dirty="0" smtClean="0"/>
              <a:t> </a:t>
            </a:r>
            <a:r>
              <a:rPr lang="en-US" dirty="0" err="1" smtClean="0"/>
              <a:t>farklılığı</a:t>
            </a:r>
            <a:r>
              <a:rPr lang="en-US" dirty="0" smtClean="0"/>
              <a:t> </a:t>
            </a:r>
            <a:r>
              <a:rPr lang="en-US" dirty="0" err="1" smtClean="0"/>
              <a:t>aletsel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ölçebiliyoruz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99" y="365125"/>
            <a:ext cx="4566601" cy="16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8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Ölçü</a:t>
            </a:r>
            <a:r>
              <a:rPr lang="en-US" dirty="0" smtClean="0"/>
              <a:t> Alma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299" y="1933143"/>
            <a:ext cx="9239401" cy="41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8832"/>
          </a:xfrm>
        </p:spPr>
        <p:txBody>
          <a:bodyPr/>
          <a:lstStyle/>
          <a:p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Gravite</a:t>
            </a:r>
            <a:r>
              <a:rPr lang="en-US" dirty="0" smtClean="0"/>
              <a:t> </a:t>
            </a:r>
            <a:r>
              <a:rPr lang="en-US" dirty="0" err="1" smtClean="0"/>
              <a:t>bağıntıları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49" y="3004457"/>
            <a:ext cx="9292501" cy="27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Gravite</a:t>
            </a:r>
            <a:r>
              <a:rPr lang="en-US" dirty="0" smtClean="0"/>
              <a:t> </a:t>
            </a:r>
            <a:r>
              <a:rPr lang="en-US" dirty="0" err="1" smtClean="0"/>
              <a:t>Ölçülerindeki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Düzeltmeler</a:t>
            </a:r>
            <a:r>
              <a:rPr lang="en-US" dirty="0" smtClean="0"/>
              <a:t>”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02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1-</a:t>
            </a:r>
            <a:r>
              <a:rPr lang="tr-TR" dirty="0" smtClean="0"/>
              <a:t>Kayma </a:t>
            </a:r>
            <a:r>
              <a:rPr lang="tr-TR" dirty="0"/>
              <a:t>(</a:t>
            </a:r>
            <a:r>
              <a:rPr lang="tr-TR" dirty="0" err="1"/>
              <a:t>Drift</a:t>
            </a:r>
            <a:r>
              <a:rPr lang="tr-TR" dirty="0"/>
              <a:t>) etkisi ve </a:t>
            </a:r>
            <a:r>
              <a:rPr lang="tr-TR" dirty="0" smtClean="0"/>
              <a:t>düzeltmesi</a:t>
            </a:r>
            <a:r>
              <a:rPr lang="en-US" dirty="0" smtClean="0"/>
              <a:t>: a</a:t>
            </a:r>
            <a:r>
              <a:rPr lang="tr-TR" dirty="0" err="1" smtClean="0"/>
              <a:t>letin</a:t>
            </a:r>
            <a:r>
              <a:rPr lang="tr-TR" dirty="0" smtClean="0"/>
              <a:t> </a:t>
            </a:r>
            <a:r>
              <a:rPr lang="tr-TR" dirty="0"/>
              <a:t>yapısından kaynaklanan kaymadır. </a:t>
            </a:r>
            <a:endParaRPr lang="en-US" dirty="0" smtClean="0"/>
          </a:p>
          <a:p>
            <a:r>
              <a:rPr lang="en-US" dirty="0" smtClean="0"/>
              <a:t>2-Enlem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düzeltmesi</a:t>
            </a:r>
            <a:r>
              <a:rPr lang="en-US" dirty="0" smtClean="0"/>
              <a:t>: K</a:t>
            </a:r>
            <a:r>
              <a:rPr lang="tr-TR" dirty="0" err="1" smtClean="0"/>
              <a:t>uzey</a:t>
            </a:r>
            <a:r>
              <a:rPr lang="tr-TR" dirty="0" smtClean="0"/>
              <a:t> </a:t>
            </a:r>
            <a:r>
              <a:rPr lang="tr-TR" dirty="0"/>
              <a:t>yarım kürede bazın kuzeyinde –, güneyinde + değerlidir </a:t>
            </a:r>
            <a:r>
              <a:rPr lang="en-US" dirty="0" smtClean="0"/>
              <a:t> (ED=</a:t>
            </a:r>
            <a:r>
              <a:rPr lang="tr-TR" dirty="0" smtClean="0"/>
              <a:t> </a:t>
            </a:r>
            <a:r>
              <a:rPr lang="tr-TR" dirty="0"/>
              <a:t>± 0.8122 sin2</a:t>
            </a:r>
            <a:r>
              <a:rPr lang="el-GR" dirty="0"/>
              <a:t>φ </a:t>
            </a:r>
            <a:r>
              <a:rPr lang="en-US" dirty="0" smtClean="0"/>
              <a:t>)</a:t>
            </a:r>
          </a:p>
          <a:p>
            <a:r>
              <a:rPr lang="en-US" dirty="0" smtClean="0"/>
              <a:t>3- </a:t>
            </a:r>
            <a:r>
              <a:rPr lang="en-US" dirty="0" err="1" smtClean="0"/>
              <a:t>Yükseklik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düzeltmesi</a:t>
            </a:r>
            <a:r>
              <a:rPr lang="en-US" dirty="0" smtClean="0"/>
              <a:t>: (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Bouguer</a:t>
            </a:r>
            <a:r>
              <a:rPr lang="en-US" dirty="0" smtClean="0"/>
              <a:t> </a:t>
            </a:r>
            <a:r>
              <a:rPr lang="en-US" dirty="0" err="1" smtClean="0"/>
              <a:t>düzeltmesi</a:t>
            </a:r>
            <a:r>
              <a:rPr lang="en-US" dirty="0" smtClean="0"/>
              <a:t>) </a:t>
            </a:r>
            <a:r>
              <a:rPr lang="tr-TR" dirty="0"/>
              <a:t>YD=((0.3086-0.04185</a:t>
            </a:r>
            <a:r>
              <a:rPr lang="el-GR" dirty="0"/>
              <a:t>ρ)</a:t>
            </a:r>
            <a:r>
              <a:rPr lang="tr-TR" dirty="0"/>
              <a:t>h) </a:t>
            </a:r>
            <a:r>
              <a:rPr lang="tr-TR" dirty="0" err="1"/>
              <a:t>mgal</a:t>
            </a:r>
            <a:r>
              <a:rPr lang="tr-TR" dirty="0"/>
              <a:t> </a:t>
            </a:r>
            <a:endParaRPr lang="en-US" dirty="0" smtClean="0"/>
          </a:p>
          <a:p>
            <a:r>
              <a:rPr lang="en-US" dirty="0"/>
              <a:t>4</a:t>
            </a:r>
            <a:r>
              <a:rPr lang="en-US" dirty="0" smtClean="0"/>
              <a:t>- </a:t>
            </a:r>
            <a:r>
              <a:rPr lang="en-US" dirty="0" err="1" smtClean="0"/>
              <a:t>Topoğrafya</a:t>
            </a:r>
            <a:r>
              <a:rPr lang="en-US" dirty="0" smtClean="0"/>
              <a:t> </a:t>
            </a:r>
            <a:r>
              <a:rPr lang="en-US" dirty="0" err="1" smtClean="0"/>
              <a:t>düzeltmesi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5- Gel-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düzeltmesi</a:t>
            </a:r>
            <a:endParaRPr lang="en-US" dirty="0" smtClean="0"/>
          </a:p>
          <a:p>
            <a:r>
              <a:rPr lang="en-US" dirty="0" smtClean="0"/>
              <a:t>6- </a:t>
            </a:r>
            <a:r>
              <a:rPr lang="en-US" dirty="0" err="1" smtClean="0"/>
              <a:t>İzostasi</a:t>
            </a:r>
            <a:r>
              <a:rPr lang="en-US" dirty="0" smtClean="0"/>
              <a:t> </a:t>
            </a:r>
            <a:r>
              <a:rPr lang="en-US" dirty="0" err="1" smtClean="0"/>
              <a:t>düzeltmesi</a:t>
            </a:r>
            <a:endParaRPr lang="en-US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71" y="4540609"/>
            <a:ext cx="4732693" cy="18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616" y="1825625"/>
            <a:ext cx="9258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99" y="1693349"/>
            <a:ext cx="9345601" cy="347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869</Words>
  <Application>Microsoft Office PowerPoint</Application>
  <PresentationFormat>Geniş ekran</PresentationFormat>
  <Paragraphs>68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Teması</vt:lpstr>
      <vt:lpstr>Jeofizik Yöntemler: Gravite ve Manyetik</vt:lpstr>
      <vt:lpstr>Gravite Yöntemi </vt:lpstr>
      <vt:lpstr>Gravite Yöntemi</vt:lpstr>
      <vt:lpstr>Ölçülen Büyüklük</vt:lpstr>
      <vt:lpstr>Ölçü Alma</vt:lpstr>
      <vt:lpstr>PowerPoint Sunusu</vt:lpstr>
      <vt:lpstr>Gravite Ölçülerindeki Etkiler ve Düzeltmeler”</vt:lpstr>
      <vt:lpstr>PowerPoint Sunusu</vt:lpstr>
      <vt:lpstr>PowerPoint Sunusu</vt:lpstr>
      <vt:lpstr>PowerPoint Sunusu</vt:lpstr>
      <vt:lpstr>2.TEKNİK BÖLÜM(İş Paketi 2: GRAVİTE)  Bouguer Gravite Haritası</vt:lpstr>
      <vt:lpstr>Manyetik Yöntem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 TEKNİK BÖLÜM:   Havadan Manyetik ve Gravite  Profil Verileri ile 2B Modelleme:: Doğrultu-1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M. Emin Candansayar</cp:lastModifiedBy>
  <cp:revision>10</cp:revision>
  <dcterms:created xsi:type="dcterms:W3CDTF">2017-10-18T06:34:21Z</dcterms:created>
  <dcterms:modified xsi:type="dcterms:W3CDTF">2017-12-13T06:38:01Z</dcterms:modified>
</cp:coreProperties>
</file>