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2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83" r:id="rId27"/>
    <p:sldId id="284" r:id="rId28"/>
    <p:sldId id="285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71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02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2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73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4775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37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8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21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58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3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396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2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69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0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36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15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46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836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554867" cy="1524000"/>
          </a:xfrm>
        </p:spPr>
        <p:txBody>
          <a:bodyPr/>
          <a:lstStyle/>
          <a:p>
            <a:r>
              <a:rPr lang="en-US" dirty="0"/>
              <a:t>SUTURE MATERIALS AND</a:t>
            </a:r>
            <a:br>
              <a:rPr lang="en-US" dirty="0"/>
            </a:br>
            <a:r>
              <a:rPr lang="en-US" dirty="0"/>
              <a:t>BASIC SUTURE PATTERNS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467544" y="2852936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Suture materials are classified as absorbable</a:t>
            </a:r>
          </a:p>
          <a:p>
            <a:pPr algn="just"/>
            <a:r>
              <a:rPr lang="en-US" sz="2800" dirty="0"/>
              <a:t>or </a:t>
            </a:r>
            <a:r>
              <a:rPr lang="en-US" sz="2800" dirty="0" err="1"/>
              <a:t>nonabsorbable</a:t>
            </a:r>
            <a:r>
              <a:rPr lang="en-US" sz="2800" dirty="0"/>
              <a:t>, natural or synthetic, and</a:t>
            </a:r>
          </a:p>
          <a:p>
            <a:pPr algn="just"/>
            <a:r>
              <a:rPr lang="en-US" sz="2800" dirty="0"/>
              <a:t>monofilament or multifilament, based on </a:t>
            </a:r>
            <a:r>
              <a:rPr lang="en-US" sz="2800" dirty="0" smtClean="0"/>
              <a:t>composition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structure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5677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20688"/>
            <a:ext cx="5876438" cy="42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2957175" cy="436640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04664"/>
            <a:ext cx="4663238" cy="4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64704"/>
            <a:ext cx="7501022" cy="42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7847888" cy="33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72" y="1060498"/>
            <a:ext cx="7279255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3870917" cy="445642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809715"/>
            <a:ext cx="4246200" cy="4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3528392" cy="322443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88640"/>
            <a:ext cx="3640534" cy="322057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647808"/>
            <a:ext cx="4625325" cy="30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7279201" cy="46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3374213" cy="22781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501008"/>
            <a:ext cx="4776975" cy="15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98" y="764704"/>
            <a:ext cx="4413440" cy="353308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03" y="764704"/>
            <a:ext cx="3791250" cy="244898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531" y="3501008"/>
            <a:ext cx="3829163" cy="24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cap="none" dirty="0" err="1" smtClean="0"/>
              <a:t>Suture</a:t>
            </a:r>
            <a:r>
              <a:rPr lang="en-US" sz="3600" cap="none" dirty="0" smtClean="0"/>
              <a:t> Materials</a:t>
            </a:r>
            <a:br>
              <a:rPr lang="en-US" sz="3600" cap="none" dirty="0" smtClean="0"/>
            </a:br>
            <a:r>
              <a:rPr lang="en-US" sz="3600" cap="none" dirty="0" smtClean="0"/>
              <a:t>Post Operative Care,</a:t>
            </a:r>
            <a:br>
              <a:rPr lang="en-US" sz="3600" cap="none" dirty="0" smtClean="0"/>
            </a:br>
            <a:r>
              <a:rPr lang="en-US" sz="3600" cap="none" dirty="0" smtClean="0"/>
              <a:t>Dressing</a:t>
            </a:r>
            <a:r>
              <a:rPr lang="tr-TR" sz="3600" cap="none" dirty="0" smtClean="0"/>
              <a:t> </a:t>
            </a:r>
            <a:r>
              <a:rPr lang="tr-TR" sz="3600" cap="none" dirty="0" err="1" smtClean="0"/>
              <a:t>materials</a:t>
            </a:r>
            <a:r>
              <a:rPr lang="en-US" sz="3600" cap="none" dirty="0" smtClean="0"/>
              <a:t/>
            </a:r>
            <a:br>
              <a:rPr lang="en-US" sz="3600" cap="none" dirty="0" smtClean="0"/>
            </a:br>
            <a:r>
              <a:rPr lang="en-US" sz="3600" cap="none" dirty="0" smtClean="0"/>
              <a:t>Drain </a:t>
            </a:r>
            <a:r>
              <a:rPr lang="en-US" sz="3600" cap="none" dirty="0" err="1" smtClean="0"/>
              <a:t>Drain</a:t>
            </a:r>
            <a:r>
              <a:rPr lang="en-US" sz="3600" cap="none" smtClean="0"/>
              <a:t/>
            </a:r>
            <a:br>
              <a:rPr lang="en-US" sz="3600" cap="none" smtClean="0"/>
            </a:br>
            <a:r>
              <a:rPr lang="en-US" sz="3600" cap="none" smtClean="0"/>
              <a:t>Antibiotic </a:t>
            </a:r>
            <a:r>
              <a:rPr lang="en-US" sz="3600" cap="none" dirty="0" smtClean="0"/>
              <a:t>Selection</a:t>
            </a:r>
            <a:endParaRPr lang="tr-TR" sz="3600" cap="none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Murat ÇALIŞKAN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156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48680"/>
            <a:ext cx="5762700" cy="56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4208288" cy="408164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22471"/>
            <a:ext cx="3450038" cy="40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00" y="576597"/>
            <a:ext cx="5459400" cy="57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200800" cy="46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364350" cy="39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213668" cy="33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6066000" cy="310394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260" y="3382406"/>
            <a:ext cx="4113120" cy="34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56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2016224" cy="266459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592576"/>
            <a:ext cx="3312368" cy="26410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933056"/>
            <a:ext cx="2950221" cy="235273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9" y="3933056"/>
            <a:ext cx="2786320" cy="23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97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3205160" cy="283852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793" y="222222"/>
            <a:ext cx="2056899" cy="334742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23" y="980728"/>
            <a:ext cx="2579358" cy="20354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743" y="4293096"/>
            <a:ext cx="2597953" cy="18600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634" y="3212976"/>
            <a:ext cx="2750147" cy="34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2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4036879" cy="52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227483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	</a:t>
            </a:r>
            <a:r>
              <a:rPr lang="en-US" sz="2800" dirty="0" smtClean="0"/>
              <a:t>Materials</a:t>
            </a:r>
            <a:r>
              <a:rPr lang="en-US" dirty="0" smtClean="0"/>
              <a:t> </a:t>
            </a:r>
            <a:r>
              <a:rPr lang="en-US" sz="2800" dirty="0"/>
              <a:t>that </a:t>
            </a:r>
            <a:r>
              <a:rPr lang="en-US" sz="2800" dirty="0" smtClean="0"/>
              <a:t>l</a:t>
            </a:r>
            <a:r>
              <a:rPr lang="tr-TR" sz="2800" dirty="0" err="1" smtClean="0"/>
              <a:t>ose</a:t>
            </a:r>
            <a:r>
              <a:rPr lang="tr-TR" sz="2800" dirty="0" smtClean="0"/>
              <a:t> </a:t>
            </a:r>
            <a:r>
              <a:rPr lang="en-US" sz="2800" dirty="0" smtClean="0"/>
              <a:t>tensile </a:t>
            </a:r>
            <a:r>
              <a:rPr lang="en-US" sz="2800" dirty="0"/>
              <a:t>strength within 60 days of </a:t>
            </a:r>
            <a:r>
              <a:rPr lang="en-US" sz="2800" dirty="0" smtClean="0"/>
              <a:t>implantation</a:t>
            </a:r>
            <a:r>
              <a:rPr lang="tr-TR" sz="2800" dirty="0" smtClean="0"/>
              <a:t> </a:t>
            </a:r>
            <a:r>
              <a:rPr lang="en-US" sz="2800" dirty="0" smtClean="0"/>
              <a:t>are </a:t>
            </a:r>
            <a:r>
              <a:rPr lang="en-US" sz="2800" dirty="0"/>
              <a:t>classified as absorbable; </a:t>
            </a:r>
            <a:r>
              <a:rPr lang="en-US" sz="2800" dirty="0" smtClean="0"/>
              <a:t>whereas</a:t>
            </a:r>
            <a:r>
              <a:rPr lang="tr-TR" sz="2800" dirty="0" smtClean="0"/>
              <a:t> </a:t>
            </a:r>
            <a:r>
              <a:rPr lang="en-US" sz="2800" dirty="0" smtClean="0"/>
              <a:t>most </a:t>
            </a:r>
            <a:r>
              <a:rPr lang="en-US" sz="2800" dirty="0"/>
              <a:t>suture materials will eventually be </a:t>
            </a:r>
            <a:r>
              <a:rPr lang="en-US" sz="2800" dirty="0" smtClean="0"/>
              <a:t>absorbed.</a:t>
            </a:r>
            <a:r>
              <a:rPr lang="tr-TR" sz="2800" dirty="0" smtClean="0"/>
              <a:t> </a:t>
            </a:r>
          </a:p>
          <a:p>
            <a:pPr algn="just"/>
            <a:endParaRPr lang="tr-TR" sz="2800" dirty="0" smtClean="0"/>
          </a:p>
          <a:p>
            <a:pPr algn="just"/>
            <a:r>
              <a:rPr lang="tr-TR" sz="2800" dirty="0" smtClean="0"/>
              <a:t>	</a:t>
            </a:r>
            <a:r>
              <a:rPr lang="en-US" sz="2800" dirty="0" smtClean="0"/>
              <a:t>The </a:t>
            </a:r>
            <a:r>
              <a:rPr lang="en-US" sz="2800" dirty="0"/>
              <a:t>truly </a:t>
            </a:r>
            <a:r>
              <a:rPr lang="en-US" sz="2800" dirty="0" err="1"/>
              <a:t>nonabsorbable</a:t>
            </a:r>
            <a:r>
              <a:rPr lang="en-US" sz="2800" dirty="0"/>
              <a:t> sutures </a:t>
            </a:r>
            <a:r>
              <a:rPr lang="en-US" sz="2800" dirty="0" smtClean="0"/>
              <a:t>are</a:t>
            </a:r>
            <a:r>
              <a:rPr lang="tr-TR" sz="2800" dirty="0" smtClean="0"/>
              <a:t> </a:t>
            </a:r>
            <a:r>
              <a:rPr lang="en-US" sz="2800" dirty="0" smtClean="0"/>
              <a:t>polypropylene </a:t>
            </a:r>
            <a:r>
              <a:rPr lang="en-US" sz="2800" dirty="0"/>
              <a:t>and stainless steel.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065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8206"/>
            <a:ext cx="8568952" cy="49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554867" cy="1524000"/>
          </a:xfrm>
        </p:spPr>
        <p:txBody>
          <a:bodyPr/>
          <a:lstStyle/>
          <a:p>
            <a:r>
              <a:rPr lang="tr-TR" dirty="0"/>
              <a:t>ABSORBABLE SUTURE MATERIALS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26740" y="2204864"/>
            <a:ext cx="8245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	</a:t>
            </a:r>
            <a:r>
              <a:rPr lang="en-US" sz="2400" dirty="0" smtClean="0"/>
              <a:t>Surgical </a:t>
            </a:r>
            <a:r>
              <a:rPr lang="en-US" sz="2400" dirty="0"/>
              <a:t>gut (catgut) is a natural </a:t>
            </a:r>
            <a:r>
              <a:rPr lang="en-US" sz="2400" dirty="0" smtClean="0"/>
              <a:t>multifilament</a:t>
            </a:r>
            <a:r>
              <a:rPr lang="tr-TR" sz="2400" dirty="0" smtClean="0"/>
              <a:t> </a:t>
            </a:r>
            <a:r>
              <a:rPr lang="en-US" sz="2400" dirty="0" smtClean="0"/>
              <a:t>suture </a:t>
            </a:r>
            <a:r>
              <a:rPr lang="en-US" sz="2400" dirty="0"/>
              <a:t>made from either intestinal </a:t>
            </a:r>
            <a:r>
              <a:rPr lang="en-US" sz="2400" dirty="0" smtClean="0"/>
              <a:t>submucosa</a:t>
            </a:r>
            <a:r>
              <a:rPr lang="tr-TR" sz="2400" dirty="0" smtClean="0"/>
              <a:t> </a:t>
            </a:r>
            <a:r>
              <a:rPr lang="en-US" sz="2400" dirty="0" smtClean="0"/>
              <a:t>(ovine</a:t>
            </a:r>
            <a:r>
              <a:rPr lang="en-US" sz="2400" dirty="0"/>
              <a:t>) or serosa (bovine). It consists of </a:t>
            </a:r>
            <a:r>
              <a:rPr lang="en-US" sz="2400" dirty="0" smtClean="0"/>
              <a:t>90%</a:t>
            </a:r>
            <a:r>
              <a:rPr lang="tr-TR" sz="2400" dirty="0" smtClean="0"/>
              <a:t> </a:t>
            </a:r>
            <a:r>
              <a:rPr lang="en-US" sz="2400" dirty="0" smtClean="0"/>
              <a:t>collagen</a:t>
            </a:r>
            <a:r>
              <a:rPr lang="en-US" sz="2400" dirty="0"/>
              <a:t>. When cured with chromic salts, </a:t>
            </a:r>
            <a:r>
              <a:rPr lang="en-US" sz="2400" dirty="0" smtClean="0"/>
              <a:t>surgical</a:t>
            </a:r>
            <a:r>
              <a:rPr lang="tr-TR" sz="2400" dirty="0" smtClean="0"/>
              <a:t> </a:t>
            </a:r>
            <a:r>
              <a:rPr lang="en-US" sz="2400" dirty="0" smtClean="0"/>
              <a:t>gut </a:t>
            </a:r>
            <a:r>
              <a:rPr lang="en-US" sz="2400" dirty="0"/>
              <a:t>has increased strength, less </a:t>
            </a:r>
            <a:r>
              <a:rPr lang="en-US" sz="2400" dirty="0" smtClean="0"/>
              <a:t>inflammatory</a:t>
            </a:r>
            <a:r>
              <a:rPr lang="tr-TR" sz="2400" dirty="0" smtClean="0"/>
              <a:t> </a:t>
            </a:r>
            <a:r>
              <a:rPr lang="en-US" sz="2400" dirty="0" smtClean="0"/>
              <a:t>reaction</a:t>
            </a:r>
            <a:r>
              <a:rPr lang="en-US" sz="2400" dirty="0"/>
              <a:t>, and slower absorption. </a:t>
            </a:r>
            <a:r>
              <a:rPr lang="en-US" sz="2400" dirty="0" smtClean="0"/>
              <a:t>Surgical</a:t>
            </a:r>
            <a:r>
              <a:rPr lang="tr-TR" sz="2400" dirty="0" smtClean="0"/>
              <a:t> </a:t>
            </a:r>
            <a:r>
              <a:rPr lang="en-US" sz="2400" dirty="0" smtClean="0"/>
              <a:t>gut </a:t>
            </a:r>
            <a:r>
              <a:rPr lang="en-US" sz="2400" dirty="0"/>
              <a:t>is absorbed by enzymatic </a:t>
            </a:r>
            <a:r>
              <a:rPr lang="en-US" sz="2400" dirty="0" smtClean="0"/>
              <a:t>digestion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phagocytosis by macrophages. Inflammation,</a:t>
            </a:r>
          </a:p>
          <a:p>
            <a:r>
              <a:rPr lang="en-US" sz="2400" dirty="0"/>
              <a:t>infection, and catabolic states increase </a:t>
            </a:r>
            <a:r>
              <a:rPr lang="en-US" sz="2400" dirty="0" smtClean="0"/>
              <a:t>the</a:t>
            </a:r>
            <a:r>
              <a:rPr lang="tr-TR" sz="2400" dirty="0" smtClean="0"/>
              <a:t> r</a:t>
            </a:r>
            <a:r>
              <a:rPr lang="en-US" sz="2400" dirty="0" smtClean="0"/>
              <a:t>ate </a:t>
            </a:r>
            <a:r>
              <a:rPr lang="en-US" sz="2400" dirty="0"/>
              <a:t>of absorption.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126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620688"/>
            <a:ext cx="8028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	</a:t>
            </a:r>
            <a:r>
              <a:rPr lang="en-US" sz="2800" dirty="0" err="1" smtClean="0"/>
              <a:t>Polyglactin</a:t>
            </a:r>
            <a:r>
              <a:rPr lang="en-US" sz="2800" dirty="0" smtClean="0"/>
              <a:t> </a:t>
            </a:r>
            <a:r>
              <a:rPr lang="en-US" sz="2800" dirty="0"/>
              <a:t>910 is a braided </a:t>
            </a:r>
            <a:r>
              <a:rPr lang="en-US" sz="2800" dirty="0" smtClean="0"/>
              <a:t>multifilament</a:t>
            </a:r>
            <a:r>
              <a:rPr lang="tr-TR" sz="2800" dirty="0" smtClean="0"/>
              <a:t> </a:t>
            </a:r>
            <a:r>
              <a:rPr lang="en-US" sz="2800" dirty="0" smtClean="0"/>
              <a:t>synthetic </a:t>
            </a:r>
            <a:r>
              <a:rPr lang="en-US" sz="2800" dirty="0"/>
              <a:t>suture material made of 90% </a:t>
            </a:r>
            <a:r>
              <a:rPr lang="en-US" sz="2800" dirty="0" err="1" smtClean="0"/>
              <a:t>glycolide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10% L-</a:t>
            </a:r>
            <a:r>
              <a:rPr lang="en-US" sz="2800" dirty="0" err="1"/>
              <a:t>lactide</a:t>
            </a:r>
            <a:r>
              <a:rPr lang="en-US" sz="2800" dirty="0"/>
              <a:t>.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323528" y="220486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 err="1" smtClean="0"/>
              <a:t>Polyglycolic</a:t>
            </a:r>
            <a:r>
              <a:rPr lang="tr-TR" sz="2800" dirty="0" smtClean="0"/>
              <a:t> </a:t>
            </a:r>
            <a:r>
              <a:rPr lang="tr-TR" sz="2800" dirty="0" err="1"/>
              <a:t>acid</a:t>
            </a:r>
            <a:r>
              <a:rPr lang="tr-TR" sz="2800" dirty="0"/>
              <a:t> is a </a:t>
            </a:r>
            <a:r>
              <a:rPr lang="tr-TR" sz="2800" dirty="0" err="1"/>
              <a:t>multifilament</a:t>
            </a:r>
            <a:r>
              <a:rPr lang="tr-TR" sz="2800" dirty="0"/>
              <a:t> </a:t>
            </a:r>
            <a:r>
              <a:rPr lang="tr-TR" sz="2800" dirty="0" err="1" smtClean="0"/>
              <a:t>braided</a:t>
            </a:r>
            <a:r>
              <a:rPr lang="tr-TR" sz="2800" dirty="0" smtClean="0"/>
              <a:t> </a:t>
            </a:r>
            <a:r>
              <a:rPr lang="tr-TR" sz="2800" dirty="0" err="1" smtClean="0"/>
              <a:t>synthetic</a:t>
            </a:r>
            <a:r>
              <a:rPr lang="tr-TR" sz="2800" dirty="0" smtClean="0"/>
              <a:t> </a:t>
            </a:r>
            <a:r>
              <a:rPr lang="tr-TR" sz="2800" dirty="0" err="1"/>
              <a:t>suture</a:t>
            </a:r>
            <a:r>
              <a:rPr lang="tr-TR" sz="2800" dirty="0"/>
              <a:t> </a:t>
            </a:r>
            <a:r>
              <a:rPr lang="tr-TR" sz="2800" dirty="0" err="1"/>
              <a:t>material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greater</a:t>
            </a:r>
            <a:r>
              <a:rPr lang="tr-TR" sz="2800" dirty="0"/>
              <a:t> </a:t>
            </a:r>
            <a:r>
              <a:rPr lang="tr-TR" sz="2800" dirty="0" err="1" smtClean="0"/>
              <a:t>initial</a:t>
            </a:r>
            <a:r>
              <a:rPr lang="tr-TR" sz="2800" dirty="0" smtClean="0"/>
              <a:t> </a:t>
            </a:r>
            <a:r>
              <a:rPr lang="tr-TR" sz="2800" dirty="0" err="1" smtClean="0"/>
              <a:t>strength</a:t>
            </a:r>
            <a:r>
              <a:rPr lang="tr-TR" sz="2800" dirty="0" smtClean="0"/>
              <a:t> </a:t>
            </a:r>
            <a:r>
              <a:rPr lang="tr-TR" sz="2800" dirty="0" err="1"/>
              <a:t>than</a:t>
            </a:r>
            <a:r>
              <a:rPr lang="tr-TR" sz="2800" dirty="0"/>
              <a:t> </a:t>
            </a:r>
            <a:r>
              <a:rPr lang="tr-TR" sz="2800" dirty="0" err="1"/>
              <a:t>surgical</a:t>
            </a:r>
            <a:r>
              <a:rPr lang="tr-TR" sz="2800" dirty="0"/>
              <a:t> gut. </a:t>
            </a:r>
            <a:r>
              <a:rPr lang="tr-TR" sz="2800" dirty="0" err="1"/>
              <a:t>Also</a:t>
            </a:r>
            <a:r>
              <a:rPr lang="tr-TR" sz="2800" dirty="0"/>
              <a:t>, in </a:t>
            </a:r>
            <a:r>
              <a:rPr lang="tr-TR" sz="2800" dirty="0" err="1" smtClean="0"/>
              <a:t>comparison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/>
              <a:t>surgical</a:t>
            </a:r>
            <a:r>
              <a:rPr lang="tr-TR" sz="2800" dirty="0"/>
              <a:t> gut, </a:t>
            </a:r>
            <a:r>
              <a:rPr lang="tr-TR" sz="2800" dirty="0" err="1"/>
              <a:t>polyglycolic</a:t>
            </a:r>
            <a:r>
              <a:rPr lang="tr-TR" sz="2800" dirty="0"/>
              <a:t> </a:t>
            </a:r>
            <a:r>
              <a:rPr lang="tr-TR" sz="2800" dirty="0" err="1"/>
              <a:t>acid</a:t>
            </a:r>
            <a:r>
              <a:rPr lang="tr-TR" sz="2800" dirty="0"/>
              <a:t> </a:t>
            </a:r>
            <a:r>
              <a:rPr lang="tr-TR" sz="2800" dirty="0" err="1"/>
              <a:t>incites</a:t>
            </a:r>
            <a:r>
              <a:rPr lang="tr-TR" sz="2800" dirty="0"/>
              <a:t> </a:t>
            </a:r>
            <a:r>
              <a:rPr lang="tr-TR" sz="2800" dirty="0" err="1" smtClean="0"/>
              <a:t>less</a:t>
            </a:r>
            <a:r>
              <a:rPr lang="tr-TR" sz="2800" dirty="0" smtClean="0"/>
              <a:t> </a:t>
            </a:r>
            <a:r>
              <a:rPr lang="tr-TR" sz="2800" dirty="0" err="1" smtClean="0"/>
              <a:t>inflammatory</a:t>
            </a:r>
            <a:r>
              <a:rPr lang="tr-TR" sz="2800" dirty="0" smtClean="0"/>
              <a:t> </a:t>
            </a:r>
            <a:r>
              <a:rPr lang="tr-TR" sz="2800" dirty="0" err="1"/>
              <a:t>reaction</a:t>
            </a:r>
            <a:r>
              <a:rPr lang="tr-TR" sz="2800" dirty="0"/>
              <a:t>. </a:t>
            </a:r>
            <a:endParaRPr lang="tr-TR" sz="2800" dirty="0" smtClean="0"/>
          </a:p>
          <a:p>
            <a:r>
              <a:rPr lang="tr-TR" sz="2800" dirty="0"/>
              <a:t>	</a:t>
            </a:r>
            <a:endParaRPr lang="tr-TR" sz="2800" dirty="0" smtClean="0"/>
          </a:p>
          <a:p>
            <a:r>
              <a:rPr lang="tr-TR" sz="2800" dirty="0" err="1" smtClean="0"/>
              <a:t>Polyglycolic</a:t>
            </a:r>
            <a:r>
              <a:rPr lang="tr-TR" sz="2800" dirty="0" smtClean="0"/>
              <a:t> </a:t>
            </a:r>
            <a:r>
              <a:rPr lang="tr-TR" sz="2800" dirty="0" err="1"/>
              <a:t>acid</a:t>
            </a:r>
            <a:r>
              <a:rPr lang="tr-TR" sz="2800" dirty="0"/>
              <a:t> is </a:t>
            </a:r>
            <a:r>
              <a:rPr lang="tr-TR" sz="2800" dirty="0" err="1" smtClean="0"/>
              <a:t>absorbed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/>
              <a:t>hydrolysis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has a </a:t>
            </a:r>
            <a:r>
              <a:rPr lang="tr-TR" sz="2800" dirty="0" err="1"/>
              <a:t>pattern</a:t>
            </a:r>
            <a:r>
              <a:rPr lang="tr-TR" sz="2800" dirty="0"/>
              <a:t> of </a:t>
            </a:r>
            <a:r>
              <a:rPr lang="tr-TR" sz="2800" dirty="0" err="1"/>
              <a:t>loss</a:t>
            </a:r>
            <a:r>
              <a:rPr lang="tr-TR" sz="2800" dirty="0"/>
              <a:t> </a:t>
            </a:r>
            <a:r>
              <a:rPr lang="tr-TR" sz="2800" dirty="0" smtClean="0"/>
              <a:t>of </a:t>
            </a:r>
            <a:r>
              <a:rPr lang="tr-TR" sz="2800" dirty="0" err="1" smtClean="0"/>
              <a:t>strength</a:t>
            </a:r>
            <a:r>
              <a:rPr lang="tr-TR" sz="2800" dirty="0" smtClean="0"/>
              <a:t> </a:t>
            </a:r>
            <a:r>
              <a:rPr lang="tr-TR" sz="2800" dirty="0" err="1"/>
              <a:t>similar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polyglactin</a:t>
            </a:r>
            <a:r>
              <a:rPr lang="tr-TR" sz="2800" dirty="0"/>
              <a:t> 910</a:t>
            </a:r>
          </a:p>
        </p:txBody>
      </p:sp>
    </p:spTree>
    <p:extLst>
      <p:ext uri="{BB962C8B-B14F-4D97-AF65-F5344CB8AC3E}">
        <p14:creationId xmlns:p14="http://schemas.microsoft.com/office/powerpoint/2010/main" val="22262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44624"/>
            <a:ext cx="6554867" cy="1524000"/>
          </a:xfrm>
        </p:spPr>
        <p:txBody>
          <a:bodyPr/>
          <a:lstStyle/>
          <a:p>
            <a:r>
              <a:rPr lang="tr-TR" dirty="0"/>
              <a:t>NONABSORBABLE SUTURE MATERIALS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69901" y="1568624"/>
            <a:ext cx="8388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	</a:t>
            </a:r>
            <a:r>
              <a:rPr lang="en-US" sz="2400" dirty="0" smtClean="0"/>
              <a:t>Silk </a:t>
            </a:r>
            <a:r>
              <a:rPr lang="en-US" sz="2400" dirty="0"/>
              <a:t>is the only natural </a:t>
            </a:r>
            <a:r>
              <a:rPr lang="en-US" sz="2400" dirty="0" err="1"/>
              <a:t>nonabsorbable</a:t>
            </a:r>
            <a:r>
              <a:rPr lang="en-US" sz="2400" dirty="0"/>
              <a:t> </a:t>
            </a:r>
            <a:r>
              <a:rPr lang="en-US" sz="2400" dirty="0" smtClean="0"/>
              <a:t>suture</a:t>
            </a:r>
            <a:r>
              <a:rPr lang="tr-TR" sz="2400" dirty="0" smtClean="0"/>
              <a:t> </a:t>
            </a:r>
            <a:r>
              <a:rPr lang="en-US" sz="2400" dirty="0" smtClean="0"/>
              <a:t>material </a:t>
            </a:r>
            <a:r>
              <a:rPr lang="en-US" sz="2400" dirty="0"/>
              <a:t>in common use today. Silk is a </a:t>
            </a:r>
            <a:r>
              <a:rPr lang="en-US" sz="2400" dirty="0" smtClean="0"/>
              <a:t>braided</a:t>
            </a:r>
            <a:r>
              <a:rPr lang="tr-TR" sz="2400" dirty="0" smtClean="0"/>
              <a:t> </a:t>
            </a:r>
            <a:r>
              <a:rPr lang="en-US" sz="2400" dirty="0" smtClean="0"/>
              <a:t>multifilament </a:t>
            </a:r>
            <a:r>
              <a:rPr lang="en-US" sz="2400" dirty="0"/>
              <a:t>suture made from the cocoon of</a:t>
            </a:r>
          </a:p>
          <a:p>
            <a:r>
              <a:rPr lang="en-US" sz="2400" dirty="0"/>
              <a:t>the silk worm. Silk elicits intense </a:t>
            </a:r>
            <a:r>
              <a:rPr lang="en-US" sz="2400" dirty="0" smtClean="0"/>
              <a:t>inflammatory</a:t>
            </a:r>
            <a:r>
              <a:rPr lang="tr-TR" sz="2400" dirty="0" smtClean="0"/>
              <a:t> </a:t>
            </a:r>
            <a:r>
              <a:rPr lang="en-US" sz="2400" dirty="0" smtClean="0"/>
              <a:t>reaction </a:t>
            </a:r>
            <a:r>
              <a:rPr lang="en-US" sz="2400" dirty="0"/>
              <a:t>and has marked capillarity. It is </a:t>
            </a:r>
            <a:r>
              <a:rPr lang="en-US" sz="2400" dirty="0" smtClean="0"/>
              <a:t>inexpensive,</a:t>
            </a:r>
            <a:r>
              <a:rPr lang="tr-TR" sz="2400" dirty="0" smtClean="0"/>
              <a:t> </a:t>
            </a:r>
            <a:r>
              <a:rPr lang="en-US" sz="2400" dirty="0" smtClean="0"/>
              <a:t>has </a:t>
            </a:r>
            <a:r>
              <a:rPr lang="en-US" sz="2400" dirty="0"/>
              <a:t>excellent handling characteristics,</a:t>
            </a:r>
          </a:p>
          <a:p>
            <a:r>
              <a:rPr lang="en-US" sz="2400" dirty="0"/>
              <a:t>and has excellent knot security. Coating (</a:t>
            </a:r>
            <a:r>
              <a:rPr lang="en-US" sz="2400" dirty="0" smtClean="0"/>
              <a:t>wax</a:t>
            </a:r>
            <a:r>
              <a:rPr lang="tr-TR" sz="2400" dirty="0" smtClean="0"/>
              <a:t> </a:t>
            </a:r>
            <a:r>
              <a:rPr lang="en-US" sz="2400" dirty="0" smtClean="0"/>
              <a:t>or </a:t>
            </a:r>
            <a:r>
              <a:rPr lang="en-US" sz="2400" dirty="0"/>
              <a:t>silicone) decreases suture capillarity and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tissue’s </a:t>
            </a:r>
            <a:r>
              <a:rPr lang="en-US" sz="2400" dirty="0"/>
              <a:t>inflammatory response at the expense</a:t>
            </a:r>
          </a:p>
          <a:p>
            <a:r>
              <a:rPr lang="en-US" sz="2400" dirty="0"/>
              <a:t>of knot security. Silk must not be applied in </a:t>
            </a:r>
            <a:r>
              <a:rPr lang="en-US" sz="2400" dirty="0" smtClean="0"/>
              <a:t>infected</a:t>
            </a:r>
            <a:r>
              <a:rPr lang="tr-TR" sz="2400" dirty="0" smtClean="0"/>
              <a:t> </a:t>
            </a:r>
            <a:r>
              <a:rPr lang="en-US" sz="2400" dirty="0" smtClean="0"/>
              <a:t>tissues </a:t>
            </a:r>
            <a:r>
              <a:rPr lang="en-US" sz="2400" dirty="0"/>
              <a:t>since it will decrease the </a:t>
            </a:r>
            <a:r>
              <a:rPr lang="en-US" sz="2400" dirty="0" smtClean="0"/>
              <a:t>number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bacteria necessary to cause a wound infection.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172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554867" cy="1524000"/>
          </a:xfrm>
        </p:spPr>
        <p:txBody>
          <a:bodyPr/>
          <a:lstStyle/>
          <a:p>
            <a:r>
              <a:rPr lang="tr-TR" dirty="0"/>
              <a:t>SURGICAL KNOT TYING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51" y="1628800"/>
            <a:ext cx="5601052" cy="46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2611090" cy="35955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41" y="1340768"/>
            <a:ext cx="2736304" cy="368426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314616"/>
            <a:ext cx="2553884" cy="36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</TotalTime>
  <Words>41</Words>
  <Application>Microsoft Office PowerPoint</Application>
  <PresentationFormat>Ekran Gösterisi (4:3)</PresentationFormat>
  <Paragraphs>22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2" baseType="lpstr">
      <vt:lpstr>Century Gothic</vt:lpstr>
      <vt:lpstr>Wingdings 3</vt:lpstr>
      <vt:lpstr>Dilim</vt:lpstr>
      <vt:lpstr>SUTURE MATERIALS AND BASIC SUTURE PATTERNS</vt:lpstr>
      <vt:lpstr>Suture Materials Post Operative Care, Dressing materials Drain Drain Antibiotic Selection</vt:lpstr>
      <vt:lpstr>PowerPoint Sunusu</vt:lpstr>
      <vt:lpstr>PowerPoint Sunusu</vt:lpstr>
      <vt:lpstr>ABSORBABLE SUTURE MATERIALS</vt:lpstr>
      <vt:lpstr>PowerPoint Sunusu</vt:lpstr>
      <vt:lpstr>NONABSORBABLE SUTURE MATERIALS</vt:lpstr>
      <vt:lpstr>SURGICAL KNOT TYING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DEPO</dc:creator>
  <cp:lastModifiedBy>murat calıskan</cp:lastModifiedBy>
  <cp:revision>7</cp:revision>
  <dcterms:created xsi:type="dcterms:W3CDTF">2019-03-18T13:39:49Z</dcterms:created>
  <dcterms:modified xsi:type="dcterms:W3CDTF">2019-03-18T18:37:48Z</dcterms:modified>
</cp:coreProperties>
</file>