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53"/>
  </p:notesMasterIdLst>
  <p:sldIdLst>
    <p:sldId id="256" r:id="rId2"/>
    <p:sldId id="323" r:id="rId3"/>
    <p:sldId id="327" r:id="rId4"/>
    <p:sldId id="364" r:id="rId5"/>
    <p:sldId id="329" r:id="rId6"/>
    <p:sldId id="331" r:id="rId7"/>
    <p:sldId id="335" r:id="rId8"/>
    <p:sldId id="378" r:id="rId9"/>
    <p:sldId id="340" r:id="rId10"/>
    <p:sldId id="339"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65" r:id="rId28"/>
    <p:sldId id="379" r:id="rId29"/>
    <p:sldId id="380" r:id="rId30"/>
    <p:sldId id="398" r:id="rId31"/>
    <p:sldId id="381" r:id="rId32"/>
    <p:sldId id="397" r:id="rId33"/>
    <p:sldId id="382" r:id="rId34"/>
    <p:sldId id="383" r:id="rId35"/>
    <p:sldId id="384" r:id="rId36"/>
    <p:sldId id="385" r:id="rId37"/>
    <p:sldId id="386" r:id="rId38"/>
    <p:sldId id="387" r:id="rId39"/>
    <p:sldId id="388" r:id="rId40"/>
    <p:sldId id="399" r:id="rId41"/>
    <p:sldId id="391" r:id="rId42"/>
    <p:sldId id="390" r:id="rId43"/>
    <p:sldId id="392" r:id="rId44"/>
    <p:sldId id="393" r:id="rId45"/>
    <p:sldId id="394" r:id="rId46"/>
    <p:sldId id="366" r:id="rId47"/>
    <p:sldId id="395" r:id="rId48"/>
    <p:sldId id="400" r:id="rId49"/>
    <p:sldId id="376" r:id="rId50"/>
    <p:sldId id="373" r:id="rId51"/>
    <p:sldId id="37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p:restoredTop sz="94558"/>
  </p:normalViewPr>
  <p:slideViewPr>
    <p:cSldViewPr snapToGrid="0" snapToObjects="1">
      <p:cViewPr varScale="1">
        <p:scale>
          <a:sx n="121" d="100"/>
          <a:sy n="121" d="100"/>
        </p:scale>
        <p:origin x="116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A6DA4-1496-4F1B-AC3B-4F9C053A4515}" type="doc">
      <dgm:prSet loTypeId="urn:microsoft.com/office/officeart/2005/8/layout/hList2#1" loCatId="list" qsTypeId="urn:microsoft.com/office/officeart/2005/8/quickstyle/simple1" qsCatId="simple" csTypeId="urn:microsoft.com/office/officeart/2005/8/colors/colorful4" csCatId="colorful" phldr="1"/>
      <dgm:spPr/>
      <dgm:t>
        <a:bodyPr/>
        <a:lstStyle/>
        <a:p>
          <a:endParaRPr lang="tr-TR"/>
        </a:p>
      </dgm:t>
    </dgm:pt>
    <dgm:pt modelId="{BF88B5E4-C9F0-4181-BBE9-0824F645096E}">
      <dgm:prSet phldrT="[Metin]"/>
      <dgm:spPr/>
      <dgm:t>
        <a:bodyPr/>
        <a:lstStyle/>
        <a:p>
          <a:r>
            <a:rPr lang="tr-TR" b="1" dirty="0"/>
            <a:t> A) BİLİŞSEL</a:t>
          </a:r>
        </a:p>
      </dgm:t>
    </dgm:pt>
    <dgm:pt modelId="{9B17D9F9-3283-4F17-B698-328CE077FDAF}" type="parTrans" cxnId="{0F284081-E381-4A8B-BFD2-2DF23E47EAFF}">
      <dgm:prSet/>
      <dgm:spPr/>
      <dgm:t>
        <a:bodyPr/>
        <a:lstStyle/>
        <a:p>
          <a:endParaRPr lang="tr-TR"/>
        </a:p>
      </dgm:t>
    </dgm:pt>
    <dgm:pt modelId="{31A5E369-0D91-40EC-8072-1AF88449E273}" type="sibTrans" cxnId="{0F284081-E381-4A8B-BFD2-2DF23E47EAFF}">
      <dgm:prSet/>
      <dgm:spPr/>
      <dgm:t>
        <a:bodyPr/>
        <a:lstStyle/>
        <a:p>
          <a:endParaRPr lang="tr-TR"/>
        </a:p>
      </dgm:t>
    </dgm:pt>
    <dgm:pt modelId="{E2C846C7-3A94-40CD-AD6B-73A74B1F9E1F}">
      <dgm:prSet phldrT="[Metin]"/>
      <dgm:spPr/>
      <dgm:t>
        <a:bodyPr/>
        <a:lstStyle/>
        <a:p>
          <a:r>
            <a:rPr lang="tr-TR" b="1" dirty="0"/>
            <a:t> B) İLETİŞİM</a:t>
          </a:r>
        </a:p>
      </dgm:t>
    </dgm:pt>
    <dgm:pt modelId="{CB48480F-F3F4-4244-A3B7-9EF40A53B7B4}" type="parTrans" cxnId="{159B617A-F7DC-421D-8EE1-3A1A2343CB1A}">
      <dgm:prSet/>
      <dgm:spPr/>
      <dgm:t>
        <a:bodyPr/>
        <a:lstStyle/>
        <a:p>
          <a:endParaRPr lang="tr-TR"/>
        </a:p>
      </dgm:t>
    </dgm:pt>
    <dgm:pt modelId="{7B1EFC63-B540-4FFA-B9CA-D9843E4F71A3}" type="sibTrans" cxnId="{159B617A-F7DC-421D-8EE1-3A1A2343CB1A}">
      <dgm:prSet/>
      <dgm:spPr/>
      <dgm:t>
        <a:bodyPr/>
        <a:lstStyle/>
        <a:p>
          <a:endParaRPr lang="tr-TR"/>
        </a:p>
      </dgm:t>
    </dgm:pt>
    <dgm:pt modelId="{06C4A0EB-33B2-4DF2-B241-4DD727700E18}">
      <dgm:prSet phldrT="[Metin]"/>
      <dgm:spPr/>
      <dgm:t>
        <a:bodyPr/>
        <a:lstStyle/>
        <a:p>
          <a:r>
            <a:rPr lang="tr-TR" dirty="0"/>
            <a:t>Etkinliğe katılım</a:t>
          </a:r>
        </a:p>
      </dgm:t>
    </dgm:pt>
    <dgm:pt modelId="{7F8FD039-1194-4784-B3CE-EE8D189E2BF3}" type="parTrans" cxnId="{F38CB8BB-7EC4-45DC-8779-75F5272977BF}">
      <dgm:prSet/>
      <dgm:spPr/>
      <dgm:t>
        <a:bodyPr/>
        <a:lstStyle/>
        <a:p>
          <a:endParaRPr lang="tr-TR"/>
        </a:p>
      </dgm:t>
    </dgm:pt>
    <dgm:pt modelId="{F831AC99-0665-4ED0-8581-5D06E969744C}" type="sibTrans" cxnId="{F38CB8BB-7EC4-45DC-8779-75F5272977BF}">
      <dgm:prSet/>
      <dgm:spPr/>
      <dgm:t>
        <a:bodyPr/>
        <a:lstStyle/>
        <a:p>
          <a:endParaRPr lang="tr-TR"/>
        </a:p>
      </dgm:t>
    </dgm:pt>
    <dgm:pt modelId="{E362F9CC-FBAD-40D0-BB2C-6905BB9BD9DB}">
      <dgm:prSet phldrT="[Metin]"/>
      <dgm:spPr/>
      <dgm:t>
        <a:bodyPr/>
        <a:lstStyle/>
        <a:p>
          <a:r>
            <a:rPr lang="tr-TR" b="1" dirty="0"/>
            <a:t>C) SOSYAL-DUYGUSAL</a:t>
          </a:r>
        </a:p>
      </dgm:t>
    </dgm:pt>
    <dgm:pt modelId="{29CB745D-8CB0-427B-AD2B-45F219FDA46B}" type="parTrans" cxnId="{03437750-C4EF-4AFF-842C-7E6111961DA9}">
      <dgm:prSet/>
      <dgm:spPr/>
      <dgm:t>
        <a:bodyPr/>
        <a:lstStyle/>
        <a:p>
          <a:endParaRPr lang="tr-TR"/>
        </a:p>
      </dgm:t>
    </dgm:pt>
    <dgm:pt modelId="{632811F9-CF32-4DA7-BECB-551B4403171F}" type="sibTrans" cxnId="{03437750-C4EF-4AFF-842C-7E6111961DA9}">
      <dgm:prSet/>
      <dgm:spPr/>
      <dgm:t>
        <a:bodyPr/>
        <a:lstStyle/>
        <a:p>
          <a:endParaRPr lang="tr-TR"/>
        </a:p>
      </dgm:t>
    </dgm:pt>
    <dgm:pt modelId="{3A004E1A-8E03-43C5-9B05-A2449D93FA6F}">
      <dgm:prSet phldrT="[Metin]"/>
      <dgm:spPr/>
      <dgm:t>
        <a:bodyPr/>
        <a:lstStyle/>
        <a:p>
          <a:r>
            <a:rPr lang="tr-TR" dirty="0"/>
            <a:t>Güven</a:t>
          </a:r>
        </a:p>
      </dgm:t>
    </dgm:pt>
    <dgm:pt modelId="{D24ECB37-DF8E-4C20-B370-559B081AEE2B}" type="parTrans" cxnId="{423F46B9-2531-400D-A25A-0BB77CCCF0BF}">
      <dgm:prSet/>
      <dgm:spPr/>
      <dgm:t>
        <a:bodyPr/>
        <a:lstStyle/>
        <a:p>
          <a:endParaRPr lang="tr-TR"/>
        </a:p>
      </dgm:t>
    </dgm:pt>
    <dgm:pt modelId="{39B5666D-2A4C-421A-8B1D-7BB9884DCAED}" type="sibTrans" cxnId="{423F46B9-2531-400D-A25A-0BB77CCCF0BF}">
      <dgm:prSet/>
      <dgm:spPr/>
      <dgm:t>
        <a:bodyPr/>
        <a:lstStyle/>
        <a:p>
          <a:endParaRPr lang="tr-TR"/>
        </a:p>
      </dgm:t>
    </dgm:pt>
    <dgm:pt modelId="{3E2E9702-780E-4718-A9B0-0FCFDBF7BF6A}">
      <dgm:prSet phldrT="[Metin]"/>
      <dgm:spPr/>
      <dgm:t>
        <a:bodyPr/>
        <a:lstStyle/>
        <a:p>
          <a:r>
            <a:rPr lang="tr-TR" dirty="0"/>
            <a:t>Etkileşim başlatma</a:t>
          </a:r>
        </a:p>
      </dgm:t>
    </dgm:pt>
    <dgm:pt modelId="{37B52916-7B15-442D-96A2-CBEC24C5BE8F}" type="parTrans" cxnId="{CDC7095D-D519-4266-8073-0E9FDADB058B}">
      <dgm:prSet/>
      <dgm:spPr/>
      <dgm:t>
        <a:bodyPr/>
        <a:lstStyle/>
        <a:p>
          <a:endParaRPr lang="tr-TR"/>
        </a:p>
      </dgm:t>
    </dgm:pt>
    <dgm:pt modelId="{76146CDB-619B-466C-84A6-D160CB5C54E3}" type="sibTrans" cxnId="{CDC7095D-D519-4266-8073-0E9FDADB058B}">
      <dgm:prSet/>
      <dgm:spPr/>
      <dgm:t>
        <a:bodyPr/>
        <a:lstStyle/>
        <a:p>
          <a:endParaRPr lang="tr-TR"/>
        </a:p>
      </dgm:t>
    </dgm:pt>
    <dgm:pt modelId="{DEB874CE-8D86-4139-9C88-5420CC1607DB}">
      <dgm:prSet phldrT="[Metin]"/>
      <dgm:spPr/>
      <dgm:t>
        <a:bodyPr/>
        <a:lstStyle/>
        <a:p>
          <a:r>
            <a:rPr lang="tr-TR" dirty="0"/>
            <a:t>Araştırma</a:t>
          </a:r>
        </a:p>
      </dgm:t>
    </dgm:pt>
    <dgm:pt modelId="{37751E47-3737-4F97-B16F-A88C2A65541C}" type="parTrans" cxnId="{2ADCF761-668E-45C6-AD0F-6E050DE20092}">
      <dgm:prSet/>
      <dgm:spPr/>
      <dgm:t>
        <a:bodyPr/>
        <a:lstStyle/>
        <a:p>
          <a:endParaRPr lang="tr-TR"/>
        </a:p>
      </dgm:t>
    </dgm:pt>
    <dgm:pt modelId="{81DA635A-844E-4A85-BB24-08159633C5AA}" type="sibTrans" cxnId="{2ADCF761-668E-45C6-AD0F-6E050DE20092}">
      <dgm:prSet/>
      <dgm:spPr/>
      <dgm:t>
        <a:bodyPr/>
        <a:lstStyle/>
        <a:p>
          <a:endParaRPr lang="tr-TR"/>
        </a:p>
      </dgm:t>
    </dgm:pt>
    <dgm:pt modelId="{67EFC139-CC0B-46F9-AC67-03CAB8059985}">
      <dgm:prSet phldrT="[Metin]"/>
      <dgm:spPr/>
      <dgm:t>
        <a:bodyPr/>
        <a:lstStyle/>
        <a:p>
          <a:r>
            <a:rPr lang="tr-TR" dirty="0"/>
            <a:t>Problem çözme</a:t>
          </a:r>
        </a:p>
      </dgm:t>
    </dgm:pt>
    <dgm:pt modelId="{E8A0FA27-7D71-4E04-AB6D-D75ADEEFF6D0}" type="parTrans" cxnId="{B1994B95-1EE7-49AE-8486-DC99C628557C}">
      <dgm:prSet/>
      <dgm:spPr/>
      <dgm:t>
        <a:bodyPr/>
        <a:lstStyle/>
        <a:p>
          <a:endParaRPr lang="tr-TR"/>
        </a:p>
      </dgm:t>
    </dgm:pt>
    <dgm:pt modelId="{27E2A345-0D9A-4868-B185-5F9AC65A8136}" type="sibTrans" cxnId="{B1994B95-1EE7-49AE-8486-DC99C628557C}">
      <dgm:prSet/>
      <dgm:spPr/>
      <dgm:t>
        <a:bodyPr/>
        <a:lstStyle/>
        <a:p>
          <a:endParaRPr lang="tr-TR"/>
        </a:p>
      </dgm:t>
    </dgm:pt>
    <dgm:pt modelId="{0DC78355-3485-46F0-91BD-2D3A7A86B2CD}">
      <dgm:prSet phldrT="[Metin]"/>
      <dgm:spPr/>
      <dgm:t>
        <a:bodyPr/>
        <a:lstStyle/>
        <a:p>
          <a:r>
            <a:rPr lang="tr-TR" dirty="0"/>
            <a:t>Pratik yapma</a:t>
          </a:r>
        </a:p>
      </dgm:t>
    </dgm:pt>
    <dgm:pt modelId="{A659C542-FD15-4503-9F72-1D6B9AB6515A}" type="parTrans" cxnId="{12D64FF9-11CF-4448-BC5B-D383DCE59970}">
      <dgm:prSet/>
      <dgm:spPr/>
      <dgm:t>
        <a:bodyPr/>
        <a:lstStyle/>
        <a:p>
          <a:endParaRPr lang="tr-TR"/>
        </a:p>
      </dgm:t>
    </dgm:pt>
    <dgm:pt modelId="{7CFE3F58-1A7B-48D2-A838-11C5B5949590}" type="sibTrans" cxnId="{12D64FF9-11CF-4448-BC5B-D383DCE59970}">
      <dgm:prSet/>
      <dgm:spPr/>
      <dgm:t>
        <a:bodyPr/>
        <a:lstStyle/>
        <a:p>
          <a:endParaRPr lang="tr-TR"/>
        </a:p>
      </dgm:t>
    </dgm:pt>
    <dgm:pt modelId="{E2CCDD50-1172-4D39-B023-5A5D491A1790}">
      <dgm:prSet phldrT="[Metin]"/>
      <dgm:spPr/>
      <dgm:t>
        <a:bodyPr/>
        <a:lstStyle/>
        <a:p>
          <a:r>
            <a:rPr lang="tr-TR" dirty="0"/>
            <a:t>Ortak dikkat</a:t>
          </a:r>
        </a:p>
      </dgm:t>
    </dgm:pt>
    <dgm:pt modelId="{CC353697-1E3D-46C7-9241-F645EE7B20F9}" type="parTrans" cxnId="{C7BD7B1D-C4E5-464C-97CC-A2B6D3776F19}">
      <dgm:prSet/>
      <dgm:spPr/>
      <dgm:t>
        <a:bodyPr/>
        <a:lstStyle/>
        <a:p>
          <a:endParaRPr lang="tr-TR"/>
        </a:p>
      </dgm:t>
    </dgm:pt>
    <dgm:pt modelId="{ADFAF296-E887-4C5F-AAE8-E549BA101635}" type="sibTrans" cxnId="{C7BD7B1D-C4E5-464C-97CC-A2B6D3776F19}">
      <dgm:prSet/>
      <dgm:spPr/>
      <dgm:t>
        <a:bodyPr/>
        <a:lstStyle/>
        <a:p>
          <a:endParaRPr lang="tr-TR"/>
        </a:p>
      </dgm:t>
    </dgm:pt>
    <dgm:pt modelId="{80434A74-BA2C-4144-B35B-F81FEF6A5AC7}">
      <dgm:prSet phldrT="[Metin]"/>
      <dgm:spPr/>
      <dgm:t>
        <a:bodyPr/>
        <a:lstStyle/>
        <a:p>
          <a:r>
            <a:rPr lang="tr-TR" dirty="0"/>
            <a:t>Seslendirme</a:t>
          </a:r>
        </a:p>
      </dgm:t>
    </dgm:pt>
    <dgm:pt modelId="{DCEFE1BA-6E56-4F71-AFB4-815B0AB62A59}" type="parTrans" cxnId="{F9ACA9A6-FF24-492E-AA69-5BD2945E396E}">
      <dgm:prSet/>
      <dgm:spPr/>
      <dgm:t>
        <a:bodyPr/>
        <a:lstStyle/>
        <a:p>
          <a:endParaRPr lang="tr-TR"/>
        </a:p>
      </dgm:t>
    </dgm:pt>
    <dgm:pt modelId="{F5858DAE-1DF6-4AA5-8FAC-BEED86435025}" type="sibTrans" cxnId="{F9ACA9A6-FF24-492E-AA69-5BD2945E396E}">
      <dgm:prSet/>
      <dgm:spPr/>
      <dgm:t>
        <a:bodyPr/>
        <a:lstStyle/>
        <a:p>
          <a:endParaRPr lang="tr-TR"/>
        </a:p>
      </dgm:t>
    </dgm:pt>
    <dgm:pt modelId="{C64E044B-9238-43C1-8764-B9A0417C037A}">
      <dgm:prSet phldrT="[Metin]"/>
      <dgm:spPr/>
      <dgm:t>
        <a:bodyPr/>
        <a:lstStyle/>
        <a:p>
          <a:endParaRPr lang="tr-TR" dirty="0"/>
        </a:p>
      </dgm:t>
    </dgm:pt>
    <dgm:pt modelId="{A0AAB7FA-3160-4B1B-A294-4BF53AAD90EF}" type="parTrans" cxnId="{B151CAD3-3D0C-49B1-A702-0615BE633C1A}">
      <dgm:prSet/>
      <dgm:spPr/>
      <dgm:t>
        <a:bodyPr/>
        <a:lstStyle/>
        <a:p>
          <a:endParaRPr lang="tr-TR"/>
        </a:p>
      </dgm:t>
    </dgm:pt>
    <dgm:pt modelId="{19C7ECE3-4EEA-465C-87E4-B5FA68ACA6A0}" type="sibTrans" cxnId="{B151CAD3-3D0C-49B1-A702-0615BE633C1A}">
      <dgm:prSet/>
      <dgm:spPr/>
      <dgm:t>
        <a:bodyPr/>
        <a:lstStyle/>
        <a:p>
          <a:endParaRPr lang="tr-TR"/>
        </a:p>
      </dgm:t>
    </dgm:pt>
    <dgm:pt modelId="{6C9660CC-E84A-4FC7-8D43-85671D2849CE}">
      <dgm:prSet phldrT="[Metin]"/>
      <dgm:spPr/>
      <dgm:t>
        <a:bodyPr/>
        <a:lstStyle/>
        <a:p>
          <a:r>
            <a:rPr lang="tr-TR" dirty="0"/>
            <a:t>Amaçlı iletişim</a:t>
          </a:r>
        </a:p>
      </dgm:t>
    </dgm:pt>
    <dgm:pt modelId="{6CC75CB5-ED05-46C7-896B-AD94EA97859D}" type="parTrans" cxnId="{B438E9B0-F337-4499-844A-C7C494FE0169}">
      <dgm:prSet/>
      <dgm:spPr/>
      <dgm:t>
        <a:bodyPr/>
        <a:lstStyle/>
        <a:p>
          <a:endParaRPr lang="tr-TR"/>
        </a:p>
      </dgm:t>
    </dgm:pt>
    <dgm:pt modelId="{51EDA42B-A6C9-4703-A54D-FE3A547BB0D9}" type="sibTrans" cxnId="{B438E9B0-F337-4499-844A-C7C494FE0169}">
      <dgm:prSet/>
      <dgm:spPr/>
      <dgm:t>
        <a:bodyPr/>
        <a:lstStyle/>
        <a:p>
          <a:endParaRPr lang="tr-TR"/>
        </a:p>
      </dgm:t>
    </dgm:pt>
    <dgm:pt modelId="{08A06259-5A28-46F7-81EE-AE602EB0B342}">
      <dgm:prSet phldrT="[Metin]"/>
      <dgm:spPr/>
      <dgm:t>
        <a:bodyPr/>
        <a:lstStyle/>
        <a:p>
          <a:r>
            <a:rPr lang="tr-TR" dirty="0"/>
            <a:t>Karşılıklı konuşma/sohbet</a:t>
          </a:r>
        </a:p>
      </dgm:t>
    </dgm:pt>
    <dgm:pt modelId="{53244CEF-DFDF-4B64-9F8D-AB17C9D0C2D4}" type="parTrans" cxnId="{8B1285A5-E610-4B2E-9EA4-1BB105A2FA9C}">
      <dgm:prSet/>
      <dgm:spPr/>
      <dgm:t>
        <a:bodyPr/>
        <a:lstStyle/>
        <a:p>
          <a:endParaRPr lang="tr-TR"/>
        </a:p>
      </dgm:t>
    </dgm:pt>
    <dgm:pt modelId="{B571A5E3-F6B8-4492-B4E9-39DA2B143A2E}" type="sibTrans" cxnId="{8B1285A5-E610-4B2E-9EA4-1BB105A2FA9C}">
      <dgm:prSet/>
      <dgm:spPr/>
      <dgm:t>
        <a:bodyPr/>
        <a:lstStyle/>
        <a:p>
          <a:endParaRPr lang="tr-TR"/>
        </a:p>
      </dgm:t>
    </dgm:pt>
    <dgm:pt modelId="{B0DF9685-725B-498C-92ED-26183758EB1C}">
      <dgm:prSet phldrT="[Metin]"/>
      <dgm:spPr/>
      <dgm:t>
        <a:bodyPr/>
        <a:lstStyle/>
        <a:p>
          <a:r>
            <a:rPr lang="tr-TR" dirty="0"/>
            <a:t>Empati kurma</a:t>
          </a:r>
        </a:p>
      </dgm:t>
    </dgm:pt>
    <dgm:pt modelId="{588C848B-7EE0-4BDF-88ED-DCE5E1FEAC4E}" type="parTrans" cxnId="{0DD48E2C-CE41-412C-8DEF-60E8BBAF7BEA}">
      <dgm:prSet/>
      <dgm:spPr/>
      <dgm:t>
        <a:bodyPr/>
        <a:lstStyle/>
        <a:p>
          <a:endParaRPr lang="tr-TR"/>
        </a:p>
      </dgm:t>
    </dgm:pt>
    <dgm:pt modelId="{5C8B7862-F929-456D-A8A7-F3BB1F36A42F}" type="sibTrans" cxnId="{0DD48E2C-CE41-412C-8DEF-60E8BBAF7BEA}">
      <dgm:prSet/>
      <dgm:spPr/>
      <dgm:t>
        <a:bodyPr/>
        <a:lstStyle/>
        <a:p>
          <a:endParaRPr lang="tr-TR"/>
        </a:p>
      </dgm:t>
    </dgm:pt>
    <dgm:pt modelId="{6CB69295-2C55-4EAD-9167-D075830C5041}">
      <dgm:prSet phldrT="[Metin]"/>
      <dgm:spPr/>
      <dgm:t>
        <a:bodyPr/>
        <a:lstStyle/>
        <a:p>
          <a:r>
            <a:rPr lang="tr-TR" dirty="0"/>
            <a:t>İşbirliği yapma</a:t>
          </a:r>
        </a:p>
      </dgm:t>
    </dgm:pt>
    <dgm:pt modelId="{E25A630F-5C4E-4A77-B68E-281DE1831D8A}" type="parTrans" cxnId="{B1176FEB-A83F-428F-AF86-DAA5EC8F172C}">
      <dgm:prSet/>
      <dgm:spPr/>
      <dgm:t>
        <a:bodyPr/>
        <a:lstStyle/>
        <a:p>
          <a:endParaRPr lang="tr-TR"/>
        </a:p>
      </dgm:t>
    </dgm:pt>
    <dgm:pt modelId="{A8F86EB2-E525-49F4-8DC9-8E7B6F5A6166}" type="sibTrans" cxnId="{B1176FEB-A83F-428F-AF86-DAA5EC8F172C}">
      <dgm:prSet/>
      <dgm:spPr/>
      <dgm:t>
        <a:bodyPr/>
        <a:lstStyle/>
        <a:p>
          <a:endParaRPr lang="tr-TR"/>
        </a:p>
      </dgm:t>
    </dgm:pt>
    <dgm:pt modelId="{37E48C3B-B142-46C9-9A82-278A236F8102}">
      <dgm:prSet phldrT="[Metin]"/>
      <dgm:spPr/>
      <dgm:t>
        <a:bodyPr/>
        <a:lstStyle/>
        <a:p>
          <a:r>
            <a:rPr lang="tr-TR" dirty="0"/>
            <a:t>Duygusal düzenleme</a:t>
          </a:r>
        </a:p>
      </dgm:t>
    </dgm:pt>
    <dgm:pt modelId="{EAC0C950-8588-468F-8991-3D87535A7C89}" type="parTrans" cxnId="{4EF7C607-7A36-48D2-AEC8-B1FE0D1180D9}">
      <dgm:prSet/>
      <dgm:spPr/>
      <dgm:t>
        <a:bodyPr/>
        <a:lstStyle/>
        <a:p>
          <a:endParaRPr lang="tr-TR"/>
        </a:p>
      </dgm:t>
    </dgm:pt>
    <dgm:pt modelId="{8142BFEB-3716-4F28-931F-2F7923FEA46D}" type="sibTrans" cxnId="{4EF7C607-7A36-48D2-AEC8-B1FE0D1180D9}">
      <dgm:prSet/>
      <dgm:spPr/>
      <dgm:t>
        <a:bodyPr/>
        <a:lstStyle/>
        <a:p>
          <a:endParaRPr lang="tr-TR"/>
        </a:p>
      </dgm:t>
    </dgm:pt>
    <dgm:pt modelId="{96B2A979-0C7A-43FC-9ED6-05BE8165E47F}">
      <dgm:prSet phldrT="[Metin]"/>
      <dgm:spPr/>
      <dgm:t>
        <a:bodyPr/>
        <a:lstStyle/>
        <a:p>
          <a:r>
            <a:rPr lang="tr-TR" dirty="0"/>
            <a:t>Kendine güven</a:t>
          </a:r>
        </a:p>
      </dgm:t>
    </dgm:pt>
    <dgm:pt modelId="{4F3BA76D-4435-47CB-86FC-EDA59B6998DF}" type="parTrans" cxnId="{D9BBEF97-62A8-421F-AD6D-86113988A8AF}">
      <dgm:prSet/>
      <dgm:spPr/>
      <dgm:t>
        <a:bodyPr/>
        <a:lstStyle/>
        <a:p>
          <a:endParaRPr lang="tr-TR"/>
        </a:p>
      </dgm:t>
    </dgm:pt>
    <dgm:pt modelId="{1F9E74B1-AE33-4B40-B5EB-B3DB69C6BA68}" type="sibTrans" cxnId="{D9BBEF97-62A8-421F-AD6D-86113988A8AF}">
      <dgm:prSet/>
      <dgm:spPr/>
      <dgm:t>
        <a:bodyPr/>
        <a:lstStyle/>
        <a:p>
          <a:endParaRPr lang="tr-TR"/>
        </a:p>
      </dgm:t>
    </dgm:pt>
    <dgm:pt modelId="{438E8229-D8A6-4422-94E8-339CE5BBAAAD}">
      <dgm:prSet phldrT="[Metin]"/>
      <dgm:spPr/>
      <dgm:t>
        <a:bodyPr/>
        <a:lstStyle/>
        <a:p>
          <a:r>
            <a:rPr lang="tr-TR" dirty="0"/>
            <a:t>Kontrol etme</a:t>
          </a:r>
        </a:p>
      </dgm:t>
    </dgm:pt>
    <dgm:pt modelId="{5741A233-71C9-410D-A291-8233881ADE96}" type="parTrans" cxnId="{1438637A-B854-49A5-9AE9-BAB968B9DA49}">
      <dgm:prSet/>
      <dgm:spPr/>
      <dgm:t>
        <a:bodyPr/>
        <a:lstStyle/>
        <a:p>
          <a:endParaRPr lang="tr-TR"/>
        </a:p>
      </dgm:t>
    </dgm:pt>
    <dgm:pt modelId="{BEDBC544-B287-4C89-BCA6-37B248F223EB}" type="sibTrans" cxnId="{1438637A-B854-49A5-9AE9-BAB968B9DA49}">
      <dgm:prSet/>
      <dgm:spPr/>
      <dgm:t>
        <a:bodyPr/>
        <a:lstStyle/>
        <a:p>
          <a:endParaRPr lang="tr-TR"/>
        </a:p>
      </dgm:t>
    </dgm:pt>
    <dgm:pt modelId="{FD739E26-D1E9-4B79-BE6B-3F95E97262A8}">
      <dgm:prSet phldrT="[Metin]"/>
      <dgm:spPr/>
      <dgm:t>
        <a:bodyPr/>
        <a:lstStyle/>
        <a:p>
          <a:endParaRPr lang="tr-TR" dirty="0"/>
        </a:p>
      </dgm:t>
    </dgm:pt>
    <dgm:pt modelId="{72DE150D-F5BA-4278-9F82-95C8E1629B3F}" type="parTrans" cxnId="{C36E4D9A-14C2-43D6-94FC-A8BAC7730F68}">
      <dgm:prSet/>
      <dgm:spPr/>
      <dgm:t>
        <a:bodyPr/>
        <a:lstStyle/>
        <a:p>
          <a:endParaRPr lang="tr-TR"/>
        </a:p>
      </dgm:t>
    </dgm:pt>
    <dgm:pt modelId="{F8BD7442-5DE8-46D3-902E-C5DD8AECE0DC}" type="sibTrans" cxnId="{C36E4D9A-14C2-43D6-94FC-A8BAC7730F68}">
      <dgm:prSet/>
      <dgm:spPr/>
      <dgm:t>
        <a:bodyPr/>
        <a:lstStyle/>
        <a:p>
          <a:endParaRPr lang="tr-TR"/>
        </a:p>
      </dgm:t>
    </dgm:pt>
    <dgm:pt modelId="{A41E2743-7345-4FAB-A7B0-03B9A8C8E399}">
      <dgm:prSet phldrT="[Metin]"/>
      <dgm:spPr/>
      <dgm:t>
        <a:bodyPr/>
        <a:lstStyle/>
        <a:p>
          <a:r>
            <a:rPr lang="tr-TR" dirty="0"/>
            <a:t>Sosyal oyun</a:t>
          </a:r>
        </a:p>
      </dgm:t>
    </dgm:pt>
    <dgm:pt modelId="{EEE8F724-C86A-4890-8E1E-FF5F35C6ABFC}" type="parTrans" cxnId="{5F9DCA0C-77D7-462E-B57D-B6CEDECE9ACB}">
      <dgm:prSet/>
      <dgm:spPr/>
      <dgm:t>
        <a:bodyPr/>
        <a:lstStyle/>
        <a:p>
          <a:endParaRPr lang="tr-TR"/>
        </a:p>
      </dgm:t>
    </dgm:pt>
    <dgm:pt modelId="{13B1DD81-0186-42AA-A86D-E50416589E47}" type="sibTrans" cxnId="{5F9DCA0C-77D7-462E-B57D-B6CEDECE9ACB}">
      <dgm:prSet/>
      <dgm:spPr/>
      <dgm:t>
        <a:bodyPr/>
        <a:lstStyle/>
        <a:p>
          <a:endParaRPr lang="tr-TR"/>
        </a:p>
      </dgm:t>
    </dgm:pt>
    <dgm:pt modelId="{EF53CFEA-BC03-4B53-B082-C35D038A9A02}">
      <dgm:prSet phldrT="[Metin]"/>
      <dgm:spPr/>
      <dgm:t>
        <a:bodyPr/>
        <a:lstStyle/>
        <a:p>
          <a:endParaRPr lang="tr-TR" dirty="0"/>
        </a:p>
      </dgm:t>
    </dgm:pt>
    <dgm:pt modelId="{3CE2A723-84B2-40AA-B5B6-B3167CF0A217}" type="parTrans" cxnId="{645ED3E6-EE45-45A5-805F-14E9A0F8959D}">
      <dgm:prSet/>
      <dgm:spPr/>
      <dgm:t>
        <a:bodyPr/>
        <a:lstStyle/>
        <a:p>
          <a:endParaRPr lang="tr-TR"/>
        </a:p>
      </dgm:t>
    </dgm:pt>
    <dgm:pt modelId="{3D191DB2-51BE-498C-B520-70E7535E9626}" type="sibTrans" cxnId="{645ED3E6-EE45-45A5-805F-14E9A0F8959D}">
      <dgm:prSet/>
      <dgm:spPr/>
      <dgm:t>
        <a:bodyPr/>
        <a:lstStyle/>
        <a:p>
          <a:endParaRPr lang="tr-TR"/>
        </a:p>
      </dgm:t>
    </dgm:pt>
    <dgm:pt modelId="{6E1241FB-1966-49C3-B3A0-380EADE2115A}" type="pres">
      <dgm:prSet presAssocID="{799A6DA4-1496-4F1B-AC3B-4F9C053A4515}" presName="linearFlow" presStyleCnt="0">
        <dgm:presLayoutVars>
          <dgm:dir/>
          <dgm:animLvl val="lvl"/>
          <dgm:resizeHandles/>
        </dgm:presLayoutVars>
      </dgm:prSet>
      <dgm:spPr/>
    </dgm:pt>
    <dgm:pt modelId="{A0B68123-0949-4864-AEB2-C439513A2313}" type="pres">
      <dgm:prSet presAssocID="{BF88B5E4-C9F0-4181-BBE9-0824F645096E}" presName="compositeNode" presStyleCnt="0">
        <dgm:presLayoutVars>
          <dgm:bulletEnabled val="1"/>
        </dgm:presLayoutVars>
      </dgm:prSet>
      <dgm:spPr/>
    </dgm:pt>
    <dgm:pt modelId="{014C1B49-CAED-48C6-BCF2-5A974716521F}" type="pres">
      <dgm:prSet presAssocID="{BF88B5E4-C9F0-4181-BBE9-0824F645096E}"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A7F8A960-5868-4514-8236-BDF0B44F6FE8}" type="pres">
      <dgm:prSet presAssocID="{BF88B5E4-C9F0-4181-BBE9-0824F645096E}" presName="childNode" presStyleLbl="node1" presStyleIdx="0" presStyleCnt="3">
        <dgm:presLayoutVars>
          <dgm:bulletEnabled val="1"/>
        </dgm:presLayoutVars>
      </dgm:prSet>
      <dgm:spPr/>
    </dgm:pt>
    <dgm:pt modelId="{FB2B7FF4-C89E-486D-80C8-3B71EA056B7C}" type="pres">
      <dgm:prSet presAssocID="{BF88B5E4-C9F0-4181-BBE9-0824F645096E}" presName="parentNode" presStyleLbl="revTx" presStyleIdx="0" presStyleCnt="3">
        <dgm:presLayoutVars>
          <dgm:chMax val="0"/>
          <dgm:bulletEnabled val="1"/>
        </dgm:presLayoutVars>
      </dgm:prSet>
      <dgm:spPr/>
    </dgm:pt>
    <dgm:pt modelId="{E690EF69-41EC-4F9E-BE6D-2629C27F77AD}" type="pres">
      <dgm:prSet presAssocID="{31A5E369-0D91-40EC-8072-1AF88449E273}" presName="sibTrans" presStyleCnt="0"/>
      <dgm:spPr/>
    </dgm:pt>
    <dgm:pt modelId="{09C0B08D-CA57-46F3-BAF7-4C8F4484C18B}" type="pres">
      <dgm:prSet presAssocID="{E2C846C7-3A94-40CD-AD6B-73A74B1F9E1F}" presName="compositeNode" presStyleCnt="0">
        <dgm:presLayoutVars>
          <dgm:bulletEnabled val="1"/>
        </dgm:presLayoutVars>
      </dgm:prSet>
      <dgm:spPr/>
    </dgm:pt>
    <dgm:pt modelId="{A7804EC0-52DF-45F8-8790-5E039312F834}" type="pres">
      <dgm:prSet presAssocID="{E2C846C7-3A94-40CD-AD6B-73A74B1F9E1F}"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pt>
    <dgm:pt modelId="{175F92BE-2DD3-436E-80E4-211F34ACD3FE}" type="pres">
      <dgm:prSet presAssocID="{E2C846C7-3A94-40CD-AD6B-73A74B1F9E1F}" presName="childNode" presStyleLbl="node1" presStyleIdx="1" presStyleCnt="3">
        <dgm:presLayoutVars>
          <dgm:bulletEnabled val="1"/>
        </dgm:presLayoutVars>
      </dgm:prSet>
      <dgm:spPr/>
    </dgm:pt>
    <dgm:pt modelId="{5BC1067B-B4B9-4315-828C-619CE881E70E}" type="pres">
      <dgm:prSet presAssocID="{E2C846C7-3A94-40CD-AD6B-73A74B1F9E1F}" presName="parentNode" presStyleLbl="revTx" presStyleIdx="1" presStyleCnt="3">
        <dgm:presLayoutVars>
          <dgm:chMax val="0"/>
          <dgm:bulletEnabled val="1"/>
        </dgm:presLayoutVars>
      </dgm:prSet>
      <dgm:spPr/>
    </dgm:pt>
    <dgm:pt modelId="{ADCD0456-1E0C-44B9-B0E1-AF8C0E0776DB}" type="pres">
      <dgm:prSet presAssocID="{7B1EFC63-B540-4FFA-B9CA-D9843E4F71A3}" presName="sibTrans" presStyleCnt="0"/>
      <dgm:spPr/>
    </dgm:pt>
    <dgm:pt modelId="{D4390DAA-F302-42F9-8056-1B58D98E138F}" type="pres">
      <dgm:prSet presAssocID="{E362F9CC-FBAD-40D0-BB2C-6905BB9BD9DB}" presName="compositeNode" presStyleCnt="0">
        <dgm:presLayoutVars>
          <dgm:bulletEnabled val="1"/>
        </dgm:presLayoutVars>
      </dgm:prSet>
      <dgm:spPr/>
    </dgm:pt>
    <dgm:pt modelId="{080C1D7C-016D-41AA-9D37-D2A079BE8776}" type="pres">
      <dgm:prSet presAssocID="{E362F9CC-FBAD-40D0-BB2C-6905BB9BD9DB}"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07C29D37-612B-4FF8-98EE-94D2E4E7F79B}" type="pres">
      <dgm:prSet presAssocID="{E362F9CC-FBAD-40D0-BB2C-6905BB9BD9DB}" presName="childNode" presStyleLbl="node1" presStyleIdx="2" presStyleCnt="3">
        <dgm:presLayoutVars>
          <dgm:bulletEnabled val="1"/>
        </dgm:presLayoutVars>
      </dgm:prSet>
      <dgm:spPr/>
    </dgm:pt>
    <dgm:pt modelId="{1D1CE817-B179-4B1B-9991-0E04546A43E2}" type="pres">
      <dgm:prSet presAssocID="{E362F9CC-FBAD-40D0-BB2C-6905BB9BD9DB}" presName="parentNode" presStyleLbl="revTx" presStyleIdx="2" presStyleCnt="3">
        <dgm:presLayoutVars>
          <dgm:chMax val="0"/>
          <dgm:bulletEnabled val="1"/>
        </dgm:presLayoutVars>
      </dgm:prSet>
      <dgm:spPr/>
    </dgm:pt>
  </dgm:ptLst>
  <dgm:cxnLst>
    <dgm:cxn modelId="{4EF7C607-7A36-48D2-AEC8-B1FE0D1180D9}" srcId="{E362F9CC-FBAD-40D0-BB2C-6905BB9BD9DB}" destId="{37E48C3B-B142-46C9-9A82-278A236F8102}" srcOrd="4" destOrd="0" parTransId="{EAC0C950-8588-468F-8991-3D87535A7C89}" sibTransId="{8142BFEB-3716-4F28-931F-2F7923FEA46D}"/>
    <dgm:cxn modelId="{5F9DCA0C-77D7-462E-B57D-B6CEDECE9ACB}" srcId="{BF88B5E4-C9F0-4181-BBE9-0824F645096E}" destId="{A41E2743-7345-4FAB-A7B0-03B9A8C8E399}" srcOrd="0" destOrd="0" parTransId="{EEE8F724-C86A-4890-8E1E-FF5F35C6ABFC}" sibTransId="{13B1DD81-0186-42AA-A86D-E50416589E47}"/>
    <dgm:cxn modelId="{C7BD7B1D-C4E5-464C-97CC-A2B6D3776F19}" srcId="{E2C846C7-3A94-40CD-AD6B-73A74B1F9E1F}" destId="{E2CCDD50-1172-4D39-B023-5A5D491A1790}" srcOrd="2" destOrd="0" parTransId="{CC353697-1E3D-46C7-9241-F645EE7B20F9}" sibTransId="{ADFAF296-E887-4C5F-AAE8-E549BA101635}"/>
    <dgm:cxn modelId="{8DABB91E-2D2E-374E-8C63-36E1B5A9F432}" type="presOf" srcId="{0DC78355-3485-46F0-91BD-2D3A7A86B2CD}" destId="{A7F8A960-5868-4514-8236-BDF0B44F6FE8}" srcOrd="0" destOrd="4" presId="urn:microsoft.com/office/officeart/2005/8/layout/hList2#1"/>
    <dgm:cxn modelId="{7A7D912A-7255-2E46-AC31-5EB4EBE93019}" type="presOf" srcId="{C64E044B-9238-43C1-8764-B9A0417C037A}" destId="{175F92BE-2DD3-436E-80E4-211F34ACD3FE}" srcOrd="0" destOrd="6" presId="urn:microsoft.com/office/officeart/2005/8/layout/hList2#1"/>
    <dgm:cxn modelId="{3ACF0F2B-74D5-FC4A-9F05-A4C50CD98C6B}" type="presOf" srcId="{A41E2743-7345-4FAB-A7B0-03B9A8C8E399}" destId="{A7F8A960-5868-4514-8236-BDF0B44F6FE8}" srcOrd="0" destOrd="0" presId="urn:microsoft.com/office/officeart/2005/8/layout/hList2#1"/>
    <dgm:cxn modelId="{0DD48E2C-CE41-412C-8DEF-60E8BBAF7BEA}" srcId="{E362F9CC-FBAD-40D0-BB2C-6905BB9BD9DB}" destId="{B0DF9685-725B-498C-92ED-26183758EB1C}" srcOrd="2" destOrd="0" parTransId="{588C848B-7EE0-4BDF-88ED-DCE5E1FEAC4E}" sibTransId="{5C8B7862-F929-456D-A8A7-F3BB1F36A42F}"/>
    <dgm:cxn modelId="{54BC5A4B-BF69-D544-B57C-4FDBD2CEBBE4}" type="presOf" srcId="{08A06259-5A28-46F7-81EE-AE602EB0B342}" destId="{175F92BE-2DD3-436E-80E4-211F34ACD3FE}" srcOrd="0" destOrd="5" presId="urn:microsoft.com/office/officeart/2005/8/layout/hList2#1"/>
    <dgm:cxn modelId="{B4B9074C-F862-4A49-BFDE-8AC2D9BA4D87}" type="presOf" srcId="{96B2A979-0C7A-43FC-9ED6-05BE8165E47F}" destId="{07C29D37-612B-4FF8-98EE-94D2E4E7F79B}" srcOrd="0" destOrd="5" presId="urn:microsoft.com/office/officeart/2005/8/layout/hList2#1"/>
    <dgm:cxn modelId="{2FA8ED4E-2A5A-6646-BA03-3755291307A4}" type="presOf" srcId="{BF88B5E4-C9F0-4181-BBE9-0824F645096E}" destId="{FB2B7FF4-C89E-486D-80C8-3B71EA056B7C}" srcOrd="0" destOrd="0" presId="urn:microsoft.com/office/officeart/2005/8/layout/hList2#1"/>
    <dgm:cxn modelId="{03437750-C4EF-4AFF-842C-7E6111961DA9}" srcId="{799A6DA4-1496-4F1B-AC3B-4F9C053A4515}" destId="{E362F9CC-FBAD-40D0-BB2C-6905BB9BD9DB}" srcOrd="2" destOrd="0" parTransId="{29CB745D-8CB0-427B-AD2B-45F219FDA46B}" sibTransId="{632811F9-CF32-4DA7-BECB-551B4403171F}"/>
    <dgm:cxn modelId="{430A2E51-E913-D74C-8D43-9D4AA854C23F}" type="presOf" srcId="{B0DF9685-725B-498C-92ED-26183758EB1C}" destId="{07C29D37-612B-4FF8-98EE-94D2E4E7F79B}" srcOrd="0" destOrd="2" presId="urn:microsoft.com/office/officeart/2005/8/layout/hList2#1"/>
    <dgm:cxn modelId="{CDC7095D-D519-4266-8073-0E9FDADB058B}" srcId="{BF88B5E4-C9F0-4181-BBE9-0824F645096E}" destId="{3E2E9702-780E-4718-A9B0-0FCFDBF7BF6A}" srcOrd="1" destOrd="0" parTransId="{37B52916-7B15-442D-96A2-CBEC24C5BE8F}" sibTransId="{76146CDB-619B-466C-84A6-D160CB5C54E3}"/>
    <dgm:cxn modelId="{31DDAC5D-7BEE-544A-89BE-2BAB96849520}" type="presOf" srcId="{06C4A0EB-33B2-4DF2-B241-4DD727700E18}" destId="{175F92BE-2DD3-436E-80E4-211F34ACD3FE}" srcOrd="0" destOrd="1" presId="urn:microsoft.com/office/officeart/2005/8/layout/hList2#1"/>
    <dgm:cxn modelId="{2ADCF761-668E-45C6-AD0F-6E050DE20092}" srcId="{BF88B5E4-C9F0-4181-BBE9-0824F645096E}" destId="{DEB874CE-8D86-4139-9C88-5420CC1607DB}" srcOrd="2" destOrd="0" parTransId="{37751E47-3737-4F97-B16F-A88C2A65541C}" sibTransId="{81DA635A-844E-4A85-BB24-08159633C5AA}"/>
    <dgm:cxn modelId="{159B617A-F7DC-421D-8EE1-3A1A2343CB1A}" srcId="{799A6DA4-1496-4F1B-AC3B-4F9C053A4515}" destId="{E2C846C7-3A94-40CD-AD6B-73A74B1F9E1F}" srcOrd="1" destOrd="0" parTransId="{CB48480F-F3F4-4244-A3B7-9EF40A53B7B4}" sibTransId="{7B1EFC63-B540-4FFA-B9CA-D9843E4F71A3}"/>
    <dgm:cxn modelId="{1438637A-B854-49A5-9AE9-BAB968B9DA49}" srcId="{E362F9CC-FBAD-40D0-BB2C-6905BB9BD9DB}" destId="{438E8229-D8A6-4422-94E8-339CE5BBAAAD}" srcOrd="6" destOrd="0" parTransId="{5741A233-71C9-410D-A291-8233881ADE96}" sibTransId="{BEDBC544-B287-4C89-BCA6-37B248F223EB}"/>
    <dgm:cxn modelId="{0F284081-E381-4A8B-BFD2-2DF23E47EAFF}" srcId="{799A6DA4-1496-4F1B-AC3B-4F9C053A4515}" destId="{BF88B5E4-C9F0-4181-BBE9-0824F645096E}" srcOrd="0" destOrd="0" parTransId="{9B17D9F9-3283-4F17-B698-328CE077FDAF}" sibTransId="{31A5E369-0D91-40EC-8072-1AF88449E273}"/>
    <dgm:cxn modelId="{778A4585-7776-A74B-8BA7-7A04DABEDD9C}" type="presOf" srcId="{6C9660CC-E84A-4FC7-8D43-85671D2849CE}" destId="{175F92BE-2DD3-436E-80E4-211F34ACD3FE}" srcOrd="0" destOrd="4" presId="urn:microsoft.com/office/officeart/2005/8/layout/hList2#1"/>
    <dgm:cxn modelId="{1D6C8686-79EA-5D40-B3E9-05A0A71C02BF}" type="presOf" srcId="{3A004E1A-8E03-43C5-9B05-A2449D93FA6F}" destId="{07C29D37-612B-4FF8-98EE-94D2E4E7F79B}" srcOrd="0" destOrd="1" presId="urn:microsoft.com/office/officeart/2005/8/layout/hList2#1"/>
    <dgm:cxn modelId="{B1994B95-1EE7-49AE-8486-DC99C628557C}" srcId="{BF88B5E4-C9F0-4181-BBE9-0824F645096E}" destId="{67EFC139-CC0B-46F9-AC67-03CAB8059985}" srcOrd="3" destOrd="0" parTransId="{E8A0FA27-7D71-4E04-AB6D-D75ADEEFF6D0}" sibTransId="{27E2A345-0D9A-4868-B185-5F9AC65A8136}"/>
    <dgm:cxn modelId="{314B1F96-03D2-334F-9D19-A08846F0C49C}" type="presOf" srcId="{DEB874CE-8D86-4139-9C88-5420CC1607DB}" destId="{A7F8A960-5868-4514-8236-BDF0B44F6FE8}" srcOrd="0" destOrd="2" presId="urn:microsoft.com/office/officeart/2005/8/layout/hList2#1"/>
    <dgm:cxn modelId="{D9BBEF97-62A8-421F-AD6D-86113988A8AF}" srcId="{E362F9CC-FBAD-40D0-BB2C-6905BB9BD9DB}" destId="{96B2A979-0C7A-43FC-9ED6-05BE8165E47F}" srcOrd="5" destOrd="0" parTransId="{4F3BA76D-4435-47CB-86FC-EDA59B6998DF}" sibTransId="{1F9E74B1-AE33-4B40-B5EB-B3DB69C6BA68}"/>
    <dgm:cxn modelId="{C36E4D9A-14C2-43D6-94FC-A8BAC7730F68}" srcId="{E2C846C7-3A94-40CD-AD6B-73A74B1F9E1F}" destId="{FD739E26-D1E9-4B79-BE6B-3F95E97262A8}" srcOrd="0" destOrd="0" parTransId="{72DE150D-F5BA-4278-9F82-95C8E1629B3F}" sibTransId="{F8BD7442-5DE8-46D3-902E-C5DD8AECE0DC}"/>
    <dgm:cxn modelId="{8DB7A69F-1584-5C46-AE48-1C005DF65534}" type="presOf" srcId="{FD739E26-D1E9-4B79-BE6B-3F95E97262A8}" destId="{175F92BE-2DD3-436E-80E4-211F34ACD3FE}" srcOrd="0" destOrd="0" presId="urn:microsoft.com/office/officeart/2005/8/layout/hList2#1"/>
    <dgm:cxn modelId="{8B1285A5-E610-4B2E-9EA4-1BB105A2FA9C}" srcId="{E2C846C7-3A94-40CD-AD6B-73A74B1F9E1F}" destId="{08A06259-5A28-46F7-81EE-AE602EB0B342}" srcOrd="5" destOrd="0" parTransId="{53244CEF-DFDF-4B64-9F8D-AB17C9D0C2D4}" sibTransId="{B571A5E3-F6B8-4492-B4E9-39DA2B143A2E}"/>
    <dgm:cxn modelId="{F9ACA9A6-FF24-492E-AA69-5BD2945E396E}" srcId="{E2C846C7-3A94-40CD-AD6B-73A74B1F9E1F}" destId="{80434A74-BA2C-4144-B35B-F81FEF6A5AC7}" srcOrd="3" destOrd="0" parTransId="{DCEFE1BA-6E56-4F71-AFB4-815B0AB62A59}" sibTransId="{F5858DAE-1DF6-4AA5-8FAC-BEED86435025}"/>
    <dgm:cxn modelId="{B438E9B0-F337-4499-844A-C7C494FE0169}" srcId="{E2C846C7-3A94-40CD-AD6B-73A74B1F9E1F}" destId="{6C9660CC-E84A-4FC7-8D43-85671D2849CE}" srcOrd="4" destOrd="0" parTransId="{6CC75CB5-ED05-46C7-896B-AD94EA97859D}" sibTransId="{51EDA42B-A6C9-4703-A54D-FE3A547BB0D9}"/>
    <dgm:cxn modelId="{423F46B9-2531-400D-A25A-0BB77CCCF0BF}" srcId="{E362F9CC-FBAD-40D0-BB2C-6905BB9BD9DB}" destId="{3A004E1A-8E03-43C5-9B05-A2449D93FA6F}" srcOrd="1" destOrd="0" parTransId="{D24ECB37-DF8E-4C20-B370-559B081AEE2B}" sibTransId="{39B5666D-2A4C-421A-8B1D-7BB9884DCAED}"/>
    <dgm:cxn modelId="{4CDDDABA-6FC8-494E-BEBE-8C4982DAE08B}" type="presOf" srcId="{6CB69295-2C55-4EAD-9167-D075830C5041}" destId="{07C29D37-612B-4FF8-98EE-94D2E4E7F79B}" srcOrd="0" destOrd="3" presId="urn:microsoft.com/office/officeart/2005/8/layout/hList2#1"/>
    <dgm:cxn modelId="{F38CB8BB-7EC4-45DC-8779-75F5272977BF}" srcId="{E2C846C7-3A94-40CD-AD6B-73A74B1F9E1F}" destId="{06C4A0EB-33B2-4DF2-B241-4DD727700E18}" srcOrd="1" destOrd="0" parTransId="{7F8FD039-1194-4784-B3CE-EE8D189E2BF3}" sibTransId="{F831AC99-0665-4ED0-8581-5D06E969744C}"/>
    <dgm:cxn modelId="{8B9B7FBF-04E4-0C4F-A9B9-CBB8E36CD3F8}" type="presOf" srcId="{3E2E9702-780E-4718-A9B0-0FCFDBF7BF6A}" destId="{A7F8A960-5868-4514-8236-BDF0B44F6FE8}" srcOrd="0" destOrd="1" presId="urn:microsoft.com/office/officeart/2005/8/layout/hList2#1"/>
    <dgm:cxn modelId="{BFF5C3BF-3B45-FC43-B812-CA169B76DDD1}" type="presOf" srcId="{37E48C3B-B142-46C9-9A82-278A236F8102}" destId="{07C29D37-612B-4FF8-98EE-94D2E4E7F79B}" srcOrd="0" destOrd="4" presId="urn:microsoft.com/office/officeart/2005/8/layout/hList2#1"/>
    <dgm:cxn modelId="{D27936C3-3D32-6A46-87E3-0E6B312B48C3}" type="presOf" srcId="{799A6DA4-1496-4F1B-AC3B-4F9C053A4515}" destId="{6E1241FB-1966-49C3-B3A0-380EADE2115A}" srcOrd="0" destOrd="0" presId="urn:microsoft.com/office/officeart/2005/8/layout/hList2#1"/>
    <dgm:cxn modelId="{45729BCC-7F1A-1345-B5CC-F339DB8BCD10}" type="presOf" srcId="{E2CCDD50-1172-4D39-B023-5A5D491A1790}" destId="{175F92BE-2DD3-436E-80E4-211F34ACD3FE}" srcOrd="0" destOrd="2" presId="urn:microsoft.com/office/officeart/2005/8/layout/hList2#1"/>
    <dgm:cxn modelId="{6CEDBCD3-67F0-FB42-BB0A-5DD8F0E20362}" type="presOf" srcId="{E2C846C7-3A94-40CD-AD6B-73A74B1F9E1F}" destId="{5BC1067B-B4B9-4315-828C-619CE881E70E}" srcOrd="0" destOrd="0" presId="urn:microsoft.com/office/officeart/2005/8/layout/hList2#1"/>
    <dgm:cxn modelId="{B151CAD3-3D0C-49B1-A702-0615BE633C1A}" srcId="{E2C846C7-3A94-40CD-AD6B-73A74B1F9E1F}" destId="{C64E044B-9238-43C1-8764-B9A0417C037A}" srcOrd="6" destOrd="0" parTransId="{A0AAB7FA-3160-4B1B-A294-4BF53AAD90EF}" sibTransId="{19C7ECE3-4EEA-465C-87E4-B5FA68ACA6A0}"/>
    <dgm:cxn modelId="{691948DA-97A7-104E-BC5F-795031DE97A1}" type="presOf" srcId="{67EFC139-CC0B-46F9-AC67-03CAB8059985}" destId="{A7F8A960-5868-4514-8236-BDF0B44F6FE8}" srcOrd="0" destOrd="3" presId="urn:microsoft.com/office/officeart/2005/8/layout/hList2#1"/>
    <dgm:cxn modelId="{DDCE28DB-05C5-C146-B1C6-C2638A1D5DCC}" type="presOf" srcId="{EF53CFEA-BC03-4B53-B082-C35D038A9A02}" destId="{07C29D37-612B-4FF8-98EE-94D2E4E7F79B}" srcOrd="0" destOrd="0" presId="urn:microsoft.com/office/officeart/2005/8/layout/hList2#1"/>
    <dgm:cxn modelId="{645ED3E6-EE45-45A5-805F-14E9A0F8959D}" srcId="{E362F9CC-FBAD-40D0-BB2C-6905BB9BD9DB}" destId="{EF53CFEA-BC03-4B53-B082-C35D038A9A02}" srcOrd="0" destOrd="0" parTransId="{3CE2A723-84B2-40AA-B5B6-B3167CF0A217}" sibTransId="{3D191DB2-51BE-498C-B520-70E7535E9626}"/>
    <dgm:cxn modelId="{B1176FEB-A83F-428F-AF86-DAA5EC8F172C}" srcId="{E362F9CC-FBAD-40D0-BB2C-6905BB9BD9DB}" destId="{6CB69295-2C55-4EAD-9167-D075830C5041}" srcOrd="3" destOrd="0" parTransId="{E25A630F-5C4E-4A77-B68E-281DE1831D8A}" sibTransId="{A8F86EB2-E525-49F4-8DC9-8E7B6F5A6166}"/>
    <dgm:cxn modelId="{E18698EC-0C32-0748-AB18-D1FD8282DC94}" type="presOf" srcId="{80434A74-BA2C-4144-B35B-F81FEF6A5AC7}" destId="{175F92BE-2DD3-436E-80E4-211F34ACD3FE}" srcOrd="0" destOrd="3" presId="urn:microsoft.com/office/officeart/2005/8/layout/hList2#1"/>
    <dgm:cxn modelId="{8BAFC8F0-A05D-3E4A-BB0B-19F16EA87B2C}" type="presOf" srcId="{438E8229-D8A6-4422-94E8-339CE5BBAAAD}" destId="{07C29D37-612B-4FF8-98EE-94D2E4E7F79B}" srcOrd="0" destOrd="6" presId="urn:microsoft.com/office/officeart/2005/8/layout/hList2#1"/>
    <dgm:cxn modelId="{12D64FF9-11CF-4448-BC5B-D383DCE59970}" srcId="{BF88B5E4-C9F0-4181-BBE9-0824F645096E}" destId="{0DC78355-3485-46F0-91BD-2D3A7A86B2CD}" srcOrd="4" destOrd="0" parTransId="{A659C542-FD15-4503-9F72-1D6B9AB6515A}" sibTransId="{7CFE3F58-1A7B-48D2-A838-11C5B5949590}"/>
    <dgm:cxn modelId="{78A0AEFE-33E0-BB4B-9B2A-BB7C14F908CC}" type="presOf" srcId="{E362F9CC-FBAD-40D0-BB2C-6905BB9BD9DB}" destId="{1D1CE817-B179-4B1B-9991-0E04546A43E2}" srcOrd="0" destOrd="0" presId="urn:microsoft.com/office/officeart/2005/8/layout/hList2#1"/>
    <dgm:cxn modelId="{B2991133-1707-7C49-9A63-A94A4DDB9795}" type="presParOf" srcId="{6E1241FB-1966-49C3-B3A0-380EADE2115A}" destId="{A0B68123-0949-4864-AEB2-C439513A2313}" srcOrd="0" destOrd="0" presId="urn:microsoft.com/office/officeart/2005/8/layout/hList2#1"/>
    <dgm:cxn modelId="{789A630D-D25F-CC4C-980C-D67EF80AEEBE}" type="presParOf" srcId="{A0B68123-0949-4864-AEB2-C439513A2313}" destId="{014C1B49-CAED-48C6-BCF2-5A974716521F}" srcOrd="0" destOrd="0" presId="urn:microsoft.com/office/officeart/2005/8/layout/hList2#1"/>
    <dgm:cxn modelId="{2632548C-BF7B-924C-9593-37D81C69C65A}" type="presParOf" srcId="{A0B68123-0949-4864-AEB2-C439513A2313}" destId="{A7F8A960-5868-4514-8236-BDF0B44F6FE8}" srcOrd="1" destOrd="0" presId="urn:microsoft.com/office/officeart/2005/8/layout/hList2#1"/>
    <dgm:cxn modelId="{A4F2EF12-00F0-764F-819D-E4304DE57623}" type="presParOf" srcId="{A0B68123-0949-4864-AEB2-C439513A2313}" destId="{FB2B7FF4-C89E-486D-80C8-3B71EA056B7C}" srcOrd="2" destOrd="0" presId="urn:microsoft.com/office/officeart/2005/8/layout/hList2#1"/>
    <dgm:cxn modelId="{57BE0ACC-3E60-8D4A-80E2-6CA0A5DC3C7B}" type="presParOf" srcId="{6E1241FB-1966-49C3-B3A0-380EADE2115A}" destId="{E690EF69-41EC-4F9E-BE6D-2629C27F77AD}" srcOrd="1" destOrd="0" presId="urn:microsoft.com/office/officeart/2005/8/layout/hList2#1"/>
    <dgm:cxn modelId="{9361DE59-4E44-5B4B-9F83-25894C8426FD}" type="presParOf" srcId="{6E1241FB-1966-49C3-B3A0-380EADE2115A}" destId="{09C0B08D-CA57-46F3-BAF7-4C8F4484C18B}" srcOrd="2" destOrd="0" presId="urn:microsoft.com/office/officeart/2005/8/layout/hList2#1"/>
    <dgm:cxn modelId="{7454E6FE-7201-C546-9044-ED3438DA9A2F}" type="presParOf" srcId="{09C0B08D-CA57-46F3-BAF7-4C8F4484C18B}" destId="{A7804EC0-52DF-45F8-8790-5E039312F834}" srcOrd="0" destOrd="0" presId="urn:microsoft.com/office/officeart/2005/8/layout/hList2#1"/>
    <dgm:cxn modelId="{52115DED-920C-8E49-AD1B-98A1DACF0F66}" type="presParOf" srcId="{09C0B08D-CA57-46F3-BAF7-4C8F4484C18B}" destId="{175F92BE-2DD3-436E-80E4-211F34ACD3FE}" srcOrd="1" destOrd="0" presId="urn:microsoft.com/office/officeart/2005/8/layout/hList2#1"/>
    <dgm:cxn modelId="{5D0E5BF9-9813-A740-BBCB-9647ADBF3529}" type="presParOf" srcId="{09C0B08D-CA57-46F3-BAF7-4C8F4484C18B}" destId="{5BC1067B-B4B9-4315-828C-619CE881E70E}" srcOrd="2" destOrd="0" presId="urn:microsoft.com/office/officeart/2005/8/layout/hList2#1"/>
    <dgm:cxn modelId="{8513CD0B-BE75-0F4F-8353-5B3145B53088}" type="presParOf" srcId="{6E1241FB-1966-49C3-B3A0-380EADE2115A}" destId="{ADCD0456-1E0C-44B9-B0E1-AF8C0E0776DB}" srcOrd="3" destOrd="0" presId="urn:microsoft.com/office/officeart/2005/8/layout/hList2#1"/>
    <dgm:cxn modelId="{AFA969EC-86A7-824D-A422-6766362B8216}" type="presParOf" srcId="{6E1241FB-1966-49C3-B3A0-380EADE2115A}" destId="{D4390DAA-F302-42F9-8056-1B58D98E138F}" srcOrd="4" destOrd="0" presId="urn:microsoft.com/office/officeart/2005/8/layout/hList2#1"/>
    <dgm:cxn modelId="{BBACE35B-7DB2-C740-8BB9-54A95042B9DF}" type="presParOf" srcId="{D4390DAA-F302-42F9-8056-1B58D98E138F}" destId="{080C1D7C-016D-41AA-9D37-D2A079BE8776}" srcOrd="0" destOrd="0" presId="urn:microsoft.com/office/officeart/2005/8/layout/hList2#1"/>
    <dgm:cxn modelId="{A926A40C-FF0B-7A4B-B6A3-7481E2849776}" type="presParOf" srcId="{D4390DAA-F302-42F9-8056-1B58D98E138F}" destId="{07C29D37-612B-4FF8-98EE-94D2E4E7F79B}" srcOrd="1" destOrd="0" presId="urn:microsoft.com/office/officeart/2005/8/layout/hList2#1"/>
    <dgm:cxn modelId="{090372D0-87B6-0B48-AE96-05E3F64F7934}" type="presParOf" srcId="{D4390DAA-F302-42F9-8056-1B58D98E138F}" destId="{1D1CE817-B179-4B1B-9991-0E04546A43E2}"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B7FF4-C89E-486D-80C8-3B71EA056B7C}">
      <dsp:nvSpPr>
        <dsp:cNvPr id="0" name=""/>
        <dsp:cNvSpPr/>
      </dsp:nvSpPr>
      <dsp:spPr>
        <a:xfrm rot="16200000">
          <a:off x="-1775963" y="2819800"/>
          <a:ext cx="4257440" cy="56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9799" bIns="0" numCol="1" spcCol="1270" anchor="t" anchorCtr="0">
          <a:noAutofit/>
        </a:bodyPr>
        <a:lstStyle/>
        <a:p>
          <a:pPr marL="0" lvl="0" indent="0" algn="r" defTabSz="1422400">
            <a:lnSpc>
              <a:spcPct val="90000"/>
            </a:lnSpc>
            <a:spcBef>
              <a:spcPct val="0"/>
            </a:spcBef>
            <a:spcAft>
              <a:spcPct val="35000"/>
            </a:spcAft>
            <a:buNone/>
          </a:pPr>
          <a:r>
            <a:rPr lang="tr-TR" sz="3200" b="1" kern="1200" dirty="0"/>
            <a:t> A) BİLİŞSEL</a:t>
          </a:r>
        </a:p>
      </dsp:txBody>
      <dsp:txXfrm>
        <a:off x="-1775963" y="2819800"/>
        <a:ext cx="4257440" cy="566700"/>
      </dsp:txXfrm>
    </dsp:sp>
    <dsp:sp modelId="{A7F8A960-5868-4514-8236-BDF0B44F6FE8}">
      <dsp:nvSpPr>
        <dsp:cNvPr id="0" name=""/>
        <dsp:cNvSpPr/>
      </dsp:nvSpPr>
      <dsp:spPr>
        <a:xfrm>
          <a:off x="636107" y="974430"/>
          <a:ext cx="2822771" cy="42574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99799" rIns="220472" bIns="220472" numCol="1" spcCol="1270" anchor="t" anchorCtr="0">
          <a:noAutofit/>
        </a:bodyPr>
        <a:lstStyle/>
        <a:p>
          <a:pPr marL="228600" lvl="1" indent="-228600" algn="l" defTabSz="1066800">
            <a:lnSpc>
              <a:spcPct val="90000"/>
            </a:lnSpc>
            <a:spcBef>
              <a:spcPct val="0"/>
            </a:spcBef>
            <a:spcAft>
              <a:spcPct val="15000"/>
            </a:spcAft>
            <a:buChar char="•"/>
          </a:pPr>
          <a:r>
            <a:rPr lang="tr-TR" sz="2400" kern="1200" dirty="0"/>
            <a:t>Sosyal oyun</a:t>
          </a:r>
        </a:p>
        <a:p>
          <a:pPr marL="228600" lvl="1" indent="-228600" algn="l" defTabSz="1066800">
            <a:lnSpc>
              <a:spcPct val="90000"/>
            </a:lnSpc>
            <a:spcBef>
              <a:spcPct val="0"/>
            </a:spcBef>
            <a:spcAft>
              <a:spcPct val="15000"/>
            </a:spcAft>
            <a:buChar char="•"/>
          </a:pPr>
          <a:r>
            <a:rPr lang="tr-TR" sz="2400" kern="1200" dirty="0"/>
            <a:t>Etkileşim başlatma</a:t>
          </a:r>
        </a:p>
        <a:p>
          <a:pPr marL="228600" lvl="1" indent="-228600" algn="l" defTabSz="1066800">
            <a:lnSpc>
              <a:spcPct val="90000"/>
            </a:lnSpc>
            <a:spcBef>
              <a:spcPct val="0"/>
            </a:spcBef>
            <a:spcAft>
              <a:spcPct val="15000"/>
            </a:spcAft>
            <a:buChar char="•"/>
          </a:pPr>
          <a:r>
            <a:rPr lang="tr-TR" sz="2400" kern="1200" dirty="0"/>
            <a:t>Araştırma</a:t>
          </a:r>
        </a:p>
        <a:p>
          <a:pPr marL="228600" lvl="1" indent="-228600" algn="l" defTabSz="1066800">
            <a:lnSpc>
              <a:spcPct val="90000"/>
            </a:lnSpc>
            <a:spcBef>
              <a:spcPct val="0"/>
            </a:spcBef>
            <a:spcAft>
              <a:spcPct val="15000"/>
            </a:spcAft>
            <a:buChar char="•"/>
          </a:pPr>
          <a:r>
            <a:rPr lang="tr-TR" sz="2400" kern="1200" dirty="0"/>
            <a:t>Problem çözme</a:t>
          </a:r>
        </a:p>
        <a:p>
          <a:pPr marL="228600" lvl="1" indent="-228600" algn="l" defTabSz="1066800">
            <a:lnSpc>
              <a:spcPct val="90000"/>
            </a:lnSpc>
            <a:spcBef>
              <a:spcPct val="0"/>
            </a:spcBef>
            <a:spcAft>
              <a:spcPct val="15000"/>
            </a:spcAft>
            <a:buChar char="•"/>
          </a:pPr>
          <a:r>
            <a:rPr lang="tr-TR" sz="2400" kern="1200" dirty="0"/>
            <a:t>Pratik yapma</a:t>
          </a:r>
        </a:p>
      </dsp:txBody>
      <dsp:txXfrm>
        <a:off x="636107" y="974430"/>
        <a:ext cx="2822771" cy="4257440"/>
      </dsp:txXfrm>
    </dsp:sp>
    <dsp:sp modelId="{014C1B49-CAED-48C6-BCF2-5A974716521F}">
      <dsp:nvSpPr>
        <dsp:cNvPr id="0" name=""/>
        <dsp:cNvSpPr/>
      </dsp:nvSpPr>
      <dsp:spPr>
        <a:xfrm>
          <a:off x="69406" y="226385"/>
          <a:ext cx="1133401" cy="11334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1067B-B4B9-4315-828C-619CE881E70E}">
      <dsp:nvSpPr>
        <dsp:cNvPr id="0" name=""/>
        <dsp:cNvSpPr/>
      </dsp:nvSpPr>
      <dsp:spPr>
        <a:xfrm rot="16200000">
          <a:off x="2355003" y="2819800"/>
          <a:ext cx="4257440" cy="56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9799" bIns="0" numCol="1" spcCol="1270" anchor="t" anchorCtr="0">
          <a:noAutofit/>
        </a:bodyPr>
        <a:lstStyle/>
        <a:p>
          <a:pPr marL="0" lvl="0" indent="0" algn="r" defTabSz="1422400">
            <a:lnSpc>
              <a:spcPct val="90000"/>
            </a:lnSpc>
            <a:spcBef>
              <a:spcPct val="0"/>
            </a:spcBef>
            <a:spcAft>
              <a:spcPct val="35000"/>
            </a:spcAft>
            <a:buNone/>
          </a:pPr>
          <a:r>
            <a:rPr lang="tr-TR" sz="3200" b="1" kern="1200" dirty="0"/>
            <a:t> B) İLETİŞİM</a:t>
          </a:r>
        </a:p>
      </dsp:txBody>
      <dsp:txXfrm>
        <a:off x="2355003" y="2819800"/>
        <a:ext cx="4257440" cy="566700"/>
      </dsp:txXfrm>
    </dsp:sp>
    <dsp:sp modelId="{175F92BE-2DD3-436E-80E4-211F34ACD3FE}">
      <dsp:nvSpPr>
        <dsp:cNvPr id="0" name=""/>
        <dsp:cNvSpPr/>
      </dsp:nvSpPr>
      <dsp:spPr>
        <a:xfrm>
          <a:off x="4767074" y="974430"/>
          <a:ext cx="2822771" cy="4257440"/>
        </a:xfrm>
        <a:prstGeom prst="rect">
          <a:avLst/>
        </a:prstGeom>
        <a:solidFill>
          <a:schemeClr val="accent4">
            <a:hueOff val="-8872670"/>
            <a:satOff val="-3713"/>
            <a:lumOff val="25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99799" rIns="220472" bIns="220472" numCol="1" spcCol="1270" anchor="t" anchorCtr="0">
          <a:noAutofit/>
        </a:bodyPr>
        <a:lstStyle/>
        <a:p>
          <a:pPr marL="228600" lvl="1" indent="-228600" algn="l" defTabSz="1066800">
            <a:lnSpc>
              <a:spcPct val="90000"/>
            </a:lnSpc>
            <a:spcBef>
              <a:spcPct val="0"/>
            </a:spcBef>
            <a:spcAft>
              <a:spcPct val="15000"/>
            </a:spcAft>
            <a:buChar char="•"/>
          </a:pPr>
          <a:endParaRPr lang="tr-TR" sz="2400" kern="1200" dirty="0"/>
        </a:p>
        <a:p>
          <a:pPr marL="228600" lvl="1" indent="-228600" algn="l" defTabSz="1066800">
            <a:lnSpc>
              <a:spcPct val="90000"/>
            </a:lnSpc>
            <a:spcBef>
              <a:spcPct val="0"/>
            </a:spcBef>
            <a:spcAft>
              <a:spcPct val="15000"/>
            </a:spcAft>
            <a:buChar char="•"/>
          </a:pPr>
          <a:r>
            <a:rPr lang="tr-TR" sz="2400" kern="1200" dirty="0"/>
            <a:t>Etkinliğe katılım</a:t>
          </a:r>
        </a:p>
        <a:p>
          <a:pPr marL="228600" lvl="1" indent="-228600" algn="l" defTabSz="1066800">
            <a:lnSpc>
              <a:spcPct val="90000"/>
            </a:lnSpc>
            <a:spcBef>
              <a:spcPct val="0"/>
            </a:spcBef>
            <a:spcAft>
              <a:spcPct val="15000"/>
            </a:spcAft>
            <a:buChar char="•"/>
          </a:pPr>
          <a:r>
            <a:rPr lang="tr-TR" sz="2400" kern="1200" dirty="0"/>
            <a:t>Ortak dikkat</a:t>
          </a:r>
        </a:p>
        <a:p>
          <a:pPr marL="228600" lvl="1" indent="-228600" algn="l" defTabSz="1066800">
            <a:lnSpc>
              <a:spcPct val="90000"/>
            </a:lnSpc>
            <a:spcBef>
              <a:spcPct val="0"/>
            </a:spcBef>
            <a:spcAft>
              <a:spcPct val="15000"/>
            </a:spcAft>
            <a:buChar char="•"/>
          </a:pPr>
          <a:r>
            <a:rPr lang="tr-TR" sz="2400" kern="1200" dirty="0"/>
            <a:t>Seslendirme</a:t>
          </a:r>
        </a:p>
        <a:p>
          <a:pPr marL="228600" lvl="1" indent="-228600" algn="l" defTabSz="1066800">
            <a:lnSpc>
              <a:spcPct val="90000"/>
            </a:lnSpc>
            <a:spcBef>
              <a:spcPct val="0"/>
            </a:spcBef>
            <a:spcAft>
              <a:spcPct val="15000"/>
            </a:spcAft>
            <a:buChar char="•"/>
          </a:pPr>
          <a:r>
            <a:rPr lang="tr-TR" sz="2400" kern="1200" dirty="0"/>
            <a:t>Amaçlı iletişim</a:t>
          </a:r>
        </a:p>
        <a:p>
          <a:pPr marL="228600" lvl="1" indent="-228600" algn="l" defTabSz="1066800">
            <a:lnSpc>
              <a:spcPct val="90000"/>
            </a:lnSpc>
            <a:spcBef>
              <a:spcPct val="0"/>
            </a:spcBef>
            <a:spcAft>
              <a:spcPct val="15000"/>
            </a:spcAft>
            <a:buChar char="•"/>
          </a:pPr>
          <a:r>
            <a:rPr lang="tr-TR" sz="2400" kern="1200" dirty="0"/>
            <a:t>Karşılıklı konuşma/sohbet</a:t>
          </a:r>
        </a:p>
        <a:p>
          <a:pPr marL="228600" lvl="1" indent="-228600" algn="l" defTabSz="1066800">
            <a:lnSpc>
              <a:spcPct val="90000"/>
            </a:lnSpc>
            <a:spcBef>
              <a:spcPct val="0"/>
            </a:spcBef>
            <a:spcAft>
              <a:spcPct val="15000"/>
            </a:spcAft>
            <a:buChar char="•"/>
          </a:pPr>
          <a:endParaRPr lang="tr-TR" sz="2400" kern="1200" dirty="0"/>
        </a:p>
      </dsp:txBody>
      <dsp:txXfrm>
        <a:off x="4767074" y="974430"/>
        <a:ext cx="2822771" cy="4257440"/>
      </dsp:txXfrm>
    </dsp:sp>
    <dsp:sp modelId="{A7804EC0-52DF-45F8-8790-5E039312F834}">
      <dsp:nvSpPr>
        <dsp:cNvPr id="0" name=""/>
        <dsp:cNvSpPr/>
      </dsp:nvSpPr>
      <dsp:spPr>
        <a:xfrm>
          <a:off x="4200373" y="226385"/>
          <a:ext cx="1133401" cy="113340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CE817-B179-4B1B-9991-0E04546A43E2}">
      <dsp:nvSpPr>
        <dsp:cNvPr id="0" name=""/>
        <dsp:cNvSpPr/>
      </dsp:nvSpPr>
      <dsp:spPr>
        <a:xfrm rot="16200000">
          <a:off x="6485970" y="2819800"/>
          <a:ext cx="4257440" cy="56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9799" bIns="0" numCol="1" spcCol="1270" anchor="t" anchorCtr="0">
          <a:noAutofit/>
        </a:bodyPr>
        <a:lstStyle/>
        <a:p>
          <a:pPr marL="0" lvl="0" indent="0" algn="r" defTabSz="1422400">
            <a:lnSpc>
              <a:spcPct val="90000"/>
            </a:lnSpc>
            <a:spcBef>
              <a:spcPct val="0"/>
            </a:spcBef>
            <a:spcAft>
              <a:spcPct val="35000"/>
            </a:spcAft>
            <a:buNone/>
          </a:pPr>
          <a:r>
            <a:rPr lang="tr-TR" sz="3200" b="1" kern="1200" dirty="0"/>
            <a:t>C) SOSYAL-DUYGUSAL</a:t>
          </a:r>
        </a:p>
      </dsp:txBody>
      <dsp:txXfrm>
        <a:off x="6485970" y="2819800"/>
        <a:ext cx="4257440" cy="566700"/>
      </dsp:txXfrm>
    </dsp:sp>
    <dsp:sp modelId="{07C29D37-612B-4FF8-98EE-94D2E4E7F79B}">
      <dsp:nvSpPr>
        <dsp:cNvPr id="0" name=""/>
        <dsp:cNvSpPr/>
      </dsp:nvSpPr>
      <dsp:spPr>
        <a:xfrm>
          <a:off x="8898040" y="974430"/>
          <a:ext cx="2822771" cy="4257440"/>
        </a:xfrm>
        <a:prstGeom prst="rect">
          <a:avLst/>
        </a:prstGeom>
        <a:solidFill>
          <a:schemeClr val="accent4">
            <a:hueOff val="-17745341"/>
            <a:satOff val="-7426"/>
            <a:lumOff val="50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99799" rIns="220472" bIns="220472" numCol="1" spcCol="1270" anchor="t" anchorCtr="0">
          <a:noAutofit/>
        </a:bodyPr>
        <a:lstStyle/>
        <a:p>
          <a:pPr marL="228600" lvl="1" indent="-228600" algn="l" defTabSz="1066800">
            <a:lnSpc>
              <a:spcPct val="90000"/>
            </a:lnSpc>
            <a:spcBef>
              <a:spcPct val="0"/>
            </a:spcBef>
            <a:spcAft>
              <a:spcPct val="15000"/>
            </a:spcAft>
            <a:buChar char="•"/>
          </a:pPr>
          <a:endParaRPr lang="tr-TR" sz="2400" kern="1200" dirty="0"/>
        </a:p>
        <a:p>
          <a:pPr marL="228600" lvl="1" indent="-228600" algn="l" defTabSz="1066800">
            <a:lnSpc>
              <a:spcPct val="90000"/>
            </a:lnSpc>
            <a:spcBef>
              <a:spcPct val="0"/>
            </a:spcBef>
            <a:spcAft>
              <a:spcPct val="15000"/>
            </a:spcAft>
            <a:buChar char="•"/>
          </a:pPr>
          <a:r>
            <a:rPr lang="tr-TR" sz="2400" kern="1200" dirty="0"/>
            <a:t>Güven</a:t>
          </a:r>
        </a:p>
        <a:p>
          <a:pPr marL="228600" lvl="1" indent="-228600" algn="l" defTabSz="1066800">
            <a:lnSpc>
              <a:spcPct val="90000"/>
            </a:lnSpc>
            <a:spcBef>
              <a:spcPct val="0"/>
            </a:spcBef>
            <a:spcAft>
              <a:spcPct val="15000"/>
            </a:spcAft>
            <a:buChar char="•"/>
          </a:pPr>
          <a:r>
            <a:rPr lang="tr-TR" sz="2400" kern="1200" dirty="0"/>
            <a:t>Empati kurma</a:t>
          </a:r>
        </a:p>
        <a:p>
          <a:pPr marL="228600" lvl="1" indent="-228600" algn="l" defTabSz="1066800">
            <a:lnSpc>
              <a:spcPct val="90000"/>
            </a:lnSpc>
            <a:spcBef>
              <a:spcPct val="0"/>
            </a:spcBef>
            <a:spcAft>
              <a:spcPct val="15000"/>
            </a:spcAft>
            <a:buChar char="•"/>
          </a:pPr>
          <a:r>
            <a:rPr lang="tr-TR" sz="2400" kern="1200" dirty="0"/>
            <a:t>İşbirliği yapma</a:t>
          </a:r>
        </a:p>
        <a:p>
          <a:pPr marL="228600" lvl="1" indent="-228600" algn="l" defTabSz="1066800">
            <a:lnSpc>
              <a:spcPct val="90000"/>
            </a:lnSpc>
            <a:spcBef>
              <a:spcPct val="0"/>
            </a:spcBef>
            <a:spcAft>
              <a:spcPct val="15000"/>
            </a:spcAft>
            <a:buChar char="•"/>
          </a:pPr>
          <a:r>
            <a:rPr lang="tr-TR" sz="2400" kern="1200" dirty="0"/>
            <a:t>Duygusal düzenleme</a:t>
          </a:r>
        </a:p>
        <a:p>
          <a:pPr marL="228600" lvl="1" indent="-228600" algn="l" defTabSz="1066800">
            <a:lnSpc>
              <a:spcPct val="90000"/>
            </a:lnSpc>
            <a:spcBef>
              <a:spcPct val="0"/>
            </a:spcBef>
            <a:spcAft>
              <a:spcPct val="15000"/>
            </a:spcAft>
            <a:buChar char="•"/>
          </a:pPr>
          <a:r>
            <a:rPr lang="tr-TR" sz="2400" kern="1200" dirty="0"/>
            <a:t>Kendine güven</a:t>
          </a:r>
        </a:p>
        <a:p>
          <a:pPr marL="228600" lvl="1" indent="-228600" algn="l" defTabSz="1066800">
            <a:lnSpc>
              <a:spcPct val="90000"/>
            </a:lnSpc>
            <a:spcBef>
              <a:spcPct val="0"/>
            </a:spcBef>
            <a:spcAft>
              <a:spcPct val="15000"/>
            </a:spcAft>
            <a:buChar char="•"/>
          </a:pPr>
          <a:r>
            <a:rPr lang="tr-TR" sz="2400" kern="1200" dirty="0"/>
            <a:t>Kontrol etme</a:t>
          </a:r>
        </a:p>
      </dsp:txBody>
      <dsp:txXfrm>
        <a:off x="8898040" y="974430"/>
        <a:ext cx="2822771" cy="4257440"/>
      </dsp:txXfrm>
    </dsp:sp>
    <dsp:sp modelId="{080C1D7C-016D-41AA-9D37-D2A079BE8776}">
      <dsp:nvSpPr>
        <dsp:cNvPr id="0" name=""/>
        <dsp:cNvSpPr/>
      </dsp:nvSpPr>
      <dsp:spPr>
        <a:xfrm>
          <a:off x="8331339" y="226385"/>
          <a:ext cx="1133401" cy="113340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15288-4930-AF47-B601-CF66D084F025}" type="datetimeFigureOut">
              <a:rPr lang="tr-TR" smtClean="0"/>
              <a:t>29.11.2019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3AE6B-69E4-8341-943E-69AF1B98CAA5}" type="slidenum">
              <a:rPr lang="tr-TR" smtClean="0"/>
              <a:t>‹#›</a:t>
            </a:fld>
            <a:endParaRPr lang="tr-TR"/>
          </a:p>
        </p:txBody>
      </p:sp>
    </p:spTree>
    <p:extLst>
      <p:ext uri="{BB962C8B-B14F-4D97-AF65-F5344CB8AC3E}">
        <p14:creationId xmlns:p14="http://schemas.microsoft.com/office/powerpoint/2010/main" val="172057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393AE6B-69E4-8341-943E-69AF1B98CAA5}" type="slidenum">
              <a:rPr lang="tr-TR" smtClean="0"/>
              <a:t>1</a:t>
            </a:fld>
            <a:endParaRPr lang="tr-TR"/>
          </a:p>
        </p:txBody>
      </p:sp>
    </p:spTree>
    <p:extLst>
      <p:ext uri="{BB962C8B-B14F-4D97-AF65-F5344CB8AC3E}">
        <p14:creationId xmlns:p14="http://schemas.microsoft.com/office/powerpoint/2010/main" val="176179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63D9A3C-DF65-4F3C-BFA5-9FB1287ADA6D}" type="slidenum">
              <a:rPr lang="tr-TR" smtClean="0"/>
              <a:t>30</a:t>
            </a:fld>
            <a:endParaRPr lang="tr-TR"/>
          </a:p>
        </p:txBody>
      </p:sp>
    </p:spTree>
    <p:extLst>
      <p:ext uri="{BB962C8B-B14F-4D97-AF65-F5344CB8AC3E}">
        <p14:creationId xmlns:p14="http://schemas.microsoft.com/office/powerpoint/2010/main" val="171398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r>
              <a:rPr lang="tr-TR"/>
              <a:t>2019</a:t>
            </a:r>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en-US"/>
              <a:t>Doç. Dr. Hatice Bakkaloğlu</a:t>
            </a:r>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D22F896-40B5-4ADD-8801-0D06FADFA095}" type="slidenum">
              <a:rPr lang="en-US" smtClean="0"/>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tr-TR"/>
              <a:t>Asıl başlık stili için tıklayın</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r>
              <a:rPr lang="tr-TR"/>
              <a:t>2019</a:t>
            </a:r>
            <a:endParaRPr lang="en-US" dirty="0"/>
          </a:p>
        </p:txBody>
      </p:sp>
      <p:sp>
        <p:nvSpPr>
          <p:cNvPr id="5" name="Footer Placeholder 4"/>
          <p:cNvSpPr>
            <a:spLocks noGrp="1"/>
          </p:cNvSpPr>
          <p:nvPr>
            <p:ph type="ftr" sz="quarter" idx="11"/>
          </p:nvPr>
        </p:nvSpPr>
        <p:spPr/>
        <p:txBody>
          <a:bodyPr/>
          <a:lstStyle/>
          <a:p>
            <a:r>
              <a:rPr lang="en-US"/>
              <a:t>Doç. Dr. Hatice Bakkaloğlu</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tr-TR"/>
              <a:t>2019</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Doç. Dr. Hatice Bakkaloğlu</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D22F896-40B5-4ADD-8801-0D06FADFA095}"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r>
              <a:rPr lang="tr-TR"/>
              <a:t>2019</a:t>
            </a:r>
            <a:endParaRPr lang="en-US" dirty="0"/>
          </a:p>
        </p:txBody>
      </p:sp>
      <p:sp>
        <p:nvSpPr>
          <p:cNvPr id="5" name="Footer Placeholder 4"/>
          <p:cNvSpPr>
            <a:spLocks noGrp="1"/>
          </p:cNvSpPr>
          <p:nvPr>
            <p:ph type="ftr" sz="quarter" idx="11"/>
          </p:nvPr>
        </p:nvSpPr>
        <p:spPr/>
        <p:txBody>
          <a:bodyPr/>
          <a:lstStyle/>
          <a:p>
            <a:r>
              <a:rPr lang="en-US"/>
              <a:t>Doç. Dr. Hatice Bakkaloğlu</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r>
              <a:rPr lang="tr-TR"/>
              <a:t>2019</a:t>
            </a:r>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en-US"/>
              <a:t>Doç. Dr. Hatice Bakkaloğlu</a:t>
            </a:r>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D22F896-40B5-4ADD-8801-0D06FADFA095}"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tr-TR"/>
              <a:t>Asıl başlık stili için tıklayın</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Ana metin stillerini düzenlemek için tıklayın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r>
              <a:rPr lang="tr-TR"/>
              <a:t>2019</a:t>
            </a:r>
            <a:endParaRPr lang="en-US" dirty="0"/>
          </a:p>
        </p:txBody>
      </p:sp>
      <p:sp>
        <p:nvSpPr>
          <p:cNvPr id="6" name="Footer Placeholder 5"/>
          <p:cNvSpPr>
            <a:spLocks noGrp="1"/>
          </p:cNvSpPr>
          <p:nvPr>
            <p:ph type="ftr" sz="quarter" idx="11"/>
          </p:nvPr>
        </p:nvSpPr>
        <p:spPr/>
        <p:txBody>
          <a:bodyPr/>
          <a:lstStyle/>
          <a:p>
            <a:r>
              <a:rPr lang="en-US"/>
              <a:t>Doç. Dr. Hatice Bakkaloğlu</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4" name="Content Placeholder 3"/>
          <p:cNvSpPr>
            <a:spLocks noGrp="1"/>
          </p:cNvSpPr>
          <p:nvPr>
            <p:ph sz="half" idx="2"/>
          </p:nvPr>
        </p:nvSpPr>
        <p:spPr>
          <a:xfrm>
            <a:off x="2933699" y="3316639"/>
            <a:ext cx="4160520" cy="2779361"/>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6" name="Content Placeholder 5"/>
          <p:cNvSpPr>
            <a:spLocks noGrp="1"/>
          </p:cNvSpPr>
          <p:nvPr>
            <p:ph sz="quarter" idx="4"/>
          </p:nvPr>
        </p:nvSpPr>
        <p:spPr>
          <a:xfrm>
            <a:off x="7543751" y="3316639"/>
            <a:ext cx="4160520" cy="2779361"/>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r>
              <a:rPr lang="tr-TR"/>
              <a:t>2019</a:t>
            </a:r>
            <a:endParaRPr lang="en-US" dirty="0"/>
          </a:p>
        </p:txBody>
      </p:sp>
      <p:sp>
        <p:nvSpPr>
          <p:cNvPr id="8" name="Footer Placeholder 7"/>
          <p:cNvSpPr>
            <a:spLocks noGrp="1"/>
          </p:cNvSpPr>
          <p:nvPr>
            <p:ph type="ftr" sz="quarter" idx="11"/>
          </p:nvPr>
        </p:nvSpPr>
        <p:spPr/>
        <p:txBody>
          <a:bodyPr/>
          <a:lstStyle/>
          <a:p>
            <a:r>
              <a:rPr lang="en-US"/>
              <a:t>Doç. Dr. Hatice Bakkaloğlu</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r>
              <a:rPr lang="tr-TR"/>
              <a:t>2019</a:t>
            </a:r>
            <a:endParaRPr lang="en-US" dirty="0"/>
          </a:p>
        </p:txBody>
      </p:sp>
      <p:sp>
        <p:nvSpPr>
          <p:cNvPr id="4" name="Footer Placeholder 3"/>
          <p:cNvSpPr>
            <a:spLocks noGrp="1"/>
          </p:cNvSpPr>
          <p:nvPr>
            <p:ph type="ftr" sz="quarter" idx="11"/>
          </p:nvPr>
        </p:nvSpPr>
        <p:spPr/>
        <p:txBody>
          <a:bodyPr/>
          <a:lstStyle/>
          <a:p>
            <a:r>
              <a:rPr lang="en-US"/>
              <a:t>Doç. Dr. Hatice Bakkaloğlu</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r>
              <a:rPr lang="tr-TR"/>
              <a:t>2019</a:t>
            </a:r>
            <a:endParaRPr lang="en-US" dirty="0"/>
          </a:p>
        </p:txBody>
      </p:sp>
      <p:sp>
        <p:nvSpPr>
          <p:cNvPr id="3" name="Footer Placeholder 2"/>
          <p:cNvSpPr>
            <a:spLocks noGrp="1"/>
          </p:cNvSpPr>
          <p:nvPr>
            <p:ph type="ftr" sz="quarter" idx="11"/>
          </p:nvPr>
        </p:nvSpPr>
        <p:spPr/>
        <p:txBody>
          <a:bodyPr/>
          <a:lstStyle/>
          <a:p>
            <a:r>
              <a:rPr lang="en-US"/>
              <a:t>Doç. Dr. Hatice Bakkaloğlu</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Açıklama Yazılı İçerik">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tr-TR"/>
              <a:t>Asıl başlık stili için tıklayın</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r>
              <a:rPr lang="tr-TR"/>
              <a:t>2019</a:t>
            </a:r>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en-US"/>
              <a:t>Doç. Dr. Hatice Bakkaloğlu</a:t>
            </a:r>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çıklama Yazılı Resim">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Resmi yer tutucuya sürükleyin veya eklemek için simgeye tıklayın</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r>
              <a:rPr lang="tr-TR"/>
              <a:t>2019</a:t>
            </a:r>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en-US"/>
              <a:t>Doç. Dr. Hatice Bakkaloğlu</a:t>
            </a:r>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tr-TR"/>
              <a:t>Asıl başlık stili için tıklayın</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r>
              <a:rPr lang="tr-TR"/>
              <a:t>2019</a:t>
            </a:r>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en-US"/>
              <a:t>Doç. Dr. Hatice Bakkaloğlu</a:t>
            </a:r>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D22F896-40B5-4ADD-8801-0D06FADFA09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117435659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920752" y="1429789"/>
            <a:ext cx="3793678" cy="2320280"/>
          </a:xfrm>
        </p:spPr>
        <p:txBody>
          <a:bodyPr>
            <a:noAutofit/>
          </a:bodyPr>
          <a:lstStyle/>
          <a:p>
            <a:pPr algn="ctr"/>
            <a:r>
              <a:rPr lang="tr-TR" sz="4000" b="1" dirty="0">
                <a:solidFill>
                  <a:schemeClr val="accent2"/>
                </a:solidFill>
                <a:latin typeface="+mn-lt"/>
                <a:ea typeface="Arial" charset="0"/>
                <a:cs typeface="Arial" charset="0"/>
              </a:rPr>
              <a:t>ETEÇOM</a:t>
            </a:r>
          </a:p>
        </p:txBody>
      </p:sp>
    </p:spTree>
    <p:extLst>
      <p:ext uri="{BB962C8B-B14F-4D97-AF65-F5344CB8AC3E}">
        <p14:creationId xmlns:p14="http://schemas.microsoft.com/office/powerpoint/2010/main" val="176818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13529" y="2271058"/>
            <a:ext cx="8833223" cy="3406589"/>
          </a:xfrm>
        </p:spPr>
        <p:txBody>
          <a:bodyPr/>
          <a:lstStyle/>
          <a:p>
            <a:r>
              <a:rPr lang="tr-TR" b="1" dirty="0">
                <a:solidFill>
                  <a:srgbClr val="7030A0"/>
                </a:solidFill>
              </a:rPr>
              <a:t>Çocuğun 16 temel davranışı kazanmasına ya da geliştirmesini destekleyen uzmanın/ebeveynin ya da eğitimcinin çocukla kullanacağı 66 öğretimsel strateji ve pratik öneriler</a:t>
            </a:r>
          </a:p>
          <a:p>
            <a:r>
              <a:rPr lang="tr-TR" b="1" dirty="0">
                <a:solidFill>
                  <a:srgbClr val="7030A0"/>
                </a:solidFill>
              </a:rPr>
              <a:t>16 temel davranış, 66 strateji ile ilişkili ve bunların neden önemli olduğunu ebeveyne/uzmana/eğitimciye açıklayan 130 bilgi notu ve açıklamaları</a:t>
            </a:r>
          </a:p>
        </p:txBody>
      </p:sp>
      <p:sp>
        <p:nvSpPr>
          <p:cNvPr id="4" name="Unvan 1"/>
          <p:cNvSpPr>
            <a:spLocks noGrp="1"/>
          </p:cNvSpPr>
          <p:nvPr>
            <p:ph type="title"/>
          </p:nvPr>
        </p:nvSpPr>
        <p:spPr>
          <a:xfrm>
            <a:off x="2793999" y="1281409"/>
            <a:ext cx="8952753" cy="675885"/>
          </a:xfrm>
        </p:spPr>
        <p:txBody>
          <a:bodyPr>
            <a:normAutofit fontScale="90000"/>
          </a:bodyPr>
          <a:lstStyle/>
          <a:p>
            <a:pPr lvl="0" algn="ctr"/>
            <a:r>
              <a:rPr lang="tr-TR" sz="3600" b="1" dirty="0">
                <a:solidFill>
                  <a:srgbClr val="FF0000"/>
                </a:solidFill>
                <a:latin typeface="+mn-lt"/>
              </a:rPr>
              <a:t>66 ÖĞRETİMSEL STRATEJİ ve 130 BİLGİ NOTU</a:t>
            </a:r>
            <a:br>
              <a:rPr lang="tr-TR" sz="3600" dirty="0">
                <a:solidFill>
                  <a:srgbClr val="FF0000"/>
                </a:solidFill>
                <a:latin typeface="+mn-lt"/>
              </a:rPr>
            </a:br>
            <a:endParaRPr lang="tr-TR" sz="3200" b="1" dirty="0">
              <a:solidFill>
                <a:srgbClr val="FF0000"/>
              </a:solidFill>
              <a:latin typeface="+mn-lt"/>
            </a:endParaRPr>
          </a:p>
        </p:txBody>
      </p:sp>
      <p:sp>
        <p:nvSpPr>
          <p:cNvPr id="5" name="Alt Bilgi Yer Tutucusu 4">
            <a:extLst>
              <a:ext uri="{FF2B5EF4-FFF2-40B4-BE49-F238E27FC236}">
                <a16:creationId xmlns:a16="http://schemas.microsoft.com/office/drawing/2014/main" id="{9269D0FE-87DA-8141-808C-A6EB378AC38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411178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53765" y="986117"/>
            <a:ext cx="8890000" cy="5647765"/>
          </a:xfrm>
        </p:spPr>
        <p:txBody>
          <a:bodyPr>
            <a:normAutofit/>
          </a:bodyPr>
          <a:lstStyle/>
          <a:p>
            <a:pPr marL="0" indent="0">
              <a:lnSpc>
                <a:spcPct val="115000"/>
              </a:lnSpc>
              <a:spcAft>
                <a:spcPts val="0"/>
              </a:spcAft>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1. Sosyal oyunu</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endParaRPr lang="tr-TR" b="1" dirty="0">
              <a:solidFill>
                <a:srgbClr val="00B0F0"/>
              </a:solidFill>
              <a:cs typeface="Arial" panose="020B0604020202020204" pitchFamily="34" charset="0"/>
            </a:endParaRPr>
          </a:p>
          <a:p>
            <a:r>
              <a:rPr lang="tr-TR" b="1" i="1" dirty="0">
                <a:cs typeface="Arial" panose="020B0604020202020204" pitchFamily="34" charset="0"/>
              </a:rPr>
              <a:t>Çocuğun dünyasına girmek.</a:t>
            </a:r>
            <a:endParaRPr lang="tr-TR" dirty="0">
              <a:cs typeface="Arial" panose="020B0604020202020204" pitchFamily="34" charset="0"/>
            </a:endParaRPr>
          </a:p>
          <a:p>
            <a:r>
              <a:rPr lang="tr-TR" b="1" i="1" dirty="0">
                <a:cs typeface="Arial" panose="020B0604020202020204" pitchFamily="34" charset="0"/>
              </a:rPr>
              <a:t>Etkinliğe katılmak için çocuğunuzun yaptıklarının aynısını yapmak</a:t>
            </a:r>
            <a:r>
              <a:rPr lang="tr-TR" dirty="0">
                <a:cs typeface="Arial" panose="020B0604020202020204" pitchFamily="34" charset="0"/>
              </a:rPr>
              <a:t> </a:t>
            </a:r>
            <a:r>
              <a:rPr lang="tr-TR" b="1" i="1" dirty="0">
                <a:cs typeface="Arial" panose="020B0604020202020204" pitchFamily="34" charset="0"/>
              </a:rPr>
              <a:t>(“ayna tutma”) ve paralel oyun oynamak.</a:t>
            </a:r>
            <a:endParaRPr lang="tr-TR" dirty="0">
              <a:cs typeface="Arial" panose="020B0604020202020204" pitchFamily="34" charset="0"/>
            </a:endParaRPr>
          </a:p>
          <a:p>
            <a:r>
              <a:rPr lang="tr-TR" b="1" i="1" dirty="0">
                <a:cs typeface="Arial" panose="020B0604020202020204" pitchFamily="34" charset="0"/>
              </a:rPr>
              <a:t>Sıra almak ve beklemek.</a:t>
            </a:r>
            <a:endParaRPr lang="tr-TR" dirty="0">
              <a:cs typeface="Arial" panose="020B0604020202020204" pitchFamily="34" charset="0"/>
            </a:endParaRPr>
          </a:p>
          <a:p>
            <a:r>
              <a:rPr lang="tr-TR" b="1" i="1" dirty="0">
                <a:cs typeface="Arial" panose="020B0604020202020204" pitchFamily="34" charset="0"/>
              </a:rPr>
              <a:t>Oyuncak olmadan yüz-yüze oyunlar oynamak.</a:t>
            </a:r>
            <a:endParaRPr lang="tr-TR" dirty="0">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Beklenti içinde beklemek.</a:t>
            </a:r>
            <a:endParaRPr lang="tr-TR" dirty="0">
              <a:cs typeface="Arial" panose="020B0604020202020204" pitchFamily="34" charset="0"/>
            </a:endParaRPr>
          </a:p>
          <a:p>
            <a:r>
              <a:rPr lang="tr-TR" b="1" i="1" dirty="0">
                <a:cs typeface="Arial" panose="020B0604020202020204" pitchFamily="34" charset="0"/>
              </a:rPr>
              <a:t>Oyun arkadaşı gibi davranmak.</a:t>
            </a:r>
            <a:endParaRPr lang="tr-TR" dirty="0">
              <a:cs typeface="Arial" panose="020B0604020202020204" pitchFamily="34" charset="0"/>
            </a:endParaRPr>
          </a:p>
          <a:p>
            <a:r>
              <a:rPr lang="tr-TR" b="1" i="1" dirty="0">
                <a:cs typeface="Arial" panose="020B0604020202020204" pitchFamily="34" charset="0"/>
              </a:rPr>
              <a:t>Çocuğun davranabileceği şekilde davranmak.</a:t>
            </a:r>
            <a:endParaRPr lang="tr-TR" dirty="0">
              <a:cs typeface="Arial" panose="020B0604020202020204" pitchFamily="34" charset="0"/>
            </a:endParaRPr>
          </a:p>
          <a:p>
            <a:r>
              <a:rPr lang="tr-TR" b="1" i="1" dirty="0">
                <a:cs typeface="Arial" panose="020B0604020202020204" pitchFamily="34" charset="0"/>
              </a:rPr>
              <a:t>Çocuğun temposuna yetişmek.</a:t>
            </a:r>
            <a:endParaRPr lang="tr-TR" dirty="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74" y="4690385"/>
            <a:ext cx="1825891" cy="19434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568977B1-77AE-0545-97D2-A55E9688F64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76285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98587" y="1031628"/>
            <a:ext cx="8887755" cy="4944843"/>
          </a:xfrm>
        </p:spPr>
        <p:txBody>
          <a:bodyPr>
            <a:normAutofit/>
          </a:bodyPr>
          <a:lstStyle/>
          <a:p>
            <a:pPr marL="0" indent="0">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2. Etkileşim başlatmayı</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endParaRPr lang="tr-TR" b="1" dirty="0">
              <a:solidFill>
                <a:srgbClr val="00B0F0"/>
              </a:solidFill>
              <a:cs typeface="Arial" panose="020B0604020202020204" pitchFamily="34" charset="0"/>
            </a:endParaRPr>
          </a:p>
          <a:p>
            <a:r>
              <a:rPr lang="tr-TR" b="1" i="1" dirty="0">
                <a:cs typeface="Arial" panose="020B0604020202020204" pitchFamily="34" charset="0"/>
              </a:rPr>
              <a:t>Çocuğun dünyasına girmek.</a:t>
            </a:r>
            <a:endParaRPr lang="tr-TR" dirty="0">
              <a:cs typeface="Arial" panose="020B0604020202020204" pitchFamily="34" charset="0"/>
            </a:endParaRPr>
          </a:p>
          <a:p>
            <a:r>
              <a:rPr lang="tr-TR" b="1" i="1" dirty="0">
                <a:cs typeface="Arial" panose="020B0604020202020204" pitchFamily="34" charset="0"/>
              </a:rPr>
              <a:t>Sizin daha az konuşmanız ile çocuğunuzun daha fazla konuşması.</a:t>
            </a:r>
            <a:endParaRPr lang="tr-TR" dirty="0">
              <a:cs typeface="Arial" panose="020B0604020202020204" pitchFamily="34" charset="0"/>
            </a:endParaRPr>
          </a:p>
          <a:p>
            <a:r>
              <a:rPr lang="tr-TR" b="1" i="1" dirty="0">
                <a:cs typeface="Arial" panose="020B0604020202020204" pitchFamily="34" charset="0"/>
              </a:rPr>
              <a:t>Çocuğun etkileşimde bulunmasını beklemek.</a:t>
            </a:r>
            <a:endParaRPr lang="tr-TR" dirty="0">
              <a:cs typeface="Arial" panose="020B0604020202020204" pitchFamily="34" charset="0"/>
            </a:endParaRPr>
          </a:p>
          <a:p>
            <a:r>
              <a:rPr lang="tr-TR" b="1" i="1" dirty="0">
                <a:cs typeface="Arial" panose="020B0604020202020204" pitchFamily="34" charset="0"/>
              </a:rPr>
              <a:t>Çocuğun oynadığı oyuncaklarla oynamak.</a:t>
            </a:r>
            <a:endParaRPr lang="tr-TR" dirty="0">
              <a:cs typeface="Arial" panose="020B0604020202020204" pitchFamily="34" charset="0"/>
            </a:endParaRPr>
          </a:p>
          <a:p>
            <a:r>
              <a:rPr lang="tr-TR" b="1" i="1" dirty="0">
                <a:cs typeface="Arial" panose="020B0604020202020204" pitchFamily="34" charset="0"/>
              </a:rPr>
              <a:t>Çocuğun gösterdiği istemsiz seslendirmelere, yüzdeki ifadelere ve</a:t>
            </a:r>
            <a:r>
              <a:rPr lang="tr-TR" dirty="0">
                <a:cs typeface="Arial" panose="020B0604020202020204" pitchFamily="34" charset="0"/>
              </a:rPr>
              <a:t> </a:t>
            </a:r>
            <a:r>
              <a:rPr lang="tr-TR" b="1" i="1" dirty="0">
                <a:cs typeface="Arial" panose="020B0604020202020204" pitchFamily="34" charset="0"/>
              </a:rPr>
              <a:t>mimiklere sanki anlamlı bir sohbetmiş ya da amaçlı bir iletişimmiş gibi</a:t>
            </a:r>
            <a:r>
              <a:rPr lang="tr-TR" dirty="0">
                <a:cs typeface="Arial" panose="020B0604020202020204" pitchFamily="34" charset="0"/>
              </a:rPr>
              <a:t> </a:t>
            </a:r>
            <a:r>
              <a:rPr lang="tr-TR" b="1" i="1" dirty="0">
                <a:cs typeface="Arial" panose="020B0604020202020204" pitchFamily="34" charset="0"/>
              </a:rPr>
              <a:t>yanıt vermek.</a:t>
            </a:r>
            <a:endParaRPr lang="tr-TR" dirty="0">
              <a:cs typeface="Arial" panose="020B0604020202020204" pitchFamily="34" charset="0"/>
            </a:endParaRPr>
          </a:p>
          <a:p>
            <a:r>
              <a:rPr lang="tr-TR" b="1" i="1" dirty="0">
                <a:cs typeface="Arial" panose="020B0604020202020204" pitchFamily="34" charset="0"/>
              </a:rPr>
              <a:t>Soru sormadan iletişim kurmak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solidFill>
                <a:srgbClr val="00B0F0"/>
              </a:solidFill>
            </a:endParaRPr>
          </a:p>
          <a:p>
            <a:pPr marL="0" indent="0">
              <a:buNone/>
            </a:pPr>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6685" y="279740"/>
            <a:ext cx="2549657" cy="12748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2847B328-6D0A-D74B-B3F2-EFDE3C22A74D}"/>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30598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83646" y="911412"/>
            <a:ext cx="8875060" cy="5543176"/>
          </a:xfrm>
        </p:spPr>
        <p:txBody>
          <a:bodyPr>
            <a:normAutofit/>
          </a:bodyPr>
          <a:lstStyle/>
          <a:p>
            <a:pPr marL="0" indent="0">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3. Araştırmayı</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endParaRPr lang="tr-TR" sz="2400" dirty="0">
              <a:solidFill>
                <a:srgbClr val="00B0F0"/>
              </a:solidFill>
              <a:cs typeface="Arial" panose="020B0604020202020204" pitchFamily="34" charset="0"/>
            </a:endParaRPr>
          </a:p>
          <a:p>
            <a:r>
              <a:rPr lang="tr-TR" b="1" i="1" dirty="0">
                <a:cs typeface="Arial" panose="020B0604020202020204" pitchFamily="34" charset="0"/>
              </a:rPr>
              <a:t>Tekrarlanan oyunu devam ettirmek.</a:t>
            </a:r>
            <a:endParaRPr lang="tr-TR" dirty="0">
              <a:cs typeface="Arial" panose="020B0604020202020204" pitchFamily="34" charset="0"/>
            </a:endParaRPr>
          </a:p>
          <a:p>
            <a:r>
              <a:rPr lang="tr-TR" b="1" i="1" dirty="0">
                <a:cs typeface="Arial" panose="020B0604020202020204" pitchFamily="34" charset="0"/>
              </a:rPr>
              <a:t>Çocuğun davranışını gözlemlemek.</a:t>
            </a:r>
            <a:endParaRPr lang="tr-TR" dirty="0">
              <a:cs typeface="Arial" panose="020B0604020202020204" pitchFamily="34" charset="0"/>
            </a:endParaRPr>
          </a:p>
          <a:p>
            <a:r>
              <a:rPr lang="tr-TR" b="1" i="1" dirty="0">
                <a:cs typeface="Arial" panose="020B0604020202020204" pitchFamily="34" charset="0"/>
              </a:rPr>
              <a:t>Çocuğun bir sonraki gelişimsel basamağa geçmesine yardım</a:t>
            </a:r>
            <a:r>
              <a:rPr lang="tr-TR" dirty="0">
                <a:cs typeface="Arial" panose="020B0604020202020204" pitchFamily="34" charset="0"/>
              </a:rPr>
              <a:t> </a:t>
            </a:r>
            <a:r>
              <a:rPr lang="tr-TR" b="1" i="1" dirty="0">
                <a:cs typeface="Arial" panose="020B0604020202020204" pitchFamily="34" charset="0"/>
              </a:rPr>
              <a:t>etmek.</a:t>
            </a:r>
            <a:endParaRPr lang="tr-TR" dirty="0">
              <a:cs typeface="Arial" panose="020B0604020202020204" pitchFamily="34" charset="0"/>
            </a:endParaRPr>
          </a:p>
          <a:p>
            <a:r>
              <a:rPr lang="tr-TR" b="1" i="1" dirty="0">
                <a:cs typeface="Arial" panose="020B0604020202020204" pitchFamily="34" charset="0"/>
              </a:rPr>
              <a:t>Çevreyi değiştirmek.</a:t>
            </a:r>
            <a:endParaRPr lang="tr-TR" dirty="0">
              <a:cs typeface="Arial" panose="020B0604020202020204" pitchFamily="34" charset="0"/>
            </a:endParaRPr>
          </a:p>
          <a:p>
            <a:r>
              <a:rPr lang="tr-TR" b="1" i="1" dirty="0">
                <a:cs typeface="Arial" panose="020B0604020202020204" pitchFamily="34" charset="0"/>
              </a:rPr>
              <a:t>Çocuğun yaptığı şeye değer vermek.</a:t>
            </a:r>
            <a:endParaRPr lang="tr-TR" dirty="0">
              <a:cs typeface="Arial" panose="020B0604020202020204" pitchFamily="34" charset="0"/>
            </a:endParaRPr>
          </a:p>
          <a:p>
            <a:r>
              <a:rPr lang="tr-TR" b="1" i="1" dirty="0">
                <a:cs typeface="Arial" panose="020B0604020202020204" pitchFamily="34" charset="0"/>
              </a:rPr>
              <a:t>Çocuğun davranışını gelişimsel olarak yorumlamak.</a:t>
            </a:r>
            <a:endParaRPr lang="tr-TR" dirty="0">
              <a:cs typeface="Arial" panose="020B0604020202020204" pitchFamily="34" charset="0"/>
            </a:endParaRPr>
          </a:p>
          <a:p>
            <a:r>
              <a:rPr lang="tr-TR" b="1" i="1" dirty="0">
                <a:cs typeface="Arial" panose="020B0604020202020204" pitchFamily="34" charset="0"/>
              </a:rPr>
              <a:t>Çocuktan onun gelişimsel seviyesine uygun davranışlar istemek.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cs typeface="Arial" panose="020B0604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631" y="159186"/>
            <a:ext cx="2671068" cy="15304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71C7A052-AD12-274D-9D79-90DF3BC33DC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69329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68706" y="963038"/>
            <a:ext cx="8845176" cy="4729551"/>
          </a:xfrm>
        </p:spPr>
        <p:txBody>
          <a:bodyPr>
            <a:normAutofit/>
          </a:bodyPr>
          <a:lstStyle/>
          <a:p>
            <a:pPr marL="0" indent="0">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4. Problem çözmeyi</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endParaRPr lang="tr-TR" b="1" dirty="0">
              <a:solidFill>
                <a:srgbClr val="00B0F0"/>
              </a:solidFill>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Çocuğun bir sonraki gelişimsel basamağa geçmesine yardım</a:t>
            </a:r>
            <a:r>
              <a:rPr lang="tr-TR" dirty="0">
                <a:cs typeface="Arial" panose="020B0604020202020204" pitchFamily="34" charset="0"/>
              </a:rPr>
              <a:t> </a:t>
            </a:r>
            <a:r>
              <a:rPr lang="tr-TR" b="1" i="1" dirty="0">
                <a:cs typeface="Arial" panose="020B0604020202020204" pitchFamily="34" charset="0"/>
              </a:rPr>
              <a:t>etmek.</a:t>
            </a:r>
            <a:endParaRPr lang="tr-TR" dirty="0">
              <a:cs typeface="Arial" panose="020B0604020202020204" pitchFamily="34" charset="0"/>
            </a:endParaRPr>
          </a:p>
          <a:p>
            <a:r>
              <a:rPr lang="tr-TR" b="1" i="1" dirty="0">
                <a:cs typeface="Arial" panose="020B0604020202020204" pitchFamily="34" charset="0"/>
              </a:rPr>
              <a:t>Çocuğun gelişimsel amaçlarını ve yapabildiklerini bir üst seviyeye</a:t>
            </a:r>
            <a:r>
              <a:rPr lang="tr-TR" dirty="0">
                <a:cs typeface="Arial" panose="020B0604020202020204" pitchFamily="34" charset="0"/>
              </a:rPr>
              <a:t> </a:t>
            </a:r>
            <a:r>
              <a:rPr lang="tr-TR" b="1" i="1" dirty="0">
                <a:cs typeface="Arial" panose="020B0604020202020204" pitchFamily="34" charset="0"/>
              </a:rPr>
              <a:t>çıkarmak.</a:t>
            </a:r>
            <a:endParaRPr lang="tr-TR" dirty="0">
              <a:cs typeface="Arial" panose="020B0604020202020204" pitchFamily="34" charset="0"/>
            </a:endParaRPr>
          </a:p>
          <a:p>
            <a:r>
              <a:rPr lang="tr-TR" b="1" i="1" dirty="0">
                <a:cs typeface="Arial" panose="020B0604020202020204" pitchFamily="34" charset="0"/>
              </a:rPr>
              <a:t>Daha ileri düzey bir davranış için sessizce beklemek.</a:t>
            </a:r>
            <a:endParaRPr lang="tr-TR" dirty="0">
              <a:cs typeface="Arial" panose="020B0604020202020204" pitchFamily="34" charset="0"/>
            </a:endParaRPr>
          </a:p>
          <a:p>
            <a:r>
              <a:rPr lang="tr-TR" b="1" i="1" dirty="0">
                <a:cs typeface="Arial" panose="020B0604020202020204" pitchFamily="34" charset="0"/>
              </a:rPr>
              <a:t>Amaçlı oyun oynamak.</a:t>
            </a:r>
            <a:endParaRPr lang="tr-TR" dirty="0">
              <a:cs typeface="Arial" panose="020B0604020202020204" pitchFamily="34" charset="0"/>
            </a:endParaRPr>
          </a:p>
          <a:p>
            <a:r>
              <a:rPr lang="tr-TR" b="1" i="1" dirty="0">
                <a:cs typeface="Arial" panose="020B0604020202020204" pitchFamily="34" charset="0"/>
              </a:rPr>
              <a:t>Çocuğun öğrenmeye hazır olduğu gelişimsel becerileri bilmek.</a:t>
            </a:r>
            <a:endParaRPr lang="tr-TR" dirty="0">
              <a:cs typeface="Arial" panose="020B0604020202020204" pitchFamily="34" charset="0"/>
            </a:endParaRPr>
          </a:p>
          <a:p>
            <a:r>
              <a:rPr lang="tr-TR" b="1" i="1" dirty="0">
                <a:cs typeface="Arial" panose="020B0604020202020204" pitchFamily="34" charset="0"/>
              </a:rPr>
              <a:t>Çocuğun ilgi odağını izlemek.</a:t>
            </a:r>
            <a:endParaRPr lang="tr-TR" dirty="0">
              <a:solidFill>
                <a:srgbClr val="00B0F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1091" y="5080213"/>
            <a:ext cx="1960892" cy="15121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49E62246-912A-0B4A-AC30-8651C0D6CC5C}"/>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2314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18297" y="982494"/>
            <a:ext cx="8795585" cy="5427272"/>
          </a:xfrm>
        </p:spPr>
        <p:txBody>
          <a:bodyPr>
            <a:normAutofit/>
          </a:bodyPr>
          <a:lstStyle/>
          <a:p>
            <a:pPr marL="0" indent="0">
              <a:buNone/>
            </a:pPr>
            <a:r>
              <a:rPr lang="tr-TR" sz="3200" b="1" dirty="0">
                <a:solidFill>
                  <a:srgbClr val="FF0000"/>
                </a:solidFill>
                <a:ea typeface="Calibri"/>
                <a:cs typeface="Arial" panose="020B0604020202020204" pitchFamily="34" charset="0"/>
              </a:rPr>
              <a:t>A) BİLİŞSEL</a:t>
            </a:r>
            <a:r>
              <a:rPr lang="tr-TR" sz="3200" dirty="0">
                <a:solidFill>
                  <a:srgbClr val="FF0000"/>
                </a:solidFill>
                <a:ea typeface="Calibri"/>
                <a:cs typeface="Arial" panose="020B0604020202020204" pitchFamily="34" charset="0"/>
              </a:rPr>
              <a:t> </a:t>
            </a:r>
            <a:r>
              <a:rPr lang="tr-TR" sz="3200" b="1" dirty="0">
                <a:solidFill>
                  <a:srgbClr val="FF0000"/>
                </a:solidFill>
                <a:ea typeface="Calibri"/>
                <a:cs typeface="Arial" panose="020B0604020202020204" pitchFamily="34" charset="0"/>
              </a:rPr>
              <a:t>GELİŞİM</a:t>
            </a:r>
            <a:endParaRPr lang="tr-TR" sz="3200" b="1" dirty="0">
              <a:solidFill>
                <a:srgbClr val="FF0000"/>
              </a:solidFill>
              <a:cs typeface="Arial" panose="020B0604020202020204" pitchFamily="34" charset="0"/>
            </a:endParaRPr>
          </a:p>
          <a:p>
            <a:pPr marL="0" indent="0">
              <a:buNone/>
            </a:pPr>
            <a:r>
              <a:rPr lang="tr-TR" sz="2400" b="1" dirty="0">
                <a:solidFill>
                  <a:srgbClr val="00B0F0"/>
                </a:solidFill>
                <a:cs typeface="Arial" panose="020B0604020202020204" pitchFamily="34" charset="0"/>
              </a:rPr>
              <a:t>5. Pratik yapmayı</a:t>
            </a:r>
            <a:r>
              <a:rPr lang="tr-TR" sz="2400" dirty="0">
                <a:solidFill>
                  <a:srgbClr val="00B0F0"/>
                </a:solidFill>
                <a:cs typeface="Arial" panose="020B0604020202020204" pitchFamily="34" charset="0"/>
              </a:rPr>
              <a:t> </a:t>
            </a:r>
            <a:r>
              <a:rPr lang="tr-TR" sz="2400" b="1" dirty="0">
                <a:solidFill>
                  <a:srgbClr val="00B0F0"/>
                </a:solidFill>
                <a:cs typeface="Arial" panose="020B0604020202020204" pitchFamily="34" charset="0"/>
              </a:rPr>
              <a:t>destekleyen ETEÇOM stratejileri:</a:t>
            </a:r>
          </a:p>
          <a:p>
            <a:r>
              <a:rPr lang="tr-TR" b="1" i="1" dirty="0">
                <a:cs typeface="Arial" panose="020B0604020202020204" pitchFamily="34" charset="0"/>
              </a:rPr>
              <a:t>Çocuğu iletişimde normalden daha uzun süreli tutmak.</a:t>
            </a:r>
            <a:endParaRPr lang="tr-TR" dirty="0">
              <a:cs typeface="Arial" panose="020B0604020202020204" pitchFamily="34" charset="0"/>
            </a:endParaRPr>
          </a:p>
          <a:p>
            <a:r>
              <a:rPr lang="tr-TR" b="1" i="1" dirty="0">
                <a:cs typeface="Arial" panose="020B0604020202020204" pitchFamily="34" charset="0"/>
              </a:rPr>
              <a:t>Tekrarlanan oyunu devam ettirmek.</a:t>
            </a:r>
            <a:endParaRPr lang="tr-TR" dirty="0">
              <a:cs typeface="Arial" panose="020B0604020202020204" pitchFamily="34" charset="0"/>
            </a:endParaRPr>
          </a:p>
          <a:p>
            <a:r>
              <a:rPr lang="tr-TR" b="1" i="1" dirty="0">
                <a:cs typeface="Arial" panose="020B0604020202020204" pitchFamily="34" charset="0"/>
              </a:rPr>
              <a:t>Tekrarlı oyunlara katılmak (Oyunu daha etkileşimli kılmak).</a:t>
            </a:r>
            <a:endParaRPr lang="tr-TR" dirty="0">
              <a:cs typeface="Arial" panose="020B0604020202020204" pitchFamily="34" charset="0"/>
            </a:endParaRPr>
          </a:p>
          <a:p>
            <a:r>
              <a:rPr lang="tr-TR" b="1" i="1" dirty="0">
                <a:cs typeface="Arial" panose="020B0604020202020204" pitchFamily="34" charset="0"/>
              </a:rPr>
              <a:t>Çocuğun günlük rutinlerine katılımını arttıran ETEÇOM</a:t>
            </a:r>
            <a:r>
              <a:rPr lang="tr-TR" dirty="0">
                <a:cs typeface="Arial" panose="020B0604020202020204" pitchFamily="34" charset="0"/>
              </a:rPr>
              <a:t> </a:t>
            </a:r>
            <a:r>
              <a:rPr lang="tr-TR" b="1" i="1" dirty="0">
                <a:cs typeface="Arial" panose="020B0604020202020204" pitchFamily="34" charset="0"/>
              </a:rPr>
              <a:t>stratejilerinin nasıl kullanılacağını keşfetmek.</a:t>
            </a:r>
            <a:endParaRPr lang="tr-TR" dirty="0">
              <a:cs typeface="Arial" panose="020B0604020202020204" pitchFamily="34" charset="0"/>
            </a:endParaRPr>
          </a:p>
          <a:p>
            <a:r>
              <a:rPr lang="tr-TR" b="1" i="1" dirty="0">
                <a:cs typeface="Arial" panose="020B0604020202020204" pitchFamily="34" charset="0"/>
              </a:rPr>
              <a:t>Eğlence amaçlı etkileşim kurmak.</a:t>
            </a:r>
            <a:endParaRPr lang="tr-TR" dirty="0">
              <a:cs typeface="Arial" panose="020B0604020202020204" pitchFamily="34" charset="0"/>
            </a:endParaRPr>
          </a:p>
          <a:p>
            <a:r>
              <a:rPr lang="tr-TR" b="1" i="1" dirty="0">
                <a:cs typeface="Arial" panose="020B0604020202020204" pitchFamily="34" charset="0"/>
              </a:rPr>
              <a:t>Çocuğun hoşlandığı etkinlikleri tekrarlamak.</a:t>
            </a:r>
            <a:endParaRPr lang="tr-TR" dirty="0">
              <a:cs typeface="Arial" panose="020B0604020202020204" pitchFamily="34" charset="0"/>
            </a:endParaRPr>
          </a:p>
          <a:p>
            <a:r>
              <a:rPr lang="tr-TR" b="1" i="1" dirty="0">
                <a:cs typeface="Arial" panose="020B0604020202020204" pitchFamily="34" charset="0"/>
              </a:rPr>
              <a:t>Çocuktan onun gelişimsel seviyesine uygun davranışlar istemek.</a:t>
            </a:r>
            <a:endParaRPr lang="tr-TR" dirty="0">
              <a:cs typeface="Arial" panose="020B0604020202020204" pitchFamily="34" charset="0"/>
            </a:endParaRPr>
          </a:p>
          <a:p>
            <a:r>
              <a:rPr lang="tr-TR" b="1" i="1" dirty="0">
                <a:cs typeface="Arial" panose="020B0604020202020204" pitchFamily="34" charset="0"/>
              </a:rPr>
              <a:t>Çocuğun davranabileceği şekilde davranmak.</a:t>
            </a:r>
            <a:endParaRPr lang="tr-TR" dirty="0">
              <a:cs typeface="Arial" panose="020B0604020202020204" pitchFamily="34" charset="0"/>
            </a:endParaRPr>
          </a:p>
          <a:p>
            <a:pPr marL="0" indent="0">
              <a:buNone/>
            </a:pPr>
            <a:endParaRPr lang="tr-TR" dirty="0">
              <a:solidFill>
                <a:srgbClr val="00B0F0"/>
              </a:solidFill>
            </a:endParaRPr>
          </a:p>
          <a:p>
            <a:pPr marL="0" indent="0">
              <a:buNone/>
            </a:pPr>
            <a:endParaRPr lang="tr-T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026" y="292187"/>
            <a:ext cx="2412503" cy="15841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973AB2DA-0866-A640-A242-231BC5FE15C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19137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98588" y="873243"/>
            <a:ext cx="8860118" cy="5158849"/>
          </a:xfrm>
        </p:spPr>
        <p:txBody>
          <a:bodyPr>
            <a:normAutofit/>
          </a:bodyPr>
          <a:lstStyle/>
          <a:p>
            <a:pPr marL="0" indent="0">
              <a:lnSpc>
                <a:spcPct val="115000"/>
              </a:lnSpc>
              <a:spcAft>
                <a:spcPts val="1000"/>
              </a:spcAft>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1. Etkinliğe katılımı</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p>
          <a:p>
            <a:r>
              <a:rPr lang="tr-TR" b="1" i="1" dirty="0">
                <a:cs typeface="Arial" panose="020B0604020202020204" pitchFamily="34" charset="0"/>
              </a:rPr>
              <a:t>Fiziksel olarak ulaşılabilir ve etkileşimli olmak.</a:t>
            </a:r>
            <a:endParaRPr lang="tr-TR" dirty="0">
              <a:cs typeface="Arial" panose="020B0604020202020204" pitchFamily="34" charset="0"/>
            </a:endParaRPr>
          </a:p>
          <a:p>
            <a:r>
              <a:rPr lang="tr-TR" b="1" i="1" dirty="0">
                <a:cs typeface="Arial" panose="020B0604020202020204" pitchFamily="34" charset="0"/>
              </a:rPr>
              <a:t>Seslere yanıt verme ve sesleri çeşitlendirmek.</a:t>
            </a:r>
            <a:endParaRPr lang="tr-TR" dirty="0">
              <a:cs typeface="Arial" panose="020B0604020202020204" pitchFamily="34" charset="0"/>
            </a:endParaRPr>
          </a:p>
          <a:p>
            <a:r>
              <a:rPr lang="tr-TR" b="1" i="1" dirty="0">
                <a:cs typeface="Arial" panose="020B0604020202020204" pitchFamily="34" charset="0"/>
              </a:rPr>
              <a:t>Çocuğun etkileşimde bulunmasını beklemek.</a:t>
            </a:r>
            <a:endParaRPr lang="tr-TR" dirty="0">
              <a:cs typeface="Arial" panose="020B0604020202020204" pitchFamily="34" charset="0"/>
            </a:endParaRPr>
          </a:p>
          <a:p>
            <a:r>
              <a:rPr lang="tr-TR" b="1" i="1" dirty="0">
                <a:cs typeface="Arial" panose="020B0604020202020204" pitchFamily="34" charset="0"/>
              </a:rPr>
              <a:t>Verdiğiniz kadarını çocuktan almak.</a:t>
            </a:r>
            <a:endParaRPr lang="tr-TR" dirty="0">
              <a:cs typeface="Arial" panose="020B0604020202020204" pitchFamily="34" charset="0"/>
            </a:endParaRPr>
          </a:p>
          <a:p>
            <a:r>
              <a:rPr lang="tr-TR" b="1" i="1" dirty="0">
                <a:cs typeface="Arial" panose="020B0604020202020204" pitchFamily="34" charset="0"/>
              </a:rPr>
              <a:t>Oyuncak olmadan yüz-yüze oyunlar oynamak.</a:t>
            </a:r>
            <a:endParaRPr lang="tr-TR" dirty="0">
              <a:cs typeface="Arial" panose="020B0604020202020204" pitchFamily="34" charset="0"/>
            </a:endParaRPr>
          </a:p>
          <a:p>
            <a:r>
              <a:rPr lang="tr-TR" b="1" i="1" dirty="0">
                <a:cs typeface="Arial" panose="020B0604020202020204" pitchFamily="34" charset="0"/>
              </a:rPr>
              <a:t>Sizin daha az konuşmanız ile çocuğunuzun daha fazla konuşması.</a:t>
            </a:r>
            <a:endParaRPr lang="tr-TR" dirty="0">
              <a:cs typeface="Arial" panose="020B0604020202020204" pitchFamily="34" charset="0"/>
            </a:endParaRPr>
          </a:p>
          <a:p>
            <a:r>
              <a:rPr lang="tr-TR" b="1" i="1" dirty="0">
                <a:cs typeface="Arial" panose="020B0604020202020204" pitchFamily="34" charset="0"/>
              </a:rPr>
              <a:t>Çocuğun dikkatini çeken şeylerden daha fazla ilgi çekici olmak.</a:t>
            </a:r>
            <a:endParaRPr lang="tr-TR" dirty="0">
              <a:cs typeface="Arial" panose="020B0604020202020204" pitchFamily="34" charset="0"/>
            </a:endParaRPr>
          </a:p>
          <a:p>
            <a:r>
              <a:rPr lang="tr-TR" b="1" i="1" dirty="0">
                <a:cs typeface="Arial" panose="020B0604020202020204" pitchFamily="34" charset="0"/>
              </a:rPr>
              <a:t>Eğlence amaçlı etkileşim kurmak.</a:t>
            </a:r>
            <a:endParaRPr lang="tr-TR" dirty="0">
              <a:cs typeface="Arial" panose="020B0604020202020204" pitchFamily="34" charset="0"/>
            </a:endParaRPr>
          </a:p>
        </p:txBody>
      </p:sp>
      <p:sp>
        <p:nvSpPr>
          <p:cNvPr id="4" name="Alt Bilgi Yer Tutucusu 3">
            <a:extLst>
              <a:ext uri="{FF2B5EF4-FFF2-40B4-BE49-F238E27FC236}">
                <a16:creationId xmlns:a16="http://schemas.microsoft.com/office/drawing/2014/main" id="{94EE94F0-1DB4-9445-A2CB-26B1C1832788}"/>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92946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37753" y="1016000"/>
            <a:ext cx="9015189" cy="5052631"/>
          </a:xfrm>
        </p:spPr>
        <p:txBody>
          <a:bodyPr>
            <a:normAutofit/>
          </a:bodyPr>
          <a:lstStyle/>
          <a:p>
            <a:pPr marL="0" indent="0">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2. Ortak dikkati</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p>
          <a:p>
            <a:r>
              <a:rPr lang="tr-TR" b="1" i="1" dirty="0">
                <a:cs typeface="Arial" panose="020B0604020202020204" pitchFamily="34" charset="0"/>
              </a:rPr>
              <a:t>Çocuğun davranışını gözlemlemek.</a:t>
            </a:r>
            <a:endParaRPr lang="tr-TR" dirty="0">
              <a:cs typeface="Arial" panose="020B0604020202020204" pitchFamily="34" charset="0"/>
            </a:endParaRPr>
          </a:p>
          <a:p>
            <a:r>
              <a:rPr lang="tr-TR" b="1" i="1" dirty="0">
                <a:cs typeface="Arial" panose="020B0604020202020204" pitchFamily="34" charset="0"/>
              </a:rPr>
              <a:t>Çocuğun dünyasına girmek.</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Hayat dolu olmak.</a:t>
            </a:r>
            <a:endParaRPr lang="tr-TR" dirty="0">
              <a:cs typeface="Arial" panose="020B0604020202020204" pitchFamily="34" charset="0"/>
            </a:endParaRPr>
          </a:p>
          <a:p>
            <a:r>
              <a:rPr lang="tr-TR" b="1" i="1" dirty="0">
                <a:cs typeface="Arial" panose="020B0604020202020204" pitchFamily="34" charset="0"/>
              </a:rPr>
              <a:t>İletişimde tonlama, işaret etme, jest ve mimikleri kullanmak.</a:t>
            </a:r>
            <a:endParaRPr lang="tr-TR" dirty="0">
              <a:cs typeface="Arial" panose="020B0604020202020204" pitchFamily="34" charset="0"/>
            </a:endParaRPr>
          </a:p>
          <a:p>
            <a:r>
              <a:rPr lang="tr-TR" b="1" i="1" dirty="0">
                <a:cs typeface="Arial" panose="020B0604020202020204" pitchFamily="34" charset="0"/>
              </a:rPr>
              <a:t>Çocuğun hoşlandığı etkinlikleri tekrarlamak.</a:t>
            </a:r>
            <a:endParaRPr lang="tr-TR" dirty="0">
              <a:cs typeface="Arial" panose="020B0604020202020204" pitchFamily="34" charset="0"/>
            </a:endParaRPr>
          </a:p>
          <a:p>
            <a:r>
              <a:rPr lang="tr-TR" b="1" i="1" dirty="0">
                <a:cs typeface="Arial" panose="020B0604020202020204" pitchFamily="34" charset="0"/>
              </a:rPr>
              <a:t>Çocuğun ilgi odağını izlemek.</a:t>
            </a:r>
            <a:endParaRPr lang="tr-TR" dirty="0">
              <a:solidFill>
                <a:schemeClr val="accent1"/>
              </a:solidFill>
            </a:endParaRPr>
          </a:p>
          <a:p>
            <a:pPr marL="0" indent="0">
              <a:buNone/>
            </a:pPr>
            <a:endParaRPr lang="tr-TR" dirty="0"/>
          </a:p>
        </p:txBody>
      </p:sp>
      <p:sp>
        <p:nvSpPr>
          <p:cNvPr id="4" name="Alt Bilgi Yer Tutucusu 3">
            <a:extLst>
              <a:ext uri="{FF2B5EF4-FFF2-40B4-BE49-F238E27FC236}">
                <a16:creationId xmlns:a16="http://schemas.microsoft.com/office/drawing/2014/main" id="{F7458CFF-4C9D-0B40-876F-FC56221AB070}"/>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48437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08570" y="1016000"/>
            <a:ext cx="8804054" cy="3694422"/>
          </a:xfrm>
        </p:spPr>
        <p:txBody>
          <a:bodyPr>
            <a:normAutofit/>
          </a:bodyPr>
          <a:lstStyle/>
          <a:p>
            <a:pPr marL="0" indent="0">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3. Seslendirmeyi</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endParaRPr lang="tr-TR" b="1" dirty="0">
              <a:solidFill>
                <a:srgbClr val="008000"/>
              </a:solidFill>
              <a:cs typeface="Arial" panose="020B0604020202020204" pitchFamily="34" charset="0"/>
            </a:endParaRPr>
          </a:p>
          <a:p>
            <a:r>
              <a:rPr lang="tr-TR" b="1" i="1" dirty="0">
                <a:cs typeface="Arial" panose="020B0604020202020204" pitchFamily="34" charset="0"/>
              </a:rPr>
              <a:t>Seslere yanıt vermek ve sesleri çeşitlendirmek</a:t>
            </a:r>
            <a:endParaRPr lang="tr-TR" dirty="0">
              <a:cs typeface="Arial" panose="020B0604020202020204" pitchFamily="34" charset="0"/>
            </a:endParaRPr>
          </a:p>
          <a:p>
            <a:r>
              <a:rPr lang="tr-TR" b="1" i="1" dirty="0">
                <a:cs typeface="Arial" panose="020B0604020202020204" pitchFamily="34" charset="0"/>
              </a:rPr>
              <a:t>Sizin daha az konuşmanız ile çocuğunuzun daha fazla konuşması.</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Çocuğun iletişim kurduğu şekilde iletişim kurmak.</a:t>
            </a:r>
            <a:endParaRPr lang="tr-TR" dirty="0">
              <a:cs typeface="Arial" panose="020B0604020202020204"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1181" y="4459995"/>
            <a:ext cx="2400267" cy="22060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FDF62A52-D2FF-2041-AC1C-F2DE4AC69A6B}"/>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12738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98588" y="1016000"/>
            <a:ext cx="8830236" cy="5468471"/>
          </a:xfrm>
        </p:spPr>
        <p:txBody>
          <a:bodyPr>
            <a:normAutofit/>
          </a:bodyPr>
          <a:lstStyle/>
          <a:p>
            <a:pPr marL="0" indent="0">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4. Amaçlı iletişimi</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p>
          <a:p>
            <a:r>
              <a:rPr lang="tr-TR" b="1" i="1" dirty="0">
                <a:cs typeface="Arial" panose="020B0604020202020204" pitchFamily="34" charset="0"/>
              </a:rPr>
              <a:t>Çocuğun, ağlamalarına veya sözsüz isteklerine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Çocuğun gösterdiği istemsiz seslendirmelere, yüzdeki ifadelere ve</a:t>
            </a:r>
            <a:r>
              <a:rPr lang="tr-TR" dirty="0">
                <a:cs typeface="Arial" panose="020B0604020202020204" pitchFamily="34" charset="0"/>
              </a:rPr>
              <a:t> </a:t>
            </a:r>
            <a:r>
              <a:rPr lang="tr-TR" b="1" i="1" dirty="0">
                <a:cs typeface="Arial" panose="020B0604020202020204" pitchFamily="34" charset="0"/>
              </a:rPr>
              <a:t>mimiklere sanki anlamlı bir sohbetmiş ya da amaçlı bir iletişimmiş gibi</a:t>
            </a:r>
            <a:r>
              <a:rPr lang="tr-TR" dirty="0">
                <a:cs typeface="Arial" panose="020B0604020202020204" pitchFamily="34" charset="0"/>
              </a:rPr>
              <a:t> </a:t>
            </a:r>
            <a:r>
              <a:rPr lang="tr-TR" b="1" i="1" dirty="0">
                <a:cs typeface="Arial" panose="020B0604020202020204" pitchFamily="34" charset="0"/>
              </a:rPr>
              <a:t>yanıt vermek.</a:t>
            </a:r>
            <a:endParaRPr lang="tr-TR" dirty="0">
              <a:cs typeface="Arial" panose="020B0604020202020204" pitchFamily="34" charset="0"/>
            </a:endParaRPr>
          </a:p>
          <a:p>
            <a:r>
              <a:rPr lang="tr-TR" b="1" i="1" dirty="0">
                <a:cs typeface="Arial" panose="020B0604020202020204" pitchFamily="34" charset="0"/>
              </a:rPr>
              <a:t>Çocuğun yanlış sözcük seçimi ve yanlış telaffuzlarını yanıt vererek</a:t>
            </a:r>
            <a:r>
              <a:rPr lang="tr-TR" dirty="0">
                <a:cs typeface="Arial" panose="020B0604020202020204" pitchFamily="34" charset="0"/>
              </a:rPr>
              <a:t> </a:t>
            </a:r>
            <a:r>
              <a:rPr lang="tr-TR" b="1" i="1" dirty="0">
                <a:cs typeface="Arial" panose="020B0604020202020204" pitchFamily="34" charset="0"/>
              </a:rPr>
              <a:t>kabul etmek.</a:t>
            </a:r>
            <a:endParaRPr lang="tr-TR" dirty="0">
              <a:cs typeface="Arial" panose="020B0604020202020204" pitchFamily="34" charset="0"/>
            </a:endParaRPr>
          </a:p>
          <a:p>
            <a:r>
              <a:rPr lang="tr-TR" b="1" i="1" dirty="0">
                <a:cs typeface="Arial" panose="020B0604020202020204" pitchFamily="34" charset="0"/>
              </a:rPr>
              <a:t>Çocuğun hareketlerini, duygularını ve niyetlerini sözcüklere</a:t>
            </a:r>
            <a:r>
              <a:rPr lang="tr-TR" dirty="0">
                <a:cs typeface="Arial" panose="020B0604020202020204" pitchFamily="34" charset="0"/>
              </a:rPr>
              <a:t> </a:t>
            </a:r>
            <a:r>
              <a:rPr lang="tr-TR" b="1" i="1" dirty="0">
                <a:cs typeface="Arial" panose="020B0604020202020204" pitchFamily="34" charset="0"/>
              </a:rPr>
              <a:t>çevirmek.</a:t>
            </a:r>
            <a:endParaRPr lang="tr-TR" dirty="0">
              <a:cs typeface="Arial" panose="020B0604020202020204" pitchFamily="34" charset="0"/>
            </a:endParaRPr>
          </a:p>
          <a:p>
            <a:r>
              <a:rPr lang="tr-TR" b="1" i="1" dirty="0">
                <a:cs typeface="Arial" panose="020B0604020202020204" pitchFamily="34" charset="0"/>
              </a:rPr>
              <a:t>Çocuğunuzun davranışlarını ve iletişimlerini taklit etmek.</a:t>
            </a:r>
            <a:endParaRPr lang="tr-TR" dirty="0">
              <a:cs typeface="Arial" panose="020B0604020202020204" pitchFamily="34" charset="0"/>
            </a:endParaRPr>
          </a:p>
          <a:p>
            <a:r>
              <a:rPr lang="tr-TR" b="1" i="1" dirty="0">
                <a:cs typeface="Arial" panose="020B0604020202020204" pitchFamily="34" charset="0"/>
              </a:rPr>
              <a:t>İletişimde tonlama, işaret etme, jest ve mimikleri kullanmak.</a:t>
            </a:r>
            <a:endParaRPr lang="tr-TR" dirty="0">
              <a:cs typeface="Arial" panose="020B0604020202020204" pitchFamily="34" charset="0"/>
            </a:endParaRPr>
          </a:p>
          <a:p>
            <a:r>
              <a:rPr lang="tr-TR" b="1" i="1" dirty="0">
                <a:cs typeface="Arial" panose="020B0604020202020204" pitchFamily="34" charset="0"/>
              </a:rPr>
              <a:t>Çocuğun davranışını ilgisinin bir göstergesi olarak görmek.</a:t>
            </a:r>
            <a:endParaRPr lang="tr-TR" dirty="0">
              <a:cs typeface="Arial" panose="020B0604020202020204"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10734">
            <a:off x="9597011" y="415592"/>
            <a:ext cx="2408865" cy="1440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364C55A0-0ECD-1E48-B2FF-9DA7A9652C2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94962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 </a:t>
            </a:r>
            <a:endParaRPr lang="en-US" sz="3200" dirty="0">
              <a:latin typeface="+mn-lt"/>
            </a:endParaRPr>
          </a:p>
        </p:txBody>
      </p:sp>
      <p:sp>
        <p:nvSpPr>
          <p:cNvPr id="3" name="Content Placeholder 2"/>
          <p:cNvSpPr>
            <a:spLocks noGrp="1"/>
          </p:cNvSpPr>
          <p:nvPr>
            <p:ph idx="1"/>
          </p:nvPr>
        </p:nvSpPr>
        <p:spPr>
          <a:xfrm>
            <a:off x="2933700" y="2259106"/>
            <a:ext cx="8770572" cy="3651504"/>
          </a:xfrm>
        </p:spPr>
        <p:txBody>
          <a:bodyPr>
            <a:normAutofit/>
          </a:bodyPr>
          <a:lstStyle/>
          <a:p>
            <a:pPr marL="0" indent="0">
              <a:buNone/>
            </a:pPr>
            <a:r>
              <a:rPr lang="tr-TR" sz="2400" b="1" dirty="0">
                <a:solidFill>
                  <a:srgbClr val="FF0000"/>
                </a:solidFill>
              </a:rPr>
              <a:t>ETEÇOM nedir?</a:t>
            </a:r>
            <a:endParaRPr lang="tr-TR" sz="2400" dirty="0">
              <a:solidFill>
                <a:srgbClr val="FF0000"/>
              </a:solidFill>
            </a:endParaRPr>
          </a:p>
          <a:p>
            <a:r>
              <a:rPr lang="tr-TR" dirty="0"/>
              <a:t>ETEÇOM, </a:t>
            </a:r>
            <a:r>
              <a:rPr lang="tr-TR" b="1" dirty="0">
                <a:solidFill>
                  <a:srgbClr val="7030A0"/>
                </a:solidFill>
              </a:rPr>
              <a:t>Etkileşim Temelli Erken Çocuklukta Müdahale Programının </a:t>
            </a:r>
            <a:r>
              <a:rPr lang="tr-TR" dirty="0"/>
              <a:t>kısaltılmış adıdır.</a:t>
            </a:r>
          </a:p>
          <a:p>
            <a:pPr>
              <a:lnSpc>
                <a:spcPct val="100000"/>
              </a:lnSpc>
            </a:pPr>
            <a:r>
              <a:rPr lang="tr-TR" dirty="0"/>
              <a:t>ETEÇOM, çocuk ile en fazla zaman geçiren kişileri </a:t>
            </a:r>
            <a:r>
              <a:rPr lang="tr-TR" dirty="0">
                <a:solidFill>
                  <a:srgbClr val="7030A0"/>
                </a:solidFill>
              </a:rPr>
              <a:t>‘</a:t>
            </a:r>
            <a:r>
              <a:rPr lang="tr-TR" b="1" dirty="0">
                <a:solidFill>
                  <a:srgbClr val="7030A0"/>
                </a:solidFill>
              </a:rPr>
              <a:t>daha iyi bakan, bakınca gören ve gördüğüne inanan’ ‘daha iyi işiten, işitince duyan ve duyduğuna uygun yanıtlar veren’ kişiler haline getirme</a:t>
            </a:r>
            <a:r>
              <a:rPr lang="tr-TR" b="1" dirty="0"/>
              <a:t> </a:t>
            </a:r>
            <a:r>
              <a:rPr lang="tr-TR" dirty="0"/>
              <a:t>yönünde farkındalık yaratan ve nitelikli etkileşime girmelerini sağlayan bir müfredattır.</a:t>
            </a:r>
          </a:p>
        </p:txBody>
      </p:sp>
      <p:sp>
        <p:nvSpPr>
          <p:cNvPr id="5" name="Footer Placeholder 4"/>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8126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18297" y="1016000"/>
            <a:ext cx="8930055" cy="5707529"/>
          </a:xfrm>
        </p:spPr>
        <p:txBody>
          <a:bodyPr>
            <a:normAutofit/>
          </a:bodyPr>
          <a:lstStyle/>
          <a:p>
            <a:pPr marL="0" indent="0">
              <a:buNone/>
            </a:pPr>
            <a:r>
              <a:rPr lang="tr-TR" sz="3200" b="1" dirty="0">
                <a:solidFill>
                  <a:srgbClr val="0000FF"/>
                </a:solidFill>
                <a:ea typeface="Calibri"/>
                <a:cs typeface="Arial" panose="020B0604020202020204" pitchFamily="34" charset="0"/>
              </a:rPr>
              <a:t>B) İLETİŞİM</a:t>
            </a:r>
          </a:p>
          <a:p>
            <a:pPr marL="0" indent="0">
              <a:buNone/>
            </a:pPr>
            <a:r>
              <a:rPr lang="tr-TR" sz="2400" b="1" dirty="0">
                <a:solidFill>
                  <a:srgbClr val="008000"/>
                </a:solidFill>
                <a:cs typeface="Arial" panose="020B0604020202020204" pitchFamily="34" charset="0"/>
              </a:rPr>
              <a:t>5. Karşılıklı konuşmayı/sohbeti</a:t>
            </a:r>
            <a:r>
              <a:rPr lang="tr-TR" sz="2400" dirty="0">
                <a:solidFill>
                  <a:srgbClr val="008000"/>
                </a:solidFill>
                <a:cs typeface="Arial" panose="020B0604020202020204" pitchFamily="34" charset="0"/>
              </a:rPr>
              <a:t> </a:t>
            </a:r>
            <a:r>
              <a:rPr lang="tr-TR" sz="2400" b="1" dirty="0">
                <a:solidFill>
                  <a:srgbClr val="008000"/>
                </a:solidFill>
                <a:cs typeface="Arial" panose="020B0604020202020204" pitchFamily="34" charset="0"/>
              </a:rPr>
              <a:t>destekleyen ETEÇOM stratejileri:</a:t>
            </a:r>
            <a:endParaRPr lang="tr-TR" sz="2400" dirty="0">
              <a:solidFill>
                <a:srgbClr val="008000"/>
              </a:solidFill>
              <a:cs typeface="Arial" panose="020B0604020202020204" pitchFamily="34" charset="0"/>
            </a:endParaRPr>
          </a:p>
          <a:p>
            <a:r>
              <a:rPr lang="tr-TR" b="1" i="1" dirty="0">
                <a:cs typeface="Arial" panose="020B0604020202020204" pitchFamily="34" charset="0"/>
              </a:rPr>
              <a:t>Birlikte yapılan etkinlikler sırasında iletişim kurmayı alışkanlık</a:t>
            </a:r>
            <a:r>
              <a:rPr lang="tr-TR" dirty="0">
                <a:cs typeface="Arial" panose="020B0604020202020204" pitchFamily="34" charset="0"/>
              </a:rPr>
              <a:t> </a:t>
            </a:r>
            <a:r>
              <a:rPr lang="tr-TR" b="1" i="1" dirty="0">
                <a:cs typeface="Arial" panose="020B0604020202020204" pitchFamily="34" charset="0"/>
              </a:rPr>
              <a:t>haline getirmek.</a:t>
            </a:r>
            <a:endParaRPr lang="tr-TR" dirty="0">
              <a:cs typeface="Arial" panose="020B0604020202020204" pitchFamily="34" charset="0"/>
            </a:endParaRPr>
          </a:p>
          <a:p>
            <a:r>
              <a:rPr lang="tr-TR" b="1" i="1" dirty="0">
                <a:cs typeface="Arial" panose="020B0604020202020204" pitchFamily="34" charset="0"/>
              </a:rPr>
              <a:t>Çocuğun gösterdiği istemsiz seslendirmelere, yüzdeki ifadelere ve</a:t>
            </a:r>
            <a:r>
              <a:rPr lang="tr-TR" dirty="0">
                <a:cs typeface="Arial" panose="020B0604020202020204" pitchFamily="34" charset="0"/>
              </a:rPr>
              <a:t> </a:t>
            </a:r>
            <a:r>
              <a:rPr lang="tr-TR" b="1" i="1" dirty="0">
                <a:cs typeface="Arial" panose="020B0604020202020204" pitchFamily="34" charset="0"/>
              </a:rPr>
              <a:t>mimiklere sanki anlamlı bir sohbetmiş ya da amaçlı bir iletişimmiş gibi</a:t>
            </a:r>
            <a:r>
              <a:rPr lang="tr-TR" dirty="0">
                <a:cs typeface="Arial" panose="020B0604020202020204" pitchFamily="34" charset="0"/>
              </a:rPr>
              <a:t> </a:t>
            </a:r>
            <a:r>
              <a:rPr lang="tr-TR" b="1" i="1" dirty="0">
                <a:cs typeface="Arial" panose="020B0604020202020204" pitchFamily="34" charset="0"/>
              </a:rPr>
              <a:t>yanıt vermek.</a:t>
            </a:r>
            <a:endParaRPr lang="tr-TR" dirty="0">
              <a:cs typeface="Arial" panose="020B0604020202020204" pitchFamily="34" charset="0"/>
            </a:endParaRPr>
          </a:p>
          <a:p>
            <a:r>
              <a:rPr lang="tr-TR" b="1" i="1" dirty="0">
                <a:cs typeface="Arial" panose="020B0604020202020204" pitchFamily="34" charset="0"/>
              </a:rPr>
              <a:t>Soru sormadan iletişim kurmak.</a:t>
            </a:r>
            <a:endParaRPr lang="tr-TR" dirty="0">
              <a:cs typeface="Arial" panose="020B0604020202020204" pitchFamily="34" charset="0"/>
            </a:endParaRPr>
          </a:p>
          <a:p>
            <a:r>
              <a:rPr lang="tr-TR" b="1" i="1" dirty="0">
                <a:cs typeface="Arial" panose="020B0604020202020204" pitchFamily="34" charset="0"/>
              </a:rPr>
              <a:t>Çocuğun bir sonraki gelişimsel basamağa geçmesine yardım</a:t>
            </a:r>
            <a:r>
              <a:rPr lang="tr-TR" dirty="0">
                <a:cs typeface="Arial" panose="020B0604020202020204" pitchFamily="34" charset="0"/>
              </a:rPr>
              <a:t> </a:t>
            </a:r>
            <a:r>
              <a:rPr lang="tr-TR" b="1" i="1" dirty="0">
                <a:cs typeface="Arial" panose="020B0604020202020204" pitchFamily="34" charset="0"/>
              </a:rPr>
              <a:t>etmek.</a:t>
            </a:r>
            <a:endParaRPr lang="tr-TR" dirty="0">
              <a:cs typeface="Arial" panose="020B0604020202020204" pitchFamily="34" charset="0"/>
            </a:endParaRPr>
          </a:p>
          <a:p>
            <a:r>
              <a:rPr lang="tr-TR" b="1" i="1" dirty="0">
                <a:cs typeface="Arial" panose="020B0604020202020204" pitchFamily="34" charset="0"/>
              </a:rPr>
              <a:t>Çocuğun gelişimsel amaçlarını ve yapabildiklerini bir üst seviyeye</a:t>
            </a:r>
            <a:r>
              <a:rPr lang="tr-TR" dirty="0">
                <a:cs typeface="Arial" panose="020B0604020202020204" pitchFamily="34" charset="0"/>
              </a:rPr>
              <a:t> </a:t>
            </a:r>
            <a:r>
              <a:rPr lang="tr-TR" b="1" i="1" dirty="0">
                <a:cs typeface="Arial" panose="020B0604020202020204" pitchFamily="34" charset="0"/>
              </a:rPr>
              <a:t>çıkarmak.</a:t>
            </a:r>
            <a:endParaRPr lang="tr-TR" dirty="0">
              <a:cs typeface="Arial" panose="020B0604020202020204" pitchFamily="34" charset="0"/>
            </a:endParaRPr>
          </a:p>
          <a:p>
            <a:r>
              <a:rPr lang="tr-TR" b="1" i="1" dirty="0">
                <a:cs typeface="Arial" panose="020B0604020202020204" pitchFamily="34" charset="0"/>
              </a:rPr>
              <a:t>Daha ileri düzey bir davranış için sessizce beklemek.</a:t>
            </a:r>
            <a:endParaRPr lang="tr-TR" dirty="0">
              <a:cs typeface="Arial" panose="020B0604020202020204" pitchFamily="34" charset="0"/>
            </a:endParaRPr>
          </a:p>
          <a:p>
            <a:r>
              <a:rPr lang="tr-TR" b="1" i="1" dirty="0">
                <a:cs typeface="Arial" panose="020B0604020202020204" pitchFamily="34" charset="0"/>
              </a:rPr>
              <a:t>Çocuğa eğlenceli bir şekilde yanıt vermek.</a:t>
            </a:r>
            <a:endParaRPr lang="tr-TR" dirty="0">
              <a:cs typeface="Arial" panose="020B0604020202020204" pitchFamily="34" charset="0"/>
            </a:endParaRPr>
          </a:p>
          <a:p>
            <a:r>
              <a:rPr lang="tr-TR" b="1" i="1" dirty="0">
                <a:cs typeface="Arial" panose="020B0604020202020204" pitchFamily="34" charset="0"/>
              </a:rPr>
              <a:t>Çocuğun iletişim kurduğu şekilde iletişim kurmak.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cs typeface="Arial" panose="020B0604020202020204" pitchFamily="34" charset="0"/>
            </a:endParaRPr>
          </a:p>
          <a:p>
            <a:pPr marL="0" indent="0">
              <a:buNone/>
            </a:pPr>
            <a:endParaRPr lang="tr-TR" dirty="0"/>
          </a:p>
        </p:txBody>
      </p:sp>
      <p:sp>
        <p:nvSpPr>
          <p:cNvPr id="4" name="Alt Bilgi Yer Tutucusu 3">
            <a:extLst>
              <a:ext uri="{FF2B5EF4-FFF2-40B4-BE49-F238E27FC236}">
                <a16:creationId xmlns:a16="http://schemas.microsoft.com/office/drawing/2014/main" id="{1F770395-AF5F-8041-859C-9A9255F5C485}"/>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601823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18298" y="972428"/>
            <a:ext cx="8780643" cy="4899454"/>
          </a:xfrm>
        </p:spPr>
        <p:txBody>
          <a:bodyPr>
            <a:normAutofit/>
          </a:bodyPr>
          <a:lstStyle/>
          <a:p>
            <a:pPr marL="0" indent="0">
              <a:lnSpc>
                <a:spcPct val="115000"/>
              </a:lnSpc>
              <a:spcAft>
                <a:spcPts val="0"/>
              </a:spcAft>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1. Güven duygusunu destekleyen</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ETEÇOM Stratejileri:</a:t>
            </a:r>
            <a:endParaRPr lang="tr-TR" sz="2400" dirty="0">
              <a:solidFill>
                <a:srgbClr val="FF0000"/>
              </a:solidFill>
              <a:cs typeface="Arial" panose="020B0604020202020204" pitchFamily="34" charset="0"/>
            </a:endParaRPr>
          </a:p>
          <a:p>
            <a:r>
              <a:rPr lang="tr-TR" b="1" i="1" dirty="0">
                <a:cs typeface="Arial" panose="020B0604020202020204" pitchFamily="34" charset="0"/>
              </a:rPr>
              <a:t>Fiziksel olarak ulaşılabilir ve etkileşimli olmak.</a:t>
            </a:r>
            <a:endParaRPr lang="tr-TR" dirty="0">
              <a:cs typeface="Arial" panose="020B0604020202020204" pitchFamily="34" charset="0"/>
            </a:endParaRPr>
          </a:p>
          <a:p>
            <a:r>
              <a:rPr lang="tr-TR" b="1" i="1" dirty="0">
                <a:cs typeface="Arial" panose="020B0604020202020204" pitchFamily="34" charset="0"/>
              </a:rPr>
              <a:t>Düzenli olarak beraber oynamak.</a:t>
            </a:r>
            <a:endParaRPr lang="tr-TR" dirty="0">
              <a:cs typeface="Arial" panose="020B0604020202020204" pitchFamily="34" charset="0"/>
            </a:endParaRPr>
          </a:p>
          <a:p>
            <a:r>
              <a:rPr lang="tr-TR" b="1" i="1" dirty="0">
                <a:cs typeface="Arial" panose="020B0604020202020204" pitchFamily="34" charset="0"/>
              </a:rPr>
              <a:t>Çocuğun bakış açısını anlamak.</a:t>
            </a:r>
            <a:endParaRPr lang="tr-TR" dirty="0">
              <a:cs typeface="Arial" panose="020B0604020202020204" pitchFamily="34" charset="0"/>
            </a:endParaRPr>
          </a:p>
          <a:p>
            <a:r>
              <a:rPr lang="tr-TR" b="1" i="1" dirty="0">
                <a:cs typeface="Arial" panose="020B0604020202020204" pitchFamily="34" charset="0"/>
              </a:rPr>
              <a:t>Çocuğun, ağlamalarına veya sözsüz isteklerine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Hemen kontrol altına alma ve rahat ettirmek.</a:t>
            </a:r>
            <a:endParaRPr lang="tr-TR" dirty="0">
              <a:cs typeface="Arial" panose="020B0604020202020204" pitchFamily="34" charset="0"/>
            </a:endParaRPr>
          </a:p>
          <a:p>
            <a:r>
              <a:rPr lang="tr-TR" b="1" i="1" dirty="0">
                <a:cs typeface="Arial" panose="020B0604020202020204" pitchFamily="34" charset="0"/>
              </a:rPr>
              <a:t>Oyun arkadaşı gibi davranmak.</a:t>
            </a:r>
            <a:endParaRPr lang="tr-TR" dirty="0">
              <a:cs typeface="Arial" panose="020B0604020202020204" pitchFamily="34" charset="0"/>
            </a:endParaRPr>
          </a:p>
          <a:p>
            <a:r>
              <a:rPr lang="tr-TR" b="1" i="1" dirty="0">
                <a:cs typeface="Arial" panose="020B0604020202020204" pitchFamily="34" charset="0"/>
              </a:rPr>
              <a:t>Fiziksel olarak yakın ve nazik olmak.</a:t>
            </a:r>
            <a:endParaRPr lang="tr-TR" dirty="0">
              <a:cs typeface="Arial" panose="020B0604020202020204" pitchFamily="34" charset="0"/>
            </a:endParaRPr>
          </a:p>
          <a:p>
            <a:r>
              <a:rPr lang="tr-TR" b="1" i="1" dirty="0">
                <a:cs typeface="Arial" panose="020B0604020202020204" pitchFamily="34" charset="0"/>
              </a:rPr>
              <a:t>Çocuğun ağlamalarına ve ilgi ihtiyacına şefkatle yanıt vermek.</a:t>
            </a:r>
            <a:endParaRPr lang="tr-TR" dirty="0">
              <a:cs typeface="Arial" panose="020B0604020202020204" pitchFamily="34" charset="0"/>
            </a:endParaRPr>
          </a:p>
        </p:txBody>
      </p:sp>
      <p:sp>
        <p:nvSpPr>
          <p:cNvPr id="4" name="Alt Bilgi Yer Tutucusu 3">
            <a:extLst>
              <a:ext uri="{FF2B5EF4-FFF2-40B4-BE49-F238E27FC236}">
                <a16:creationId xmlns:a16="http://schemas.microsoft.com/office/drawing/2014/main" id="{CDB419E6-CF71-A34B-AB96-772FB9325436}"/>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92658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58353" y="1016000"/>
            <a:ext cx="8815294" cy="4552916"/>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2. Empati Kurmayı</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endParaRPr lang="tr-TR" sz="2400" dirty="0">
              <a:solidFill>
                <a:srgbClr val="FF0000"/>
              </a:solidFill>
              <a:cs typeface="Arial" panose="020B0604020202020204" pitchFamily="34" charset="0"/>
            </a:endParaRPr>
          </a:p>
          <a:p>
            <a:r>
              <a:rPr lang="tr-TR" b="1" i="1" dirty="0">
                <a:cs typeface="Arial" panose="020B0604020202020204" pitchFamily="34" charset="0"/>
              </a:rPr>
              <a:t>Çocuğun dünyasına girmek.</a:t>
            </a:r>
            <a:endParaRPr lang="tr-TR" dirty="0">
              <a:cs typeface="Arial" panose="020B0604020202020204" pitchFamily="34" charset="0"/>
            </a:endParaRPr>
          </a:p>
          <a:p>
            <a:r>
              <a:rPr lang="tr-TR" b="1" i="1" dirty="0">
                <a:cs typeface="Arial" panose="020B0604020202020204" pitchFamily="34" charset="0"/>
              </a:rPr>
              <a:t>Oyuncak olmadan yüz-yüze oyunlar oynamak.</a:t>
            </a:r>
            <a:endParaRPr lang="tr-TR" dirty="0">
              <a:cs typeface="Arial" panose="020B0604020202020204" pitchFamily="34" charset="0"/>
            </a:endParaRPr>
          </a:p>
          <a:p>
            <a:r>
              <a:rPr lang="tr-TR" b="1" i="1" dirty="0">
                <a:cs typeface="Arial" panose="020B0604020202020204" pitchFamily="34" charset="0"/>
              </a:rPr>
              <a:t>Çocuğun biyolojik ve fizyolojik durumuna karşı hassas olmak.</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Mızmız, asabi/sinirli ya da kızgın zamanlarında çocuğu rahatlatmak.</a:t>
            </a:r>
            <a:endParaRPr lang="tr-TR" dirty="0">
              <a:cs typeface="Arial" panose="020B0604020202020204" pitchFamily="34" charset="0"/>
            </a:endParaRPr>
          </a:p>
          <a:p>
            <a:r>
              <a:rPr lang="tr-TR" b="1" i="1" dirty="0">
                <a:cs typeface="Arial" panose="020B0604020202020204" pitchFamily="34" charset="0"/>
              </a:rPr>
              <a:t>Çocuğun hareketlerini, duygularını ve niyetlerini sözcüklere</a:t>
            </a:r>
            <a:r>
              <a:rPr lang="tr-TR" dirty="0">
                <a:cs typeface="Arial" panose="020B0604020202020204" pitchFamily="34" charset="0"/>
              </a:rPr>
              <a:t> </a:t>
            </a:r>
            <a:r>
              <a:rPr lang="tr-TR" b="1" i="1" dirty="0">
                <a:cs typeface="Arial" panose="020B0604020202020204" pitchFamily="34" charset="0"/>
              </a:rPr>
              <a:t>çevirmek.</a:t>
            </a:r>
            <a:endParaRPr lang="tr-TR" dirty="0">
              <a:cs typeface="Arial" panose="020B0604020202020204" pitchFamily="34" charset="0"/>
            </a:endParaRPr>
          </a:p>
          <a:p>
            <a:r>
              <a:rPr lang="tr-TR" b="1" i="1" dirty="0">
                <a:cs typeface="Arial" panose="020B0604020202020204" pitchFamily="34" charset="0"/>
              </a:rPr>
              <a:t>Çocuğun korkularına anlamlı ve uygun tepkiler vermek.</a:t>
            </a:r>
            <a:endParaRPr lang="tr-TR" dirty="0">
              <a:cs typeface="Arial" panose="020B0604020202020204"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2647" y="112772"/>
            <a:ext cx="2921000" cy="1466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498F02CE-92D6-1B47-A467-F951BDD422F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063349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18297" y="1030941"/>
            <a:ext cx="8825467" cy="4437529"/>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3. İşbirliği Yapmayı</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endParaRPr lang="tr-TR" sz="2400" dirty="0">
              <a:solidFill>
                <a:srgbClr val="FF0000"/>
              </a:solidFill>
              <a:cs typeface="Arial" panose="020B0604020202020204" pitchFamily="34" charset="0"/>
            </a:endParaRPr>
          </a:p>
          <a:p>
            <a:r>
              <a:rPr lang="tr-TR" b="1" i="1" dirty="0">
                <a:cs typeface="Arial" panose="020B0604020202020204" pitchFamily="34" charset="0"/>
              </a:rPr>
              <a:t>Düzenli olarak beraber oynamak.</a:t>
            </a:r>
            <a:endParaRPr lang="tr-TR" dirty="0">
              <a:cs typeface="Arial" panose="020B0604020202020204" pitchFamily="34" charset="0"/>
            </a:endParaRPr>
          </a:p>
          <a:p>
            <a:r>
              <a:rPr lang="tr-TR" b="1" i="1" dirty="0">
                <a:cs typeface="Arial" panose="020B0604020202020204" pitchFamily="34" charset="0"/>
              </a:rPr>
              <a:t>İtaatsizliği, yetenek ya da seçim eksikliği olarak yorumlamak.</a:t>
            </a:r>
            <a:endParaRPr lang="tr-TR" dirty="0">
              <a:cs typeface="Arial" panose="020B0604020202020204" pitchFamily="34" charset="0"/>
            </a:endParaRPr>
          </a:p>
          <a:p>
            <a:r>
              <a:rPr lang="tr-TR" b="1" i="1" dirty="0">
                <a:cs typeface="Arial" panose="020B0604020202020204" pitchFamily="34" charset="0"/>
              </a:rPr>
              <a:t>Çocuğun seçim yapabilmesi için ona sık sık olanak sunmak.</a:t>
            </a:r>
            <a:endParaRPr lang="tr-TR" dirty="0">
              <a:cs typeface="Arial" panose="020B0604020202020204" pitchFamily="34" charset="0"/>
            </a:endParaRPr>
          </a:p>
          <a:p>
            <a:r>
              <a:rPr lang="tr-TR" b="1" i="1" dirty="0">
                <a:cs typeface="Arial" panose="020B0604020202020204" pitchFamily="34" charset="0"/>
              </a:rPr>
              <a:t>Rutinleri oyunlara dönüştürmek.</a:t>
            </a:r>
            <a:endParaRPr lang="tr-TR" dirty="0">
              <a:cs typeface="Arial" panose="020B0604020202020204" pitchFamily="34" charset="0"/>
            </a:endParaRPr>
          </a:p>
          <a:p>
            <a:r>
              <a:rPr lang="tr-TR" b="1" i="1" dirty="0">
                <a:cs typeface="Arial" panose="020B0604020202020204" pitchFamily="34" charset="0"/>
              </a:rPr>
              <a:t>Çocuktan onun gelişimsel seviyesine uygun davranışlar istemek.</a:t>
            </a:r>
            <a:endParaRPr lang="tr-TR" dirty="0">
              <a:cs typeface="Arial" panose="020B0604020202020204" pitchFamily="34" charset="0"/>
            </a:endParaRPr>
          </a:p>
          <a:p>
            <a:r>
              <a:rPr lang="tr-TR" b="1" i="1" dirty="0">
                <a:cs typeface="Arial" panose="020B0604020202020204" pitchFamily="34" charset="0"/>
              </a:rPr>
              <a:t>Çocuğun yaptığı her davranışı kabul etmek.</a:t>
            </a:r>
            <a:endParaRPr lang="tr-TR" dirty="0">
              <a:cs typeface="Arial" panose="020B0604020202020204" pitchFamily="34" charset="0"/>
            </a:endParaRPr>
          </a:p>
          <a:p>
            <a:r>
              <a:rPr lang="tr-TR" b="1" i="1" dirty="0">
                <a:cs typeface="Arial" panose="020B0604020202020204" pitchFamily="34" charset="0"/>
              </a:rPr>
              <a:t>Çocuğun gelişimine uygun kural ve beklentiler koymak.</a:t>
            </a:r>
            <a:endParaRPr lang="tr-TR" dirty="0">
              <a:cs typeface="Arial" panose="020B0604020202020204" pitchFamily="34" charset="0"/>
            </a:endParaRPr>
          </a:p>
        </p:txBody>
      </p:sp>
      <p:sp>
        <p:nvSpPr>
          <p:cNvPr id="4" name="Alt Bilgi Yer Tutucusu 3">
            <a:extLst>
              <a:ext uri="{FF2B5EF4-FFF2-40B4-BE49-F238E27FC236}">
                <a16:creationId xmlns:a16="http://schemas.microsoft.com/office/drawing/2014/main" id="{AC0B0DC5-851A-784A-A1E6-5865251A1E9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1191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28026" y="971177"/>
            <a:ext cx="8860562" cy="4983240"/>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4. Duygusal Düzenlemeyi</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endParaRPr lang="tr-TR" sz="2400" dirty="0">
              <a:solidFill>
                <a:srgbClr val="FF0000"/>
              </a:solidFill>
              <a:cs typeface="Arial" panose="020B0604020202020204" pitchFamily="34" charset="0"/>
            </a:endParaRPr>
          </a:p>
          <a:p>
            <a:r>
              <a:rPr lang="tr-TR" b="1" i="1" dirty="0">
                <a:cs typeface="Arial" panose="020B0604020202020204" pitchFamily="34" charset="0"/>
              </a:rPr>
              <a:t>Tekrarlı oyunlara katılmak (Oyunu daha etkileşimli kılmak).</a:t>
            </a:r>
            <a:endParaRPr lang="tr-TR" dirty="0">
              <a:cs typeface="Arial" panose="020B0604020202020204" pitchFamily="34" charset="0"/>
            </a:endParaRPr>
          </a:p>
          <a:p>
            <a:r>
              <a:rPr lang="tr-TR" b="1" i="1" dirty="0">
                <a:cs typeface="Arial" panose="020B0604020202020204" pitchFamily="34" charset="0"/>
              </a:rPr>
              <a:t>Hemen kontrol altına alma ve rahat ettirmek.</a:t>
            </a:r>
            <a:endParaRPr lang="tr-TR" dirty="0">
              <a:cs typeface="Arial" panose="020B0604020202020204" pitchFamily="34" charset="0"/>
            </a:endParaRPr>
          </a:p>
          <a:p>
            <a:r>
              <a:rPr lang="tr-TR" b="1" i="1" dirty="0">
                <a:cs typeface="Arial" panose="020B0604020202020204" pitchFamily="34" charset="0"/>
              </a:rPr>
              <a:t>Çocuğun davranışını ilgisinin bir göstergesi olarak görmek.</a:t>
            </a:r>
            <a:endParaRPr lang="tr-TR" dirty="0">
              <a:cs typeface="Arial" panose="020B0604020202020204" pitchFamily="34" charset="0"/>
            </a:endParaRPr>
          </a:p>
          <a:p>
            <a:r>
              <a:rPr lang="tr-TR" b="1" i="1" dirty="0">
                <a:cs typeface="Arial" panose="020B0604020202020204" pitchFamily="34" charset="0"/>
              </a:rPr>
              <a:t>Çocuğun gelişimine uygun kural ve beklentiler koymak.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cs typeface="Arial" panose="020B0604020202020204" pitchFamily="34" charset="0"/>
            </a:endParaRPr>
          </a:p>
          <a:p>
            <a:r>
              <a:rPr lang="tr-TR" b="1" i="1" dirty="0">
                <a:cs typeface="Arial" panose="020B0604020202020204" pitchFamily="34" charset="0"/>
              </a:rPr>
              <a:t>Çocuğun genellikle nasıl etkileşime girdiğini gözlemlemek.</a:t>
            </a:r>
            <a:endParaRPr lang="tr-TR" dirty="0">
              <a:cs typeface="Arial" panose="020B0604020202020204" pitchFamily="34" charset="0"/>
            </a:endParaRPr>
          </a:p>
          <a:p>
            <a:r>
              <a:rPr lang="tr-TR" b="1" i="1" dirty="0">
                <a:cs typeface="Arial" panose="020B0604020202020204" pitchFamily="34" charset="0"/>
              </a:rPr>
              <a:t>Çocuğun davranış durumuna yanıt vermek.</a:t>
            </a:r>
            <a:endParaRPr lang="tr-TR" dirty="0">
              <a:cs typeface="Arial" panose="020B0604020202020204" pitchFamily="34" charset="0"/>
            </a:endParaRPr>
          </a:p>
          <a:p>
            <a:r>
              <a:rPr lang="tr-TR" b="1" i="1" dirty="0">
                <a:cs typeface="Arial" panose="020B0604020202020204" pitchFamily="34" charset="0"/>
              </a:rPr>
              <a:t>Çocuktan onun davranış şekillerine uyan davranışlar beklemek.</a:t>
            </a:r>
            <a:endParaRPr lang="tr-TR" dirty="0">
              <a:cs typeface="Arial" panose="020B0604020202020204" pitchFamily="34" charset="0"/>
            </a:endParaRPr>
          </a:p>
          <a:p>
            <a:pPr marL="0" indent="0">
              <a:buNone/>
            </a:pPr>
            <a:endParaRPr lang="tr-T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9609" y="101974"/>
            <a:ext cx="2728979" cy="1466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117F86D4-B6C1-6F44-978B-2ECFD36DA69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64617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28026" y="1045882"/>
            <a:ext cx="8873283" cy="5184588"/>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5. Kendine Güveni</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p>
          <a:p>
            <a:r>
              <a:rPr lang="tr-TR" b="1" i="1" dirty="0">
                <a:cs typeface="Arial" panose="020B0604020202020204" pitchFamily="34" charset="0"/>
              </a:rPr>
              <a:t>Çocuğun oynadığı oyuncaklarla oynamak.</a:t>
            </a:r>
            <a:endParaRPr lang="tr-TR" dirty="0">
              <a:cs typeface="Arial" panose="020B0604020202020204" pitchFamily="34" charset="0"/>
            </a:endParaRPr>
          </a:p>
          <a:p>
            <a:r>
              <a:rPr lang="tr-TR" b="1" i="1" dirty="0">
                <a:cs typeface="Arial" panose="020B0604020202020204" pitchFamily="34" charset="0"/>
              </a:rPr>
              <a:t>Çocuğun gösterdiği istemsiz seslendirmelere, yüzdeki ifadelere ve</a:t>
            </a:r>
            <a:r>
              <a:rPr lang="tr-TR" dirty="0">
                <a:cs typeface="Arial" panose="020B0604020202020204" pitchFamily="34" charset="0"/>
              </a:rPr>
              <a:t> </a:t>
            </a:r>
            <a:r>
              <a:rPr lang="tr-TR" b="1" i="1" dirty="0">
                <a:cs typeface="Arial" panose="020B0604020202020204" pitchFamily="34" charset="0"/>
              </a:rPr>
              <a:t>mimiklere sanki anlamlı bir sohbetmiş ya da amaçlı bir iletişimmiş gibi</a:t>
            </a:r>
            <a:r>
              <a:rPr lang="tr-TR" dirty="0">
                <a:cs typeface="Arial" panose="020B0604020202020204" pitchFamily="34" charset="0"/>
              </a:rPr>
              <a:t> </a:t>
            </a:r>
            <a:r>
              <a:rPr lang="tr-TR" b="1" i="1" dirty="0">
                <a:cs typeface="Arial" panose="020B0604020202020204" pitchFamily="34" charset="0"/>
              </a:rPr>
              <a:t>yanıt vermek.</a:t>
            </a:r>
            <a:endParaRPr lang="tr-TR" dirty="0">
              <a:cs typeface="Arial" panose="020B0604020202020204" pitchFamily="34" charset="0"/>
            </a:endParaRPr>
          </a:p>
          <a:p>
            <a:r>
              <a:rPr lang="tr-TR" b="1" i="1" dirty="0">
                <a:cs typeface="Arial" panose="020B0604020202020204" pitchFamily="34" charset="0"/>
              </a:rPr>
              <a:t>Çocuğun yaptığı şeye değer vermek.</a:t>
            </a:r>
            <a:endParaRPr lang="tr-TR" dirty="0">
              <a:cs typeface="Arial" panose="020B0604020202020204" pitchFamily="34" charset="0"/>
            </a:endParaRPr>
          </a:p>
          <a:p>
            <a:r>
              <a:rPr lang="tr-TR" b="1" i="1" dirty="0">
                <a:cs typeface="Arial" panose="020B0604020202020204" pitchFamily="34" charset="0"/>
              </a:rPr>
              <a:t>Çocuğun korkularına anlamlı ve uygun tepkiler vermek.</a:t>
            </a:r>
            <a:endParaRPr lang="tr-TR" dirty="0">
              <a:cs typeface="Arial" panose="020B0604020202020204" pitchFamily="34" charset="0"/>
            </a:endParaRPr>
          </a:p>
          <a:p>
            <a:r>
              <a:rPr lang="tr-TR" b="1" i="1" dirty="0">
                <a:cs typeface="Arial" panose="020B0604020202020204" pitchFamily="34" charset="0"/>
              </a:rPr>
              <a:t>Çocuğun yaptığı her davranışı kabul etmek.</a:t>
            </a:r>
            <a:endParaRPr lang="tr-TR" dirty="0">
              <a:cs typeface="Arial" panose="020B0604020202020204" pitchFamily="34" charset="0"/>
            </a:endParaRPr>
          </a:p>
          <a:p>
            <a:r>
              <a:rPr lang="tr-TR" b="1" i="1" dirty="0">
                <a:cs typeface="Arial" panose="020B0604020202020204" pitchFamily="34" charset="0"/>
              </a:rPr>
              <a:t>Çocuğun yaptığı yeni, komik ve iyi şeyler hakkında konuşmak.</a:t>
            </a:r>
            <a:endParaRPr lang="tr-TR" dirty="0">
              <a:cs typeface="Arial" panose="020B0604020202020204" pitchFamily="34" charset="0"/>
            </a:endParaRPr>
          </a:p>
          <a:p>
            <a:r>
              <a:rPr lang="tr-TR" b="1" i="1" dirty="0">
                <a:cs typeface="Arial" panose="020B0604020202020204" pitchFamily="34" charset="0"/>
              </a:rPr>
              <a:t>Çocuktan onun gelişimsel seviyesine uygun davranışlar istemek.</a:t>
            </a:r>
            <a:endParaRPr lang="tr-TR" dirty="0">
              <a:cs typeface="Arial" panose="020B0604020202020204" pitchFamily="34" charset="0"/>
            </a:endParaRPr>
          </a:p>
          <a:p>
            <a:r>
              <a:rPr lang="tr-TR" b="1" i="1" dirty="0">
                <a:cs typeface="Arial" panose="020B0604020202020204" pitchFamily="34" charset="0"/>
              </a:rPr>
              <a:t>Çocuğun davranabileceği şekilde davranmak.</a:t>
            </a:r>
            <a:endParaRPr lang="tr-TR" dirty="0">
              <a:cs typeface="Arial" panose="020B0604020202020204"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0309" y="15624"/>
            <a:ext cx="2921000" cy="1466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13D7FBAE-9D11-624E-BF53-C15ACB78855B}"/>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10160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940424" y="1105648"/>
            <a:ext cx="8818282" cy="3886560"/>
          </a:xfrm>
        </p:spPr>
        <p:txBody>
          <a:bodyPr>
            <a:normAutofit/>
          </a:bodyPr>
          <a:lstStyle/>
          <a:p>
            <a:pPr marL="0" indent="0">
              <a:buNone/>
            </a:pPr>
            <a:r>
              <a:rPr lang="tr-TR" sz="3200" b="1" dirty="0">
                <a:solidFill>
                  <a:srgbClr val="660066"/>
                </a:solidFill>
                <a:ea typeface="Calibri"/>
                <a:cs typeface="Arial" panose="020B0604020202020204" pitchFamily="34" charset="0"/>
              </a:rPr>
              <a:t>C) SOSYAL-DUYGUSAL GELİŞİM</a:t>
            </a:r>
          </a:p>
          <a:p>
            <a:pPr marL="0" indent="0">
              <a:buNone/>
            </a:pPr>
            <a:r>
              <a:rPr lang="tr-TR" sz="2400" b="1" dirty="0">
                <a:solidFill>
                  <a:srgbClr val="FF0000"/>
                </a:solidFill>
                <a:cs typeface="Arial" panose="020B0604020202020204" pitchFamily="34" charset="0"/>
              </a:rPr>
              <a:t>6. Duyguları Kontrol Etmeyi</a:t>
            </a:r>
            <a:r>
              <a:rPr lang="tr-TR" sz="2400" dirty="0">
                <a:solidFill>
                  <a:srgbClr val="FF0000"/>
                </a:solidFill>
                <a:cs typeface="Arial" panose="020B0604020202020204" pitchFamily="34" charset="0"/>
              </a:rPr>
              <a:t> </a:t>
            </a:r>
            <a:r>
              <a:rPr lang="tr-TR" sz="2400" b="1" dirty="0">
                <a:solidFill>
                  <a:srgbClr val="FF0000"/>
                </a:solidFill>
                <a:cs typeface="Arial" panose="020B0604020202020204" pitchFamily="34" charset="0"/>
              </a:rPr>
              <a:t>Destekleyen ETEÇOM Stratejileri:</a:t>
            </a:r>
            <a:endParaRPr lang="tr-TR" b="1" dirty="0">
              <a:solidFill>
                <a:srgbClr val="00B050"/>
              </a:solidFill>
              <a:cs typeface="Arial" panose="020B0604020202020204" pitchFamily="34" charset="0"/>
            </a:endParaRPr>
          </a:p>
          <a:p>
            <a:r>
              <a:rPr lang="tr-TR" b="1" i="1" dirty="0">
                <a:cs typeface="Arial" panose="020B0604020202020204" pitchFamily="34" charset="0"/>
              </a:rPr>
              <a:t>Çocuğun, ağlamalarına veya sözsüz isteklerine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Küçük ve sizin için önemsiz gibi görünen davranışlara hemen yanıt</a:t>
            </a:r>
            <a:r>
              <a:rPr lang="tr-TR" dirty="0">
                <a:cs typeface="Arial" panose="020B0604020202020204" pitchFamily="34" charset="0"/>
              </a:rPr>
              <a:t> </a:t>
            </a:r>
            <a:r>
              <a:rPr lang="tr-TR" b="1" i="1" dirty="0">
                <a:cs typeface="Arial" panose="020B0604020202020204" pitchFamily="34" charset="0"/>
              </a:rPr>
              <a:t>vermek.</a:t>
            </a:r>
            <a:endParaRPr lang="tr-TR" dirty="0">
              <a:cs typeface="Arial" panose="020B0604020202020204" pitchFamily="34" charset="0"/>
            </a:endParaRPr>
          </a:p>
          <a:p>
            <a:r>
              <a:rPr lang="tr-TR" b="1" i="1" dirty="0">
                <a:cs typeface="Arial" panose="020B0604020202020204" pitchFamily="34" charset="0"/>
              </a:rPr>
              <a:t>İtaatsizliği yetenek ya da seçim eksikliği olarak yorumlamak.</a:t>
            </a:r>
            <a:endParaRPr lang="tr-TR" dirty="0">
              <a:cs typeface="Arial" panose="020B0604020202020204" pitchFamily="34" charset="0"/>
            </a:endParaRPr>
          </a:p>
          <a:p>
            <a:r>
              <a:rPr lang="tr-TR" b="1" i="1" dirty="0">
                <a:cs typeface="Arial" panose="020B0604020202020204" pitchFamily="34" charset="0"/>
              </a:rPr>
              <a:t>Çocuğun seçim yapabilmesi için ona sık sık olanak sunmak.</a:t>
            </a:r>
            <a:endParaRPr lang="tr-TR" dirty="0">
              <a:cs typeface="Arial" panose="020B0604020202020204" pitchFamily="34" charset="0"/>
            </a:endParaRPr>
          </a:p>
          <a:p>
            <a:r>
              <a:rPr lang="tr-TR" b="1" i="1" dirty="0">
                <a:cs typeface="Arial" panose="020B0604020202020204" pitchFamily="34" charset="0"/>
              </a:rPr>
              <a:t>Çocuğun hoşlandığı etkinlikleri tekrarlamak.</a:t>
            </a:r>
            <a:endParaRPr lang="tr-TR" dirty="0">
              <a:cs typeface="Arial" panose="020B0604020202020204" pitchFamily="34" charset="0"/>
            </a:endParaRPr>
          </a:p>
          <a:p>
            <a:r>
              <a:rPr lang="tr-TR" b="1" i="1" dirty="0">
                <a:cs typeface="Arial" panose="020B0604020202020204" pitchFamily="34" charset="0"/>
              </a:rPr>
              <a:t>Çocuğun liderliğini takip etmek.</a:t>
            </a:r>
            <a:endParaRPr lang="tr-TR" dirty="0">
              <a:cs typeface="Arial" panose="020B0604020202020204"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7682" y="5151441"/>
            <a:ext cx="2095004" cy="15847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lt Bilgi Yer Tutucusu 3">
            <a:extLst>
              <a:ext uri="{FF2B5EF4-FFF2-40B4-BE49-F238E27FC236}">
                <a16:creationId xmlns:a16="http://schemas.microsoft.com/office/drawing/2014/main" id="{6DD41ACB-5B14-934E-A6F8-25D1D4881C2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419200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820135" y="1503910"/>
            <a:ext cx="3230625" cy="1687924"/>
          </a:xfrm>
        </p:spPr>
        <p:txBody>
          <a:bodyPr/>
          <a:lstStyle/>
          <a:p>
            <a:pPr algn="ctr"/>
            <a:r>
              <a:rPr lang="tr-TR" b="1" dirty="0">
                <a:solidFill>
                  <a:srgbClr val="FF0000"/>
                </a:solidFill>
                <a:latin typeface="+mn-lt"/>
              </a:rPr>
              <a:t>130 ETEÇOM BİLGİ NOTU</a:t>
            </a:r>
            <a:endParaRPr lang="tr-TR" dirty="0">
              <a:solidFill>
                <a:srgbClr val="FF0000"/>
              </a:solidFill>
              <a:latin typeface="+mn-lt"/>
            </a:endParaRPr>
          </a:p>
        </p:txBody>
      </p:sp>
      <p:sp>
        <p:nvSpPr>
          <p:cNvPr id="3" name="İçerik Yer Tutucusu 2"/>
          <p:cNvSpPr>
            <a:spLocks noGrp="1"/>
          </p:cNvSpPr>
          <p:nvPr>
            <p:ph type="body" sz="half" idx="2"/>
          </p:nvPr>
        </p:nvSpPr>
        <p:spPr>
          <a:xfrm>
            <a:off x="8820135" y="3220318"/>
            <a:ext cx="3227832" cy="2872194"/>
          </a:xfrm>
        </p:spPr>
        <p:txBody>
          <a:bodyPr>
            <a:normAutofit/>
          </a:bodyPr>
          <a:lstStyle/>
          <a:p>
            <a:pPr algn="ctr">
              <a:buNone/>
            </a:pPr>
            <a:r>
              <a:rPr lang="tr-TR" sz="2400" b="1" dirty="0">
                <a:solidFill>
                  <a:srgbClr val="008000"/>
                </a:solidFill>
              </a:rPr>
              <a:t>ÖRNEK: SOSYAL OYUN</a:t>
            </a:r>
            <a:endParaRPr lang="tr-TR" sz="2400" dirty="0">
              <a:solidFill>
                <a:srgbClr val="008000"/>
              </a:solidFill>
              <a:latin typeface="Gill Sans MT" panose="020B0502020104020203" pitchFamily="34" charset="0"/>
            </a:endParaRPr>
          </a:p>
        </p:txBody>
      </p:sp>
      <p:sp>
        <p:nvSpPr>
          <p:cNvPr id="8" name="Metin kutusu 7"/>
          <p:cNvSpPr txBox="1"/>
          <p:nvPr/>
        </p:nvSpPr>
        <p:spPr>
          <a:xfrm>
            <a:off x="345057" y="457200"/>
            <a:ext cx="8400109" cy="6247864"/>
          </a:xfrm>
          <a:prstGeom prst="rect">
            <a:avLst/>
          </a:prstGeom>
          <a:noFill/>
        </p:spPr>
        <p:txBody>
          <a:bodyPr wrap="square" rtlCol="0">
            <a:spAutoFit/>
          </a:bodyPr>
          <a:lstStyle/>
          <a:p>
            <a:r>
              <a:rPr lang="tr-TR" sz="2000" b="1" dirty="0">
                <a:solidFill>
                  <a:srgbClr val="0000FF"/>
                </a:solidFill>
              </a:rPr>
              <a:t>B-101</a:t>
            </a:r>
            <a:r>
              <a:rPr lang="tr-TR" sz="2000" dirty="0">
                <a:solidFill>
                  <a:srgbClr val="0000FF"/>
                </a:solidFill>
              </a:rPr>
              <a:t>. </a:t>
            </a:r>
            <a:r>
              <a:rPr lang="tr-TR" sz="2000" b="1" i="1" dirty="0">
                <a:solidFill>
                  <a:srgbClr val="0000FF"/>
                </a:solidFill>
              </a:rPr>
              <a:t>Ebeveynlerin çocuklarıyla birlikte sosyal oyun oynamaları, çocukların gelişimsel ilerlemelerini desteklemek için önemlidir.</a:t>
            </a:r>
          </a:p>
          <a:p>
            <a:r>
              <a:rPr lang="tr-TR" sz="2000" dirty="0"/>
              <a:t>Çocuklar, bilişsel gelişimleri için gerekli olan bilgi ve anlama becerisini, oyun oynayarak kazanırlar. </a:t>
            </a:r>
            <a:r>
              <a:rPr lang="tr-TR" sz="2000" dirty="0" err="1"/>
              <a:t>Piaget</a:t>
            </a:r>
            <a:r>
              <a:rPr lang="tr-TR" sz="2000" dirty="0"/>
              <a:t>, oyunun, çocuklar için önemli bir iş olduğunun anlaşılmasına yardımcı olmuştur ve çocukların oyun oynarken yaptıkları, nesneleri ağzına sokma, birbirine vurma, onları bir kutunun içine- dışına koyma, sembolik oyun denilen nesneleri -</a:t>
            </a:r>
            <a:r>
              <a:rPr lang="tr-TR" sz="2000" dirty="0" err="1"/>
              <a:t>mış</a:t>
            </a:r>
            <a:r>
              <a:rPr lang="tr-TR" sz="2000" dirty="0"/>
              <a:t>, -</a:t>
            </a:r>
            <a:r>
              <a:rPr lang="tr-TR" sz="2000" dirty="0" err="1"/>
              <a:t>miş</a:t>
            </a:r>
            <a:r>
              <a:rPr lang="tr-TR" sz="2000" dirty="0"/>
              <a:t> gibi yaparak kullanma gibi (kalemi telefonmuş gibi kullanma </a:t>
            </a:r>
            <a:r>
              <a:rPr lang="tr-TR" sz="2000" dirty="0" err="1"/>
              <a:t>vb</a:t>
            </a:r>
            <a:r>
              <a:rPr lang="tr-TR" sz="2000" dirty="0"/>
              <a:t>) basit davranışların, onların kendi davranışlarını ve çevrelerini öğrenmelerine yardımcı olduğunu gözlemlemiştir. Oyun çocukların "</a:t>
            </a:r>
            <a:r>
              <a:rPr lang="tr-TR" sz="2000" dirty="0" err="1"/>
              <a:t>işi”dir</a:t>
            </a:r>
            <a:r>
              <a:rPr lang="tr-TR" sz="2000" dirty="0"/>
              <a:t>, çünkü çocuklar, nesneleri araştırma ve onları kullanma gibi oyunlar oynayarak kendileri için gerekli olan bilişsel becerileri öğrenirler. Bilişsel öğrenme erken çocukluk döneminde öncelikle oyun aracılığıyla ortaya çıktığı/desteklendiği için, ebeveynlerin/uzmanların</a:t>
            </a:r>
            <a:r>
              <a:rPr lang="tr-TR" sz="2000" i="1" dirty="0"/>
              <a:t> çocukların öğrenmesine ve gelişmesine yardım edebilecekleri en iyi yol, onları sosyal oyuna katmaktır. </a:t>
            </a:r>
            <a:r>
              <a:rPr lang="tr-TR" sz="2000" dirty="0"/>
              <a:t>Ebeveynler bu yardımı iki şekilde yapabilirler. Birincisi, çocuklarını daha uzun süreli ve daha sık aralıklarla oyun oynamaları için cesaretlendirebilirler ve böylece çocukların öğrenme fırsatlarını arttırabilirler. İkinci olarak ise çocukların oyun kalitelerini artırırlar. </a:t>
            </a:r>
            <a:r>
              <a:rPr lang="tr-TR" sz="2000" i="1" dirty="0"/>
              <a:t>Ebeveynler, çocuklarına sağladıkları bilgi ve rehberlikle onların oyunlarını daha zengin bir öğrenme deneyimine dönüştürürler.</a:t>
            </a:r>
            <a:endParaRPr lang="tr-TR" sz="2000" dirty="0"/>
          </a:p>
        </p:txBody>
      </p:sp>
      <p:sp>
        <p:nvSpPr>
          <p:cNvPr id="5" name="Alt Bilgi Yer Tutucusu 4">
            <a:extLst>
              <a:ext uri="{FF2B5EF4-FFF2-40B4-BE49-F238E27FC236}">
                <a16:creationId xmlns:a16="http://schemas.microsoft.com/office/drawing/2014/main" id="{5A0FDD0C-B9E5-5A4E-8070-533DF6845A1A}"/>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866506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33700" y="2259106"/>
            <a:ext cx="8770571" cy="3651504"/>
          </a:xfrm>
        </p:spPr>
        <p:txBody>
          <a:bodyPr/>
          <a:lstStyle/>
          <a:p>
            <a:pPr marL="0" indent="0">
              <a:buNone/>
            </a:pPr>
            <a:r>
              <a:rPr lang="tr-TR" sz="2400" b="1" dirty="0">
                <a:solidFill>
                  <a:srgbClr val="FF0000"/>
                </a:solidFill>
              </a:rPr>
              <a:t>ETEÇOM nasıl uygulanır?</a:t>
            </a:r>
          </a:p>
          <a:p>
            <a:r>
              <a:rPr lang="tr-TR" dirty="0"/>
              <a:t>ETEÇOM, oldukça </a:t>
            </a:r>
            <a:r>
              <a:rPr lang="tr-TR" b="1" dirty="0">
                <a:solidFill>
                  <a:srgbClr val="7030A0"/>
                </a:solidFill>
              </a:rPr>
              <a:t>sistematik, takibi ve uygulaması kolay </a:t>
            </a:r>
            <a:r>
              <a:rPr lang="tr-TR" dirty="0"/>
              <a:t>bir programdır.</a:t>
            </a:r>
          </a:p>
          <a:p>
            <a:r>
              <a:rPr lang="tr-TR" dirty="0"/>
              <a:t>Programın </a:t>
            </a:r>
            <a:r>
              <a:rPr lang="tr-TR" b="1" dirty="0">
                <a:solidFill>
                  <a:srgbClr val="7030A0"/>
                </a:solidFill>
              </a:rPr>
              <a:t>uygulamacı sertifikasını alan uzman/eğitimci;</a:t>
            </a:r>
          </a:p>
          <a:p>
            <a:pPr lvl="1">
              <a:buFont typeface="Wingdings" charset="2"/>
              <a:buChar char="Ø"/>
            </a:pPr>
            <a:r>
              <a:rPr lang="tr-TR" b="1" dirty="0">
                <a:solidFill>
                  <a:srgbClr val="7030A0"/>
                </a:solidFill>
              </a:rPr>
              <a:t>çocuk ile uygulayabilir</a:t>
            </a:r>
          </a:p>
          <a:p>
            <a:pPr lvl="1">
              <a:buFont typeface="Wingdings" charset="2"/>
              <a:buChar char="Ø"/>
            </a:pPr>
            <a:r>
              <a:rPr lang="tr-TR" b="1" dirty="0">
                <a:solidFill>
                  <a:srgbClr val="7030A0"/>
                </a:solidFill>
              </a:rPr>
              <a:t>çocuğun birincil bakıcısı ile uygulayabilir.</a:t>
            </a:r>
          </a:p>
          <a:p>
            <a:r>
              <a:rPr lang="tr-TR" dirty="0"/>
              <a:t>ETEÇOM, </a:t>
            </a:r>
            <a:r>
              <a:rPr lang="tr-TR" b="1" dirty="0">
                <a:solidFill>
                  <a:srgbClr val="7030A0"/>
                </a:solidFill>
              </a:rPr>
              <a:t>ev ya da kurum merkezli kullanılabilen </a:t>
            </a:r>
            <a:r>
              <a:rPr lang="tr-TR" dirty="0"/>
              <a:t>bir erken müdahale programıdır.</a:t>
            </a:r>
          </a:p>
          <a:p>
            <a:r>
              <a:rPr lang="tr-TR" dirty="0"/>
              <a:t>ETEÇOM, </a:t>
            </a:r>
            <a:r>
              <a:rPr lang="tr-TR" b="1" dirty="0">
                <a:solidFill>
                  <a:srgbClr val="7030A0"/>
                </a:solidFill>
              </a:rPr>
              <a:t>8 aşamada uygulanmaktadır.</a:t>
            </a:r>
          </a:p>
          <a:p>
            <a:pPr>
              <a:buNone/>
            </a:pPr>
            <a:endParaRPr lang="tr-TR" dirty="0"/>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482BE38F-47DD-3248-A07E-CD896AD6BB47}"/>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24448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85141" y="2241177"/>
            <a:ext cx="8843683" cy="3780118"/>
          </a:xfrm>
        </p:spPr>
        <p:txBody>
          <a:bodyPr>
            <a:normAutofit/>
          </a:bodyPr>
          <a:lstStyle/>
          <a:p>
            <a:pPr marL="457200" indent="-457200">
              <a:buFont typeface="+mj-lt"/>
              <a:buAutoNum type="arabicPeriod"/>
            </a:pPr>
            <a:r>
              <a:rPr lang="tr-TR" b="1" dirty="0">
                <a:solidFill>
                  <a:srgbClr val="7030A0"/>
                </a:solidFill>
              </a:rPr>
              <a:t>Ebeveyn kaygılarını tanımlama </a:t>
            </a:r>
            <a:r>
              <a:rPr lang="tr-TR" dirty="0"/>
              <a:t>ve onları gelişimsel alanlara göre sınıflandırmak</a:t>
            </a:r>
          </a:p>
          <a:p>
            <a:pPr marL="457200" indent="-457200">
              <a:buFont typeface="+mj-lt"/>
              <a:buAutoNum type="arabicPeriod"/>
            </a:pPr>
            <a:r>
              <a:rPr lang="tr-TR" b="1" dirty="0">
                <a:solidFill>
                  <a:srgbClr val="7030A0"/>
                </a:solidFill>
              </a:rPr>
              <a:t>İlk temel davranış olarak ‘SOSYAL OYUN’ </a:t>
            </a:r>
            <a:r>
              <a:rPr lang="tr-TR" dirty="0"/>
              <a:t>seçmek</a:t>
            </a:r>
          </a:p>
          <a:p>
            <a:pPr marL="457200" indent="-457200">
              <a:buFont typeface="+mj-lt"/>
              <a:buAutoNum type="arabicPeriod"/>
            </a:pPr>
            <a:r>
              <a:rPr lang="tr-TR" dirty="0"/>
              <a:t>Çocukların </a:t>
            </a:r>
            <a:r>
              <a:rPr lang="tr-TR" b="1" dirty="0">
                <a:solidFill>
                  <a:srgbClr val="7030A0"/>
                </a:solidFill>
              </a:rPr>
              <a:t>gelişimsel ihtiyaçlarıyla en bağlantılı temel davranışları seçmek</a:t>
            </a:r>
          </a:p>
          <a:p>
            <a:pPr marL="457200" indent="-457200">
              <a:buFont typeface="+mj-lt"/>
              <a:buAutoNum type="arabicPeriod"/>
            </a:pPr>
            <a:r>
              <a:rPr lang="tr-TR" dirty="0"/>
              <a:t>Çocukların </a:t>
            </a:r>
            <a:r>
              <a:rPr lang="tr-TR" b="1" dirty="0">
                <a:solidFill>
                  <a:srgbClr val="7030A0"/>
                </a:solidFill>
              </a:rPr>
              <a:t>temel davranışlarındaki ilerlemeyi ölçmek</a:t>
            </a:r>
          </a:p>
          <a:p>
            <a:pPr marL="457200" indent="-457200">
              <a:buFont typeface="+mj-lt"/>
              <a:buAutoNum type="arabicPeriod"/>
            </a:pPr>
            <a:r>
              <a:rPr lang="tr-TR" dirty="0"/>
              <a:t>Müdahale oturumları için </a:t>
            </a:r>
            <a:r>
              <a:rPr lang="tr-TR" b="1" dirty="0">
                <a:solidFill>
                  <a:srgbClr val="7030A0"/>
                </a:solidFill>
              </a:rPr>
              <a:t>ETEÇOM stratejileri ve bilgi notları seçmek</a:t>
            </a:r>
          </a:p>
          <a:p>
            <a:pPr marL="457200" indent="-457200">
              <a:buFont typeface="+mj-lt"/>
              <a:buAutoNum type="arabicPeriod"/>
            </a:pPr>
            <a:r>
              <a:rPr lang="tr-TR" dirty="0"/>
              <a:t>Müdahale </a:t>
            </a:r>
            <a:r>
              <a:rPr lang="tr-TR" b="1" dirty="0">
                <a:solidFill>
                  <a:srgbClr val="7030A0"/>
                </a:solidFill>
              </a:rPr>
              <a:t>oturum planlarını doldurmak</a:t>
            </a:r>
          </a:p>
          <a:p>
            <a:pPr marL="457200" indent="-457200">
              <a:buFont typeface="+mj-lt"/>
              <a:buAutoNum type="arabicPeriod"/>
            </a:pPr>
            <a:r>
              <a:rPr lang="tr-TR" dirty="0"/>
              <a:t>Müdahale </a:t>
            </a:r>
            <a:r>
              <a:rPr lang="tr-TR" b="1" dirty="0">
                <a:solidFill>
                  <a:srgbClr val="7030A0"/>
                </a:solidFill>
              </a:rPr>
              <a:t>oturum planlarını uygulamak</a:t>
            </a:r>
          </a:p>
          <a:p>
            <a:pPr marL="457200" indent="-457200">
              <a:buFont typeface="+mj-lt"/>
              <a:buAutoNum type="arabicPeriod"/>
            </a:pPr>
            <a:r>
              <a:rPr lang="tr-TR" dirty="0"/>
              <a:t>Müdahale </a:t>
            </a:r>
            <a:r>
              <a:rPr lang="tr-TR" b="1" dirty="0">
                <a:solidFill>
                  <a:srgbClr val="7030A0"/>
                </a:solidFill>
              </a:rPr>
              <a:t>oturum etkinliklerini kayıt etmek</a:t>
            </a:r>
          </a:p>
        </p:txBody>
      </p:sp>
      <p:sp>
        <p:nvSpPr>
          <p:cNvPr id="4" name="Unvan 1"/>
          <p:cNvSpPr>
            <a:spLocks noGrp="1"/>
          </p:cNvSpPr>
          <p:nvPr>
            <p:ph type="title"/>
          </p:nvPr>
        </p:nvSpPr>
        <p:spPr>
          <a:xfrm>
            <a:off x="2885141" y="1402602"/>
            <a:ext cx="8694272" cy="680757"/>
          </a:xfrm>
        </p:spPr>
        <p:txBody>
          <a:bodyPr>
            <a:normAutofit/>
          </a:bodyPr>
          <a:lstStyle/>
          <a:p>
            <a:pPr algn="ctr"/>
            <a:r>
              <a:rPr lang="tr-TR" sz="3200" b="1" dirty="0">
                <a:solidFill>
                  <a:srgbClr val="FF0000"/>
                </a:solidFill>
                <a:latin typeface="+mn-lt"/>
              </a:rPr>
              <a:t>ETEÇOM UYGULAMA AŞAMALARI</a:t>
            </a:r>
          </a:p>
        </p:txBody>
      </p:sp>
      <p:sp>
        <p:nvSpPr>
          <p:cNvPr id="5" name="Alt Bilgi Yer Tutucusu 4">
            <a:extLst>
              <a:ext uri="{FF2B5EF4-FFF2-40B4-BE49-F238E27FC236}">
                <a16:creationId xmlns:a16="http://schemas.microsoft.com/office/drawing/2014/main" id="{3C9150F7-E0DF-B941-9A93-AA4BA8D0B9ED}"/>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27746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33699" y="2129061"/>
            <a:ext cx="8929594" cy="4393914"/>
          </a:xfrm>
        </p:spPr>
        <p:txBody>
          <a:bodyPr>
            <a:normAutofit fontScale="85000" lnSpcReduction="10000"/>
          </a:bodyPr>
          <a:lstStyle/>
          <a:p>
            <a:pPr marL="0" indent="0">
              <a:buNone/>
            </a:pPr>
            <a:r>
              <a:rPr lang="tr-TR" sz="2800" b="1" dirty="0">
                <a:solidFill>
                  <a:srgbClr val="FF0000"/>
                </a:solidFill>
              </a:rPr>
              <a:t>ETEÇOM nasıl bir programdır?</a:t>
            </a:r>
          </a:p>
          <a:p>
            <a:r>
              <a:rPr lang="tr-TR" dirty="0">
                <a:solidFill>
                  <a:srgbClr val="663D4E"/>
                </a:solidFill>
              </a:rPr>
              <a:t>ETEÇOM, </a:t>
            </a:r>
            <a:r>
              <a:rPr lang="tr-TR" b="1" dirty="0">
                <a:solidFill>
                  <a:srgbClr val="00B050"/>
                </a:solidFill>
              </a:rPr>
              <a:t>İLİŞKİ TEMELLİ YAKLAŞIMA </a:t>
            </a:r>
            <a:r>
              <a:rPr lang="tr-TR" dirty="0">
                <a:solidFill>
                  <a:srgbClr val="663D4E"/>
                </a:solidFill>
              </a:rPr>
              <a:t>dayalı bir programdır. </a:t>
            </a:r>
          </a:p>
          <a:p>
            <a:r>
              <a:rPr lang="tr-TR" dirty="0">
                <a:solidFill>
                  <a:srgbClr val="663D4E"/>
                </a:solidFill>
              </a:rPr>
              <a:t>İlişki temelli yaklaşım, </a:t>
            </a:r>
            <a:r>
              <a:rPr lang="tr-TR" b="1" dirty="0">
                <a:solidFill>
                  <a:srgbClr val="7030A0"/>
                </a:solidFill>
              </a:rPr>
              <a:t>birincil bakıcının </a:t>
            </a:r>
            <a:r>
              <a:rPr lang="tr-TR" dirty="0">
                <a:solidFill>
                  <a:srgbClr val="663D4E"/>
                </a:solidFill>
              </a:rPr>
              <a:t>(ebeveyn ya da uzman/eğitimci) </a:t>
            </a:r>
            <a:r>
              <a:rPr lang="tr-TR" b="1" dirty="0">
                <a:solidFill>
                  <a:srgbClr val="7030A0"/>
                </a:solidFill>
              </a:rPr>
              <a:t>çocuğu ile etkileşiminin niteliğini geliştirmeyi ve dolayısı ile çocuğun gelişimini</a:t>
            </a:r>
            <a:r>
              <a:rPr lang="tr-TR" dirty="0">
                <a:solidFill>
                  <a:srgbClr val="663D4E"/>
                </a:solidFill>
              </a:rPr>
              <a:t> (bilişsel, sosyal-duygusal ve iletişim) desteklemeyi hedefler.</a:t>
            </a:r>
          </a:p>
          <a:p>
            <a:r>
              <a:rPr lang="tr-TR" b="1" dirty="0">
                <a:solidFill>
                  <a:srgbClr val="7030A0"/>
                </a:solidFill>
              </a:rPr>
              <a:t>1960’lı yıllarda </a:t>
            </a:r>
            <a:r>
              <a:rPr lang="tr-TR" dirty="0">
                <a:solidFill>
                  <a:srgbClr val="663D4E"/>
                </a:solidFill>
              </a:rPr>
              <a:t>iletişim ve etkileşim tek yönlü olarak görülürken, </a:t>
            </a:r>
            <a:r>
              <a:rPr lang="tr-TR" b="1" dirty="0">
                <a:solidFill>
                  <a:srgbClr val="7030A0"/>
                </a:solidFill>
              </a:rPr>
              <a:t>1970’li yıllara </a:t>
            </a:r>
            <a:r>
              <a:rPr lang="tr-TR" dirty="0">
                <a:solidFill>
                  <a:srgbClr val="663D4E"/>
                </a:solidFill>
              </a:rPr>
              <a:t>gelindiğinde araştırmacılar </a:t>
            </a:r>
            <a:r>
              <a:rPr lang="tr-TR" b="1" dirty="0">
                <a:solidFill>
                  <a:srgbClr val="7030A0"/>
                </a:solidFill>
              </a:rPr>
              <a:t>etkileşimde çocuğun öneminin </a:t>
            </a:r>
            <a:r>
              <a:rPr lang="tr-TR" dirty="0">
                <a:solidFill>
                  <a:srgbClr val="663D4E"/>
                </a:solidFill>
              </a:rPr>
              <a:t>farkına varmaya başlamışlardır.</a:t>
            </a:r>
          </a:p>
          <a:p>
            <a:r>
              <a:rPr lang="tr-TR" b="1" dirty="0">
                <a:solidFill>
                  <a:srgbClr val="7030A0"/>
                </a:solidFill>
              </a:rPr>
              <a:t>Çevresel kuram </a:t>
            </a:r>
            <a:r>
              <a:rPr lang="tr-TR" dirty="0">
                <a:solidFill>
                  <a:srgbClr val="663D4E"/>
                </a:solidFill>
              </a:rPr>
              <a:t>(</a:t>
            </a:r>
            <a:r>
              <a:rPr lang="tr-TR" dirty="0" err="1">
                <a:solidFill>
                  <a:srgbClr val="663D4E"/>
                </a:solidFill>
              </a:rPr>
              <a:t>Brofenbrenner</a:t>
            </a:r>
            <a:r>
              <a:rPr lang="tr-TR" dirty="0">
                <a:solidFill>
                  <a:srgbClr val="663D4E"/>
                </a:solidFill>
              </a:rPr>
              <a:t>, 1979) ve </a:t>
            </a:r>
            <a:r>
              <a:rPr lang="tr-TR" b="1" dirty="0">
                <a:solidFill>
                  <a:srgbClr val="7030A0"/>
                </a:solidFill>
              </a:rPr>
              <a:t>karşılıklı etkileşim kuramı </a:t>
            </a:r>
            <a:r>
              <a:rPr lang="tr-TR" dirty="0">
                <a:solidFill>
                  <a:srgbClr val="663D4E"/>
                </a:solidFill>
              </a:rPr>
              <a:t>(</a:t>
            </a:r>
            <a:r>
              <a:rPr lang="tr-TR" dirty="0" err="1">
                <a:solidFill>
                  <a:srgbClr val="663D4E"/>
                </a:solidFill>
              </a:rPr>
              <a:t>Sameroff</a:t>
            </a:r>
            <a:r>
              <a:rPr lang="tr-TR" dirty="0">
                <a:solidFill>
                  <a:srgbClr val="663D4E"/>
                </a:solidFill>
              </a:rPr>
              <a:t> ve </a:t>
            </a:r>
            <a:r>
              <a:rPr lang="tr-TR" dirty="0" err="1">
                <a:solidFill>
                  <a:srgbClr val="663D4E"/>
                </a:solidFill>
              </a:rPr>
              <a:t>Miese</a:t>
            </a:r>
            <a:r>
              <a:rPr lang="tr-TR" dirty="0">
                <a:solidFill>
                  <a:srgbClr val="663D4E"/>
                </a:solidFill>
              </a:rPr>
              <a:t>, 2000)</a:t>
            </a:r>
          </a:p>
          <a:p>
            <a:r>
              <a:rPr lang="tr-TR" dirty="0" err="1">
                <a:solidFill>
                  <a:srgbClr val="663D4E"/>
                </a:solidFill>
              </a:rPr>
              <a:t>Barnard’a</a:t>
            </a:r>
            <a:r>
              <a:rPr lang="tr-TR" dirty="0">
                <a:solidFill>
                  <a:srgbClr val="663D4E"/>
                </a:solidFill>
              </a:rPr>
              <a:t> (1997) göre </a:t>
            </a:r>
            <a:r>
              <a:rPr lang="tr-TR" b="1" dirty="0">
                <a:solidFill>
                  <a:srgbClr val="7030A0"/>
                </a:solidFill>
              </a:rPr>
              <a:t>ebeveyn ve çocuk, etkileşim boyunca karşılıklı olarak birbirlerinin davranışlarını etkileyerek etkileşimden kazanç </a:t>
            </a:r>
            <a:r>
              <a:rPr lang="tr-TR" dirty="0">
                <a:solidFill>
                  <a:srgbClr val="663D4E"/>
                </a:solidFill>
              </a:rPr>
              <a:t>sağlamaktadırlar. </a:t>
            </a:r>
          </a:p>
          <a:p>
            <a:r>
              <a:rPr lang="tr-TR" dirty="0">
                <a:solidFill>
                  <a:srgbClr val="663D4E"/>
                </a:solidFill>
              </a:rPr>
              <a:t>Ayrıca bu süreçte, </a:t>
            </a:r>
            <a:r>
              <a:rPr lang="tr-TR" b="1" dirty="0">
                <a:solidFill>
                  <a:srgbClr val="7030A0"/>
                </a:solidFill>
              </a:rPr>
              <a:t>bakıcıları ve çocuklarının tek yönlü olmayan, karşılıklı etkileşim yoluyla birbirlerinin davranışlarını biçimlendirdikleri ve birbirlerinin davranışlarına uyum göstermeyi öğrendikleri </a:t>
            </a:r>
            <a:r>
              <a:rPr lang="tr-TR" dirty="0">
                <a:solidFill>
                  <a:srgbClr val="663D4E"/>
                </a:solidFill>
              </a:rPr>
              <a:t>ileri sürülmektedir.</a:t>
            </a:r>
          </a:p>
          <a:p>
            <a:endParaRPr lang="tr-TR" dirty="0"/>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48C9608C-F35D-BD47-9480-7DD590FB434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42564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546353" y="457199"/>
            <a:ext cx="3316941" cy="2509737"/>
          </a:xfrm>
        </p:spPr>
        <p:txBody>
          <a:bodyPr/>
          <a:lstStyle/>
          <a:p>
            <a:pPr algn="ctr"/>
            <a:r>
              <a:rPr lang="tr-TR" sz="3200" b="1" dirty="0">
                <a:solidFill>
                  <a:srgbClr val="FF0000"/>
                </a:solidFill>
                <a:latin typeface="+mn-lt"/>
              </a:rPr>
              <a:t>ETEÇOM UYGULAMA AŞAMALARI VE KULLANILAN ARAÇLAR</a:t>
            </a:r>
          </a:p>
        </p:txBody>
      </p:sp>
      <p:sp>
        <p:nvSpPr>
          <p:cNvPr id="8" name="Metin Yer Tutucusu 7"/>
          <p:cNvSpPr>
            <a:spLocks noGrp="1"/>
          </p:cNvSpPr>
          <p:nvPr>
            <p:ph type="body" sz="half" idx="2"/>
          </p:nvPr>
        </p:nvSpPr>
        <p:spPr>
          <a:xfrm>
            <a:off x="8546353" y="3112851"/>
            <a:ext cx="3526118" cy="1650524"/>
          </a:xfrm>
        </p:spPr>
        <p:txBody>
          <a:bodyPr>
            <a:normAutofit/>
          </a:bodyPr>
          <a:lstStyle/>
          <a:p>
            <a:r>
              <a:rPr lang="tr-TR" sz="2000" dirty="0"/>
              <a:t>ETEÇOM programının nasıl uygulanacağını aşama aşama açıklayan bilgilendirici rehber</a:t>
            </a:r>
          </a:p>
        </p:txBody>
      </p:sp>
      <p:pic>
        <p:nvPicPr>
          <p:cNvPr id="9" name="Resim 8"/>
          <p:cNvPicPr>
            <a:picLocks noChangeAspect="1"/>
          </p:cNvPicPr>
          <p:nvPr/>
        </p:nvPicPr>
        <p:blipFill>
          <a:blip r:embed="rId3"/>
          <a:stretch>
            <a:fillRect/>
          </a:stretch>
        </p:blipFill>
        <p:spPr>
          <a:xfrm>
            <a:off x="179294" y="134472"/>
            <a:ext cx="8157882" cy="6723528"/>
          </a:xfrm>
          <a:prstGeom prst="rect">
            <a:avLst/>
          </a:prstGeom>
        </p:spPr>
      </p:pic>
      <p:sp>
        <p:nvSpPr>
          <p:cNvPr id="3" name="Alt Bilgi Yer Tutucusu 2">
            <a:extLst>
              <a:ext uri="{FF2B5EF4-FFF2-40B4-BE49-F238E27FC236}">
                <a16:creationId xmlns:a16="http://schemas.microsoft.com/office/drawing/2014/main" id="{7E467381-A91B-7641-A08C-E701488855C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281027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13528" y="986119"/>
            <a:ext cx="8897565" cy="1135528"/>
          </a:xfrm>
        </p:spPr>
        <p:txBody>
          <a:bodyPr>
            <a:noAutofit/>
          </a:bodyPr>
          <a:lstStyle/>
          <a:p>
            <a:pPr algn="ctr"/>
            <a:r>
              <a:rPr lang="tr-TR" sz="3200" b="1" dirty="0">
                <a:solidFill>
                  <a:srgbClr val="FF0000"/>
                </a:solidFill>
                <a:latin typeface="+mn-lt"/>
              </a:rPr>
              <a:t>1. Ebeveyn kaygılarını tanımlama ve bu kaygıları gelişimsel alanlara göre sınıflandırma</a:t>
            </a:r>
          </a:p>
        </p:txBody>
      </p:sp>
      <p:sp>
        <p:nvSpPr>
          <p:cNvPr id="3" name="İçerik Yer Tutucusu 2"/>
          <p:cNvSpPr>
            <a:spLocks noGrp="1"/>
          </p:cNvSpPr>
          <p:nvPr>
            <p:ph idx="1"/>
          </p:nvPr>
        </p:nvSpPr>
        <p:spPr>
          <a:xfrm>
            <a:off x="2913528" y="2136587"/>
            <a:ext cx="8790743" cy="4168391"/>
          </a:xfrm>
        </p:spPr>
        <p:txBody>
          <a:bodyPr>
            <a:normAutofit fontScale="92500" lnSpcReduction="10000"/>
          </a:bodyPr>
          <a:lstStyle/>
          <a:p>
            <a:pPr algn="just"/>
            <a:r>
              <a:rPr lang="tr-TR" sz="2400" b="1" dirty="0">
                <a:solidFill>
                  <a:srgbClr val="7030A0"/>
                </a:solidFill>
              </a:rPr>
              <a:t>Ebeveynlerin çocuklarında ne tür gelişmeler bekledikleri ve varsa kaygıları tespit edilir.</a:t>
            </a:r>
          </a:p>
          <a:p>
            <a:pPr algn="just"/>
            <a:r>
              <a:rPr lang="tr-TR" sz="2400" b="1" dirty="0">
                <a:solidFill>
                  <a:srgbClr val="7030A0"/>
                </a:solidFill>
              </a:rPr>
              <a:t>Ebeveynlerin kaygıları genellikle çocuklarıyla ilgili isteklerden oluşmaktadır </a:t>
            </a:r>
            <a:r>
              <a:rPr lang="tr-TR" sz="2400" dirty="0"/>
              <a:t>(oyun oynama; renkleri, sayıları, haftanın günlerini bilme; konuşma, sözcük öğrenme; akranlarıyla uyum içinde olma, etkileşim kurma gibi).</a:t>
            </a:r>
          </a:p>
          <a:p>
            <a:pPr algn="just"/>
            <a:r>
              <a:rPr lang="tr-TR" sz="2400" b="1" dirty="0">
                <a:solidFill>
                  <a:srgbClr val="7030A0"/>
                </a:solidFill>
              </a:rPr>
              <a:t>Müdahale genellikle gelişimsel alanlara ya da ailenin kaygısını dile getirdiği hedeflerine odaklanmak zorundadır. </a:t>
            </a:r>
            <a:r>
              <a:rPr lang="tr-TR" sz="2400" dirty="0"/>
              <a:t>Örneğin, ebeveynler öncelikli olarak çocuklarının dili ile ilgili kaygılar taşıyorlarsa, müdahalenin dil gelişimini de etkileyen bilişsel ve sosyal-duygusal fonksiyonlar gibi diğer gelişimsel alanları da desteklemesi gerekir.</a:t>
            </a:r>
          </a:p>
        </p:txBody>
      </p:sp>
      <p:sp>
        <p:nvSpPr>
          <p:cNvPr id="5" name="Alt Bilgi Yer Tutucusu 4">
            <a:extLst>
              <a:ext uri="{FF2B5EF4-FFF2-40B4-BE49-F238E27FC236}">
                <a16:creationId xmlns:a16="http://schemas.microsoft.com/office/drawing/2014/main" id="{193D21B0-4A4C-3D45-A444-A09F20F6C7F8}"/>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07515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2323390953"/>
              </p:ext>
            </p:extLst>
          </p:nvPr>
        </p:nvGraphicFramePr>
        <p:xfrm>
          <a:off x="702235" y="216132"/>
          <a:ext cx="11002085" cy="6487883"/>
        </p:xfrm>
        <a:graphic>
          <a:graphicData uri="http://schemas.openxmlformats.org/drawingml/2006/table">
            <a:tbl>
              <a:tblPr firstRow="1" firstCol="1" bandRow="1">
                <a:tableStyleId>{5C22544A-7EE6-4342-B048-85BDC9FD1C3A}</a:tableStyleId>
              </a:tblPr>
              <a:tblGrid>
                <a:gridCol w="9097505">
                  <a:extLst>
                    <a:ext uri="{9D8B030D-6E8A-4147-A177-3AD203B41FA5}">
                      <a16:colId xmlns:a16="http://schemas.microsoft.com/office/drawing/2014/main" val="20000"/>
                    </a:ext>
                  </a:extLst>
                </a:gridCol>
                <a:gridCol w="1904580">
                  <a:extLst>
                    <a:ext uri="{9D8B030D-6E8A-4147-A177-3AD203B41FA5}">
                      <a16:colId xmlns:a16="http://schemas.microsoft.com/office/drawing/2014/main" val="20001"/>
                    </a:ext>
                  </a:extLst>
                </a:gridCol>
              </a:tblGrid>
              <a:tr h="563480">
                <a:tc>
                  <a:txBody>
                    <a:bodyPr/>
                    <a:lstStyle/>
                    <a:p>
                      <a:pPr algn="ctr">
                        <a:lnSpc>
                          <a:spcPct val="115000"/>
                        </a:lnSpc>
                        <a:spcAft>
                          <a:spcPts val="0"/>
                        </a:spcAft>
                      </a:pPr>
                      <a:r>
                        <a:rPr lang="tr-TR" sz="1800" dirty="0">
                          <a:effectLst/>
                        </a:rPr>
                        <a:t> </a:t>
                      </a:r>
                    </a:p>
                    <a:p>
                      <a:pPr algn="ctr">
                        <a:lnSpc>
                          <a:spcPct val="115000"/>
                        </a:lnSpc>
                        <a:spcAft>
                          <a:spcPts val="0"/>
                        </a:spcAft>
                      </a:pPr>
                      <a:r>
                        <a:rPr lang="tr-TR" sz="2400" dirty="0">
                          <a:solidFill>
                            <a:srgbClr val="FF0000"/>
                          </a:solidFill>
                          <a:effectLst/>
                        </a:rPr>
                        <a:t>Ebeveynlerin Beklentileri</a:t>
                      </a:r>
                      <a:endParaRPr lang="tr-TR" sz="18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tr-TR" sz="2400" dirty="0">
                        <a:solidFill>
                          <a:srgbClr val="FF0000"/>
                        </a:solidFill>
                        <a:effectLst/>
                      </a:endParaRPr>
                    </a:p>
                  </a:txBody>
                  <a:tcPr marL="34302" marR="34302" marT="0" marB="0"/>
                </a:tc>
                <a:tc>
                  <a:txBody>
                    <a:bodyPr/>
                    <a:lstStyle/>
                    <a:p>
                      <a:pPr algn="ctr">
                        <a:lnSpc>
                          <a:spcPct val="115000"/>
                        </a:lnSpc>
                        <a:spcAft>
                          <a:spcPts val="0"/>
                        </a:spcAft>
                      </a:pPr>
                      <a:r>
                        <a:rPr lang="tr-TR" sz="1800" dirty="0">
                          <a:effectLst/>
                        </a:rPr>
                        <a:t> </a:t>
                      </a:r>
                    </a:p>
                    <a:p>
                      <a:pPr algn="ctr">
                        <a:lnSpc>
                          <a:spcPct val="115000"/>
                        </a:lnSpc>
                        <a:spcAft>
                          <a:spcPts val="0"/>
                        </a:spcAft>
                      </a:pPr>
                      <a:r>
                        <a:rPr lang="tr-TR" sz="2400" b="1" dirty="0">
                          <a:solidFill>
                            <a:srgbClr val="FF0000"/>
                          </a:solidFill>
                          <a:effectLst/>
                        </a:rPr>
                        <a:t>Gelişimsel Alan</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tc>
                <a:extLst>
                  <a:ext uri="{0D108BD9-81ED-4DB2-BD59-A6C34878D82A}">
                    <a16:rowId xmlns:a16="http://schemas.microsoft.com/office/drawing/2014/main" val="10000"/>
                  </a:ext>
                </a:extLst>
              </a:tr>
              <a:tr h="1450847">
                <a:tc>
                  <a:txBody>
                    <a:bodyPr/>
                    <a:lstStyle/>
                    <a:p>
                      <a:pPr>
                        <a:lnSpc>
                          <a:spcPct val="115000"/>
                        </a:lnSpc>
                        <a:spcAft>
                          <a:spcPts val="0"/>
                        </a:spcAft>
                      </a:pPr>
                      <a:r>
                        <a:rPr lang="tr-TR" sz="1800" dirty="0">
                          <a:effectLst/>
                        </a:rPr>
                        <a:t> </a:t>
                      </a:r>
                    </a:p>
                    <a:p>
                      <a:pPr marL="342900" lvl="0" indent="-342900">
                        <a:lnSpc>
                          <a:spcPct val="115000"/>
                        </a:lnSpc>
                        <a:spcAft>
                          <a:spcPts val="0"/>
                        </a:spcAft>
                        <a:buFont typeface="Symbol" panose="05050102010706020507" pitchFamily="18" charset="2"/>
                        <a:buChar char=""/>
                      </a:pPr>
                      <a:r>
                        <a:rPr lang="tr-TR" sz="1800" dirty="0">
                          <a:effectLst/>
                        </a:rPr>
                        <a:t>Çocuğumun normal olmasını/diğerleriyle aynı düzeyde olmasını isterim.</a:t>
                      </a:r>
                    </a:p>
                    <a:p>
                      <a:pPr marL="342900" lvl="0" indent="-342900">
                        <a:lnSpc>
                          <a:spcPct val="115000"/>
                        </a:lnSpc>
                        <a:spcAft>
                          <a:spcPts val="0"/>
                        </a:spcAft>
                        <a:buFont typeface="Symbol" panose="05050102010706020507" pitchFamily="18" charset="2"/>
                        <a:buChar char=""/>
                      </a:pPr>
                      <a:r>
                        <a:rPr lang="tr-TR" sz="1800" dirty="0">
                          <a:effectLst/>
                        </a:rPr>
                        <a:t>Çocuğumun okulda neye ihtiyacı olacaksa onu öğrenmesini isterim. </a:t>
                      </a:r>
                    </a:p>
                    <a:p>
                      <a:pPr marL="342900" lvl="0" indent="-342900">
                        <a:lnSpc>
                          <a:spcPct val="115000"/>
                        </a:lnSpc>
                        <a:spcAft>
                          <a:spcPts val="0"/>
                        </a:spcAft>
                        <a:buFont typeface="Symbol" panose="05050102010706020507" pitchFamily="18" charset="2"/>
                        <a:buChar char=""/>
                      </a:pPr>
                      <a:r>
                        <a:rPr lang="tr-TR" sz="1800" dirty="0">
                          <a:effectLst/>
                        </a:rPr>
                        <a:t>Çocuğumun oyuncaklara daha hevesli olmasını isterim.</a:t>
                      </a:r>
                    </a:p>
                    <a:p>
                      <a:pPr>
                        <a:lnSpc>
                          <a:spcPct val="115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tc>
                <a:tc>
                  <a:txBody>
                    <a:bodyPr/>
                    <a:lstStyle/>
                    <a:p>
                      <a:pPr algn="ctr">
                        <a:lnSpc>
                          <a:spcPct val="115000"/>
                        </a:lnSpc>
                        <a:spcAft>
                          <a:spcPts val="0"/>
                        </a:spcAft>
                      </a:pPr>
                      <a:r>
                        <a:rPr lang="tr-TR" sz="1800" dirty="0">
                          <a:effectLst/>
                        </a:rPr>
                        <a:t>Bilişsel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nchor="ctr"/>
                </a:tc>
                <a:extLst>
                  <a:ext uri="{0D108BD9-81ED-4DB2-BD59-A6C34878D82A}">
                    <a16:rowId xmlns:a16="http://schemas.microsoft.com/office/drawing/2014/main" val="10001"/>
                  </a:ext>
                </a:extLst>
              </a:tr>
              <a:tr h="1489363">
                <a:tc>
                  <a:txBody>
                    <a:bodyPr/>
                    <a:lstStyle/>
                    <a:p>
                      <a:pPr marL="457200">
                        <a:lnSpc>
                          <a:spcPct val="115000"/>
                        </a:lnSpc>
                        <a:spcAft>
                          <a:spcPts val="0"/>
                        </a:spcAft>
                      </a:pPr>
                      <a:r>
                        <a:rPr lang="tr-TR" sz="1800" dirty="0">
                          <a:effectLst/>
                        </a:rPr>
                        <a:t> </a:t>
                      </a:r>
                    </a:p>
                    <a:p>
                      <a:pPr marL="342900" lvl="0" indent="-342900">
                        <a:lnSpc>
                          <a:spcPct val="115000"/>
                        </a:lnSpc>
                        <a:spcAft>
                          <a:spcPts val="0"/>
                        </a:spcAft>
                        <a:buFont typeface="Symbol" panose="05050102010706020507" pitchFamily="18" charset="2"/>
                        <a:buChar char=""/>
                      </a:pPr>
                      <a:r>
                        <a:rPr lang="tr-TR" sz="1800" dirty="0">
                          <a:effectLst/>
                        </a:rPr>
                        <a:t>Çocuğumun insanlarla daha çok ilgilenmesini isterim.</a:t>
                      </a:r>
                    </a:p>
                    <a:p>
                      <a:pPr marL="342900" lvl="0" indent="-342900">
                        <a:lnSpc>
                          <a:spcPct val="115000"/>
                        </a:lnSpc>
                        <a:spcAft>
                          <a:spcPts val="0"/>
                        </a:spcAft>
                        <a:buFont typeface="Symbol" panose="05050102010706020507" pitchFamily="18" charset="2"/>
                        <a:buChar char=""/>
                      </a:pPr>
                      <a:r>
                        <a:rPr lang="tr-TR" sz="1800" dirty="0">
                          <a:effectLst/>
                        </a:rPr>
                        <a:t>Çocuğumun beni tanımasını/fark etmesini isterim</a:t>
                      </a:r>
                    </a:p>
                    <a:p>
                      <a:pPr marL="342900" lvl="0" indent="-342900">
                        <a:lnSpc>
                          <a:spcPct val="115000"/>
                        </a:lnSpc>
                        <a:spcAft>
                          <a:spcPts val="0"/>
                        </a:spcAft>
                        <a:buFont typeface="Symbol" panose="05050102010706020507" pitchFamily="18" charset="2"/>
                        <a:buChar char=""/>
                      </a:pPr>
                      <a:r>
                        <a:rPr lang="tr-TR" sz="1800" dirty="0">
                          <a:effectLst/>
                        </a:rPr>
                        <a:t>Çocuğumun ihtiyaçlarını bana bildirmesini isterim.</a:t>
                      </a:r>
                    </a:p>
                    <a:p>
                      <a:pPr>
                        <a:lnSpc>
                          <a:spcPct val="115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tc>
                <a:tc>
                  <a:txBody>
                    <a:bodyPr/>
                    <a:lstStyle/>
                    <a:p>
                      <a:pPr algn="ctr">
                        <a:lnSpc>
                          <a:spcPct val="115000"/>
                        </a:lnSpc>
                        <a:spcAft>
                          <a:spcPts val="0"/>
                        </a:spcAft>
                      </a:pPr>
                      <a:r>
                        <a:rPr lang="tr-TR" sz="1800" dirty="0">
                          <a:effectLst/>
                        </a:rPr>
                        <a:t>İletişim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nchor="ctr"/>
                </a:tc>
                <a:extLst>
                  <a:ext uri="{0D108BD9-81ED-4DB2-BD59-A6C34878D82A}">
                    <a16:rowId xmlns:a16="http://schemas.microsoft.com/office/drawing/2014/main" val="10002"/>
                  </a:ext>
                </a:extLst>
              </a:tr>
              <a:tr h="2238272">
                <a:tc>
                  <a:txBody>
                    <a:bodyPr/>
                    <a:lstStyle/>
                    <a:p>
                      <a:pPr>
                        <a:lnSpc>
                          <a:spcPct val="115000"/>
                        </a:lnSpc>
                        <a:spcAft>
                          <a:spcPts val="0"/>
                        </a:spcAft>
                      </a:pPr>
                      <a:endParaRPr lang="tr-TR" sz="1800" dirty="0">
                        <a:effectLst/>
                      </a:endParaRPr>
                    </a:p>
                    <a:p>
                      <a:pPr marL="342900" lvl="0" indent="-342900">
                        <a:lnSpc>
                          <a:spcPct val="115000"/>
                        </a:lnSpc>
                        <a:spcAft>
                          <a:spcPts val="0"/>
                        </a:spcAft>
                        <a:buFont typeface="Symbol" panose="05050102010706020507" pitchFamily="18" charset="2"/>
                        <a:buChar char=""/>
                      </a:pPr>
                      <a:r>
                        <a:rPr lang="tr-TR" sz="1800" dirty="0">
                          <a:effectLst/>
                        </a:rPr>
                        <a:t>Çocuğumun gereksiz telaşlanmasının/ ağlamasının/öfke nöbetlerinin sona ermesini isterim.</a:t>
                      </a:r>
                    </a:p>
                    <a:p>
                      <a:pPr marL="342900" lvl="0" indent="-342900">
                        <a:lnSpc>
                          <a:spcPct val="115000"/>
                        </a:lnSpc>
                        <a:spcAft>
                          <a:spcPts val="0"/>
                        </a:spcAft>
                        <a:buFont typeface="Symbol" panose="05050102010706020507" pitchFamily="18" charset="2"/>
                        <a:buChar char=""/>
                      </a:pPr>
                      <a:r>
                        <a:rPr lang="tr-TR" sz="1800" dirty="0">
                          <a:effectLst/>
                        </a:rPr>
                        <a:t>Çocuğumun beni dinlemesini (itaat etmesini) isterim.</a:t>
                      </a:r>
                    </a:p>
                    <a:p>
                      <a:pPr marL="342900" lvl="0" indent="-342900">
                        <a:lnSpc>
                          <a:spcPct val="115000"/>
                        </a:lnSpc>
                        <a:spcAft>
                          <a:spcPts val="0"/>
                        </a:spcAft>
                        <a:buFont typeface="Symbol" panose="05050102010706020507" pitchFamily="18" charset="2"/>
                        <a:buChar char=""/>
                      </a:pPr>
                      <a:r>
                        <a:rPr lang="tr-TR" sz="1800" dirty="0">
                          <a:effectLst/>
                        </a:rPr>
                        <a:t>Çocuğumun erken saatlerde yatağa gitmesini isterim.</a:t>
                      </a:r>
                    </a:p>
                    <a:p>
                      <a:pPr marL="342900" lvl="0" indent="-342900">
                        <a:lnSpc>
                          <a:spcPct val="115000"/>
                        </a:lnSpc>
                        <a:spcAft>
                          <a:spcPts val="0"/>
                        </a:spcAft>
                        <a:buFont typeface="Symbol" panose="05050102010706020507" pitchFamily="18" charset="2"/>
                        <a:buChar char=""/>
                      </a:pPr>
                      <a:r>
                        <a:rPr lang="tr-TR" sz="1800" dirty="0">
                          <a:effectLst/>
                        </a:rPr>
                        <a:t>Çocuğumun restoranda/parkta/alış veriş merkezinde/akrabalarımın evinde uyumlu davranmasını isterim.</a:t>
                      </a:r>
                    </a:p>
                  </a:txBody>
                  <a:tcPr marL="34302" marR="34302" marT="0" marB="0"/>
                </a:tc>
                <a:tc>
                  <a:txBody>
                    <a:bodyPr/>
                    <a:lstStyle/>
                    <a:p>
                      <a:pPr algn="ctr">
                        <a:lnSpc>
                          <a:spcPct val="115000"/>
                        </a:lnSpc>
                        <a:spcAft>
                          <a:spcPts val="0"/>
                        </a:spcAft>
                      </a:pPr>
                      <a:r>
                        <a:rPr lang="tr-TR" sz="1800" dirty="0">
                          <a:effectLst/>
                        </a:rPr>
                        <a:t>Sosyal-duygusal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302" marR="34302" marT="0" marB="0" anchor="ctr"/>
                </a:tc>
                <a:extLst>
                  <a:ext uri="{0D108BD9-81ED-4DB2-BD59-A6C34878D82A}">
                    <a16:rowId xmlns:a16="http://schemas.microsoft.com/office/drawing/2014/main" val="10003"/>
                  </a:ext>
                </a:extLst>
              </a:tr>
            </a:tbl>
          </a:graphicData>
        </a:graphic>
      </p:graphicFrame>
      <p:sp>
        <p:nvSpPr>
          <p:cNvPr id="4" name="Alt Bilgi Yer Tutucusu 3">
            <a:extLst>
              <a:ext uri="{FF2B5EF4-FFF2-40B4-BE49-F238E27FC236}">
                <a16:creationId xmlns:a16="http://schemas.microsoft.com/office/drawing/2014/main" id="{A786F8F5-99F7-8743-9371-DE3E4115215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20296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33700" y="1226338"/>
            <a:ext cx="8897565" cy="791302"/>
          </a:xfrm>
        </p:spPr>
        <p:txBody>
          <a:bodyPr>
            <a:normAutofit/>
          </a:bodyPr>
          <a:lstStyle/>
          <a:p>
            <a:pPr algn="ctr"/>
            <a:r>
              <a:rPr lang="tr-TR" sz="3200" b="1" dirty="0">
                <a:solidFill>
                  <a:srgbClr val="FF0000"/>
                </a:solidFill>
                <a:latin typeface="+mn-lt"/>
              </a:rPr>
              <a:t>2. İlk temel davranış olarak ‘SOSYAL OYUN’ seçmek</a:t>
            </a:r>
          </a:p>
        </p:txBody>
      </p:sp>
      <p:sp>
        <p:nvSpPr>
          <p:cNvPr id="3" name="İçerik Yer Tutucusu 2"/>
          <p:cNvSpPr>
            <a:spLocks noGrp="1"/>
          </p:cNvSpPr>
          <p:nvPr>
            <p:ph idx="1"/>
          </p:nvPr>
        </p:nvSpPr>
        <p:spPr>
          <a:xfrm>
            <a:off x="2933700" y="2181412"/>
            <a:ext cx="8770571" cy="3759080"/>
          </a:xfrm>
        </p:spPr>
        <p:txBody>
          <a:bodyPr>
            <a:normAutofit/>
          </a:bodyPr>
          <a:lstStyle/>
          <a:p>
            <a:pPr algn="just"/>
            <a:r>
              <a:rPr lang="tr-TR" b="1" dirty="0">
                <a:solidFill>
                  <a:srgbClr val="7030A0"/>
                </a:solidFill>
              </a:rPr>
              <a:t>Çocukların gelişimsel ihtiyaçları ne olursa olsun, tüm ebeveynler ve çocuklar için uygulama Sosyal Oyun temel davranışıyla başlar. </a:t>
            </a:r>
          </a:p>
          <a:p>
            <a:pPr algn="just"/>
            <a:r>
              <a:rPr lang="tr-TR" dirty="0"/>
              <a:t>Sosyal Oyun, </a:t>
            </a:r>
            <a:r>
              <a:rPr lang="tr-TR" dirty="0" err="1"/>
              <a:t>ETEÇOM’un</a:t>
            </a:r>
            <a:r>
              <a:rPr lang="tr-TR" dirty="0"/>
              <a:t> hedeflediği </a:t>
            </a:r>
            <a:r>
              <a:rPr lang="tr-TR" b="1" dirty="0">
                <a:solidFill>
                  <a:srgbClr val="7030A0"/>
                </a:solidFill>
              </a:rPr>
              <a:t>üç gelişim alanı </a:t>
            </a:r>
            <a:r>
              <a:rPr lang="tr-TR" dirty="0"/>
              <a:t>(Bilişsel, İletişim, Sosyal-Duygusal) </a:t>
            </a:r>
            <a:r>
              <a:rPr lang="tr-TR" b="1" dirty="0">
                <a:solidFill>
                  <a:srgbClr val="7030A0"/>
                </a:solidFill>
              </a:rPr>
              <a:t>her biri için temel etkileşim becerileri olan karşılıklı etkileşimlere katılmayı öğrenmelerine yardımcı olur.</a:t>
            </a:r>
          </a:p>
          <a:p>
            <a:pPr algn="just"/>
            <a:r>
              <a:rPr lang="tr-TR" dirty="0"/>
              <a:t>Sosyal Oyun davranışı, </a:t>
            </a:r>
            <a:r>
              <a:rPr lang="tr-TR" b="1" dirty="0">
                <a:solidFill>
                  <a:srgbClr val="7030A0"/>
                </a:solidFill>
              </a:rPr>
              <a:t>ebeveynin ‘çocuğun dünyasına girmek ve sıra almak-beklemek’ gibi ETEÇOM stratejilerini kullanmada iyice ustalaşana kadar uygulama sürecinin başlıca hedefi olmaya devam etmelidir. </a:t>
            </a:r>
          </a:p>
        </p:txBody>
      </p:sp>
      <p:sp>
        <p:nvSpPr>
          <p:cNvPr id="5" name="Alt Bilgi Yer Tutucusu 4">
            <a:extLst>
              <a:ext uri="{FF2B5EF4-FFF2-40B4-BE49-F238E27FC236}">
                <a16:creationId xmlns:a16="http://schemas.microsoft.com/office/drawing/2014/main" id="{AB18B82E-A5F7-5E4F-B5DF-BC18F702347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572812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06706" y="956235"/>
            <a:ext cx="8897565" cy="1172826"/>
          </a:xfrm>
        </p:spPr>
        <p:txBody>
          <a:bodyPr>
            <a:normAutofit/>
          </a:bodyPr>
          <a:lstStyle/>
          <a:p>
            <a:pPr algn="ctr"/>
            <a:r>
              <a:rPr lang="tr-TR" sz="3200" b="1" dirty="0">
                <a:solidFill>
                  <a:srgbClr val="FF0000"/>
                </a:solidFill>
                <a:latin typeface="+mn-lt"/>
              </a:rPr>
              <a:t>3. Çocukların gelişimsel ihtiyaçlarıyla en bağlantılı temel davranışları seçmek</a:t>
            </a:r>
          </a:p>
        </p:txBody>
      </p:sp>
      <p:sp>
        <p:nvSpPr>
          <p:cNvPr id="3" name="İçerik Yer Tutucusu 2"/>
          <p:cNvSpPr>
            <a:spLocks noGrp="1"/>
          </p:cNvSpPr>
          <p:nvPr>
            <p:ph idx="1"/>
          </p:nvPr>
        </p:nvSpPr>
        <p:spPr>
          <a:xfrm>
            <a:off x="2933700" y="2300941"/>
            <a:ext cx="8770571" cy="3788963"/>
          </a:xfrm>
        </p:spPr>
        <p:txBody>
          <a:bodyPr>
            <a:normAutofit lnSpcReduction="10000"/>
          </a:bodyPr>
          <a:lstStyle/>
          <a:p>
            <a:r>
              <a:rPr lang="tr-TR" dirty="0"/>
              <a:t>ETEÇOM Temel Davranış Seçici, </a:t>
            </a:r>
            <a:r>
              <a:rPr lang="tr-TR" b="1" dirty="0">
                <a:solidFill>
                  <a:srgbClr val="7030A0"/>
                </a:solidFill>
              </a:rPr>
              <a:t>gerek ebeveynlerin gerekse uzmanların çocuğun halihazırdaki gelişimsel gereksinimleri ile en çok ilişkili temel davranışlarını belirlemelerine yardımcı olmak</a:t>
            </a:r>
            <a:r>
              <a:rPr lang="tr-TR" dirty="0"/>
              <a:t> için geliştirilmiştir. </a:t>
            </a:r>
          </a:p>
          <a:p>
            <a:r>
              <a:rPr lang="tr-TR" dirty="0" err="1"/>
              <a:t>ETEÇOM’da</a:t>
            </a:r>
            <a:r>
              <a:rPr lang="tr-TR" dirty="0"/>
              <a:t> yer verilen </a:t>
            </a:r>
            <a:r>
              <a:rPr lang="tr-TR" b="1" dirty="0">
                <a:solidFill>
                  <a:srgbClr val="7030A0"/>
                </a:solidFill>
              </a:rPr>
              <a:t>bu davranışların sıralaması çocuklarda görülen genel sıralamadaki alanlarla örtüşürler.</a:t>
            </a:r>
          </a:p>
          <a:p>
            <a:r>
              <a:rPr lang="tr-TR" dirty="0"/>
              <a:t>Hatta bazı durumlarda </a:t>
            </a:r>
            <a:r>
              <a:rPr lang="tr-TR" b="1" dirty="0">
                <a:solidFill>
                  <a:srgbClr val="7030A0"/>
                </a:solidFill>
              </a:rPr>
              <a:t>bu davranışlardan bazıları bir diğerinin ön k</a:t>
            </a:r>
            <a:r>
              <a:rPr lang="tr-TR" dirty="0"/>
              <a:t>oşulu olabilir. Örneğin, </a:t>
            </a:r>
            <a:r>
              <a:rPr lang="tr-TR" b="1" dirty="0">
                <a:solidFill>
                  <a:srgbClr val="7030A0"/>
                </a:solidFill>
              </a:rPr>
              <a:t>“etkinlik başlatma” temel davranışı kazanılmadıkça iletişim alanındaki “ortak dikkat” temel davranışı </a:t>
            </a:r>
            <a:r>
              <a:rPr lang="tr-TR" dirty="0"/>
              <a:t>gerçekleşmez.</a:t>
            </a:r>
          </a:p>
          <a:p>
            <a:r>
              <a:rPr lang="tr-TR" dirty="0"/>
              <a:t>Tek alan belirlenmişse </a:t>
            </a:r>
            <a:r>
              <a:rPr lang="tr-TR" b="1" dirty="0">
                <a:solidFill>
                  <a:srgbClr val="7030A0"/>
                </a:solidFill>
              </a:rPr>
              <a:t>aynı zamanda çalışmak için o alandan en fazla iki davranış, iki alan seçilmişse her birinden birer davranış </a:t>
            </a:r>
            <a:r>
              <a:rPr lang="tr-TR" dirty="0"/>
              <a:t>seçilmelidir.</a:t>
            </a:r>
          </a:p>
          <a:p>
            <a:endParaRPr lang="tr-TR" sz="2400" b="1" dirty="0"/>
          </a:p>
        </p:txBody>
      </p:sp>
      <p:sp>
        <p:nvSpPr>
          <p:cNvPr id="5" name="Alt Bilgi Yer Tutucusu 4">
            <a:extLst>
              <a:ext uri="{FF2B5EF4-FFF2-40B4-BE49-F238E27FC236}">
                <a16:creationId xmlns:a16="http://schemas.microsoft.com/office/drawing/2014/main" id="{41F94F86-BF1F-C041-9D29-7F2E328A6D1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03464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3670"/>
          <a:stretch/>
        </p:blipFill>
        <p:spPr>
          <a:xfrm>
            <a:off x="8385243" y="2338387"/>
            <a:ext cx="3677055" cy="4482586"/>
          </a:xfrm>
          <a:prstGeom prst="rect">
            <a:avLst/>
          </a:prstGeom>
        </p:spPr>
      </p:pic>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t="2786"/>
          <a:stretch/>
        </p:blipFill>
        <p:spPr>
          <a:xfrm>
            <a:off x="109044" y="2338387"/>
            <a:ext cx="3598601" cy="4482586"/>
          </a:xfrm>
          <a:prstGeom prst="rect">
            <a:avLst/>
          </a:prstGeom>
        </p:spPr>
      </p:pic>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t="5089"/>
          <a:stretch/>
        </p:blipFill>
        <p:spPr>
          <a:xfrm>
            <a:off x="4152900" y="836579"/>
            <a:ext cx="3775143" cy="4854102"/>
          </a:xfrm>
          <a:prstGeom prst="rect">
            <a:avLst/>
          </a:prstGeom>
        </p:spPr>
      </p:pic>
      <p:sp>
        <p:nvSpPr>
          <p:cNvPr id="8" name="Dikdörtgen 7"/>
          <p:cNvSpPr/>
          <p:nvPr/>
        </p:nvSpPr>
        <p:spPr>
          <a:xfrm>
            <a:off x="1302110" y="1925468"/>
            <a:ext cx="1657350"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İLETİŞİM</a:t>
            </a:r>
          </a:p>
        </p:txBody>
      </p:sp>
      <p:sp>
        <p:nvSpPr>
          <p:cNvPr id="9" name="Dikdörtgen 8"/>
          <p:cNvSpPr/>
          <p:nvPr/>
        </p:nvSpPr>
        <p:spPr>
          <a:xfrm>
            <a:off x="4957762" y="452437"/>
            <a:ext cx="1657350"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BİLİŞSEL</a:t>
            </a:r>
          </a:p>
        </p:txBody>
      </p:sp>
      <p:sp>
        <p:nvSpPr>
          <p:cNvPr id="10" name="Dikdörtgen 9"/>
          <p:cNvSpPr/>
          <p:nvPr/>
        </p:nvSpPr>
        <p:spPr>
          <a:xfrm>
            <a:off x="9122742" y="1925468"/>
            <a:ext cx="2021912"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SOSYAL-DUYGUSAL</a:t>
            </a:r>
          </a:p>
        </p:txBody>
      </p:sp>
      <p:sp>
        <p:nvSpPr>
          <p:cNvPr id="12" name="Dikdörtgen 11"/>
          <p:cNvSpPr/>
          <p:nvPr/>
        </p:nvSpPr>
        <p:spPr>
          <a:xfrm>
            <a:off x="468969" y="384600"/>
            <a:ext cx="2386131" cy="830997"/>
          </a:xfrm>
          <a:prstGeom prst="rect">
            <a:avLst/>
          </a:prstGeom>
        </p:spPr>
        <p:txBody>
          <a:bodyPr wrap="square">
            <a:spAutoFit/>
          </a:bodyPr>
          <a:lstStyle/>
          <a:p>
            <a:pPr algn="ctr"/>
            <a:r>
              <a:rPr lang="tr-TR" sz="2400" b="1" dirty="0">
                <a:solidFill>
                  <a:srgbClr val="FF0000"/>
                </a:solidFill>
              </a:rPr>
              <a:t>ETEÇOM TEMEL DAVRANIŞ SEÇİCİ</a:t>
            </a:r>
          </a:p>
        </p:txBody>
      </p:sp>
      <p:sp>
        <p:nvSpPr>
          <p:cNvPr id="3" name="Alt Bilgi Yer Tutucusu 2">
            <a:extLst>
              <a:ext uri="{FF2B5EF4-FFF2-40B4-BE49-F238E27FC236}">
                <a16:creationId xmlns:a16="http://schemas.microsoft.com/office/drawing/2014/main" id="{951AA21B-45D4-2142-8006-4B94BA20CC1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4166027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3670"/>
          <a:stretch/>
        </p:blipFill>
        <p:spPr>
          <a:xfrm>
            <a:off x="8039672" y="2609849"/>
            <a:ext cx="3069504" cy="3593305"/>
          </a:xfrm>
          <a:prstGeom prst="rect">
            <a:avLst/>
          </a:prstGeom>
        </p:spPr>
      </p:pic>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t="2786"/>
          <a:stretch/>
        </p:blipFill>
        <p:spPr>
          <a:xfrm>
            <a:off x="701869" y="2546697"/>
            <a:ext cx="2944888" cy="3656457"/>
          </a:xfrm>
          <a:prstGeom prst="rect">
            <a:avLst/>
          </a:prstGeom>
        </p:spPr>
      </p:pic>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t="5089"/>
          <a:stretch/>
        </p:blipFill>
        <p:spPr>
          <a:xfrm>
            <a:off x="4152900" y="800100"/>
            <a:ext cx="3267075" cy="3819525"/>
          </a:xfrm>
          <a:prstGeom prst="rect">
            <a:avLst/>
          </a:prstGeom>
        </p:spPr>
      </p:pic>
      <p:sp>
        <p:nvSpPr>
          <p:cNvPr id="8" name="Dikdörtgen 7"/>
          <p:cNvSpPr/>
          <p:nvPr/>
        </p:nvSpPr>
        <p:spPr>
          <a:xfrm>
            <a:off x="1269438" y="2205037"/>
            <a:ext cx="1657350"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İLETİŞİM</a:t>
            </a:r>
          </a:p>
        </p:txBody>
      </p:sp>
      <p:sp>
        <p:nvSpPr>
          <p:cNvPr id="9" name="Dikdörtgen 8"/>
          <p:cNvSpPr/>
          <p:nvPr/>
        </p:nvSpPr>
        <p:spPr>
          <a:xfrm>
            <a:off x="4957762" y="452437"/>
            <a:ext cx="1657350"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BİLİŞSEL</a:t>
            </a:r>
          </a:p>
        </p:txBody>
      </p:sp>
      <p:sp>
        <p:nvSpPr>
          <p:cNvPr id="10" name="Dikdörtgen 9"/>
          <p:cNvSpPr/>
          <p:nvPr/>
        </p:nvSpPr>
        <p:spPr>
          <a:xfrm>
            <a:off x="8646087" y="2295524"/>
            <a:ext cx="2021912" cy="2667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SOSYAL-DUYGUSAL</a:t>
            </a:r>
          </a:p>
        </p:txBody>
      </p:sp>
      <p:sp>
        <p:nvSpPr>
          <p:cNvPr id="12" name="Dikdörtgen 11"/>
          <p:cNvSpPr/>
          <p:nvPr/>
        </p:nvSpPr>
        <p:spPr>
          <a:xfrm>
            <a:off x="696984" y="428624"/>
            <a:ext cx="2489562" cy="830997"/>
          </a:xfrm>
          <a:prstGeom prst="rect">
            <a:avLst/>
          </a:prstGeom>
        </p:spPr>
        <p:txBody>
          <a:bodyPr wrap="square">
            <a:spAutoFit/>
          </a:bodyPr>
          <a:lstStyle/>
          <a:p>
            <a:pPr algn="ctr"/>
            <a:r>
              <a:rPr lang="tr-TR" sz="2400" b="1">
                <a:solidFill>
                  <a:srgbClr val="FF0000"/>
                </a:solidFill>
              </a:rPr>
              <a:t>ETEÇOM TEMEL </a:t>
            </a:r>
            <a:r>
              <a:rPr lang="tr-TR" sz="2400" b="1" dirty="0">
                <a:solidFill>
                  <a:srgbClr val="FF0000"/>
                </a:solidFill>
              </a:rPr>
              <a:t>DAVRANIŞ SEÇİCİ</a:t>
            </a:r>
          </a:p>
        </p:txBody>
      </p:sp>
      <p:sp>
        <p:nvSpPr>
          <p:cNvPr id="13" name="Dikdörtgen 12"/>
          <p:cNvSpPr/>
          <p:nvPr/>
        </p:nvSpPr>
        <p:spPr>
          <a:xfrm>
            <a:off x="8099705" y="428624"/>
            <a:ext cx="3114675" cy="1477328"/>
          </a:xfrm>
          <a:prstGeom prst="rect">
            <a:avLst/>
          </a:prstGeom>
          <a:solidFill>
            <a:schemeClr val="accent1"/>
          </a:solidFill>
        </p:spPr>
        <p:txBody>
          <a:bodyPr wrap="square">
            <a:spAutoFit/>
          </a:bodyPr>
          <a:lstStyle/>
          <a:p>
            <a:pPr algn="ctr"/>
            <a:r>
              <a:rPr lang="tr-TR" b="1" dirty="0">
                <a:solidFill>
                  <a:srgbClr val="00B050"/>
                </a:solidFill>
              </a:rPr>
              <a:t>Çocuk problem çözmek gerektiren durumlarla karşılaşmadan önce araştırmanın ne olduğunu öğrenmek zorundadır</a:t>
            </a:r>
          </a:p>
        </p:txBody>
      </p:sp>
      <p:sp>
        <p:nvSpPr>
          <p:cNvPr id="14" name="Dikdörtgen 13"/>
          <p:cNvSpPr/>
          <p:nvPr/>
        </p:nvSpPr>
        <p:spPr>
          <a:xfrm>
            <a:off x="6781800" y="3286126"/>
            <a:ext cx="638175"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Düz Ok Bağlayıcısı 14"/>
          <p:cNvCxnSpPr/>
          <p:nvPr/>
        </p:nvCxnSpPr>
        <p:spPr>
          <a:xfrm flipH="1">
            <a:off x="7515225" y="1466850"/>
            <a:ext cx="524447" cy="1457325"/>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838949" y="2566988"/>
            <a:ext cx="581026" cy="519112"/>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ilgi Yer Tutucusu 2">
            <a:extLst>
              <a:ext uri="{FF2B5EF4-FFF2-40B4-BE49-F238E27FC236}">
                <a16:creationId xmlns:a16="http://schemas.microsoft.com/office/drawing/2014/main" id="{C9D76657-3091-BF4B-B138-3B7E663875F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836103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06706" y="851647"/>
            <a:ext cx="8897565" cy="1277414"/>
          </a:xfrm>
        </p:spPr>
        <p:txBody>
          <a:bodyPr>
            <a:normAutofit/>
          </a:bodyPr>
          <a:lstStyle/>
          <a:p>
            <a:pPr algn="ctr"/>
            <a:r>
              <a:rPr lang="tr-TR" sz="3600" b="1" dirty="0">
                <a:solidFill>
                  <a:srgbClr val="FF0000"/>
                </a:solidFill>
                <a:latin typeface="+mn-lt"/>
              </a:rPr>
              <a:t>4. Çocukların temel davranışlarındaki ilerlemeyi ölçmek</a:t>
            </a:r>
          </a:p>
        </p:txBody>
      </p:sp>
      <p:sp>
        <p:nvSpPr>
          <p:cNvPr id="3" name="İçerik Yer Tutucusu 2"/>
          <p:cNvSpPr>
            <a:spLocks noGrp="1"/>
          </p:cNvSpPr>
          <p:nvPr>
            <p:ph idx="1"/>
          </p:nvPr>
        </p:nvSpPr>
        <p:spPr>
          <a:xfrm>
            <a:off x="2933700" y="2256118"/>
            <a:ext cx="8770571" cy="3833786"/>
          </a:xfrm>
        </p:spPr>
        <p:txBody>
          <a:bodyPr>
            <a:normAutofit fontScale="92500" lnSpcReduction="20000"/>
          </a:bodyPr>
          <a:lstStyle/>
          <a:p>
            <a:r>
              <a:rPr lang="tr-TR" dirty="0"/>
              <a:t>Ebeveynlerin çocuklarıyla birlikte ETEÇOM stratejilerini uygulamaya başladıktan sonra çoğu çocuğun temel davranış kullanımında ilerleme olduğu gözlemlenmiştir. </a:t>
            </a:r>
          </a:p>
          <a:p>
            <a:r>
              <a:rPr lang="tr-TR" dirty="0"/>
              <a:t>Sonuç olarak, çocukların </a:t>
            </a:r>
            <a:r>
              <a:rPr lang="tr-TR" b="1" dirty="0" err="1">
                <a:solidFill>
                  <a:srgbClr val="7030A0"/>
                </a:solidFill>
              </a:rPr>
              <a:t>ETEÇOM’da</a:t>
            </a:r>
            <a:r>
              <a:rPr lang="tr-TR" b="1" dirty="0">
                <a:solidFill>
                  <a:srgbClr val="7030A0"/>
                </a:solidFill>
              </a:rPr>
              <a:t> ilerlemelerini ölçmedeki en önemli kıstas onların temel davranışlarının ne kadar değiştiğidir.</a:t>
            </a:r>
          </a:p>
          <a:p>
            <a:r>
              <a:rPr lang="tr-TR" b="1" dirty="0" err="1">
                <a:solidFill>
                  <a:srgbClr val="7030A0"/>
                </a:solidFill>
              </a:rPr>
              <a:t>ETEÇOM’da</a:t>
            </a:r>
            <a:r>
              <a:rPr lang="tr-TR" b="1" dirty="0">
                <a:solidFill>
                  <a:srgbClr val="7030A0"/>
                </a:solidFill>
              </a:rPr>
              <a:t> 16 temel davranışın her biri için ayrı Temel Davranış Profili</a:t>
            </a:r>
            <a:r>
              <a:rPr lang="tr-TR" dirty="0">
                <a:solidFill>
                  <a:srgbClr val="FF0000"/>
                </a:solidFill>
              </a:rPr>
              <a:t> </a:t>
            </a:r>
            <a:r>
              <a:rPr lang="tr-TR" dirty="0"/>
              <a:t>vardır.</a:t>
            </a:r>
          </a:p>
          <a:p>
            <a:r>
              <a:rPr lang="tr-TR" b="1" dirty="0">
                <a:solidFill>
                  <a:srgbClr val="7030A0"/>
                </a:solidFill>
              </a:rPr>
              <a:t>Temel Davranış Profilini hem ebeveyn hem de uzman </a:t>
            </a:r>
            <a:r>
              <a:rPr lang="tr-TR" dirty="0"/>
              <a:t>kullanabilmektedir.</a:t>
            </a:r>
          </a:p>
          <a:p>
            <a:r>
              <a:rPr lang="tr-TR" dirty="0"/>
              <a:t>Bu nedenle, çocuk için uygulama hedefi olarak belirlenecek temel davranışların ölçümünde </a:t>
            </a:r>
            <a:r>
              <a:rPr lang="tr-TR" b="1" dirty="0">
                <a:solidFill>
                  <a:srgbClr val="7030A0"/>
                </a:solidFill>
              </a:rPr>
              <a:t>Temel Davranış Profili</a:t>
            </a:r>
            <a:r>
              <a:rPr lang="tr-TR" dirty="0">
                <a:solidFill>
                  <a:srgbClr val="FF0000"/>
                </a:solidFill>
              </a:rPr>
              <a:t> </a:t>
            </a:r>
            <a:r>
              <a:rPr lang="tr-TR" dirty="0"/>
              <a:t>ile şu zamanlama kullanılmalıdır. </a:t>
            </a:r>
          </a:p>
          <a:p>
            <a:pPr marL="914400" lvl="1" indent="-457200">
              <a:buFont typeface="+mj-lt"/>
              <a:buAutoNum type="arabicPeriod"/>
            </a:pPr>
            <a:r>
              <a:rPr lang="tr-TR" b="1" dirty="0">
                <a:solidFill>
                  <a:srgbClr val="7030A0"/>
                </a:solidFill>
              </a:rPr>
              <a:t>Müdahale başında</a:t>
            </a:r>
          </a:p>
          <a:p>
            <a:pPr marL="914400" lvl="1" indent="-457200">
              <a:buFont typeface="+mj-lt"/>
              <a:buAutoNum type="arabicPeriod"/>
            </a:pPr>
            <a:r>
              <a:rPr lang="tr-TR" b="1" dirty="0">
                <a:solidFill>
                  <a:srgbClr val="7030A0"/>
                </a:solidFill>
              </a:rPr>
              <a:t>İki ve dört haftalık aralıklarla</a:t>
            </a:r>
          </a:p>
          <a:p>
            <a:pPr marL="914400" lvl="1" indent="-457200">
              <a:buFont typeface="+mj-lt"/>
              <a:buAutoNum type="arabicPeriod"/>
            </a:pPr>
            <a:r>
              <a:rPr lang="tr-TR" b="1" dirty="0">
                <a:solidFill>
                  <a:srgbClr val="7030A0"/>
                </a:solidFill>
              </a:rPr>
              <a:t>Her üç ayda bir</a:t>
            </a:r>
          </a:p>
          <a:p>
            <a:pPr marL="914400" lvl="1" indent="-457200">
              <a:buFont typeface="+mj-lt"/>
              <a:buAutoNum type="arabicPeriod"/>
            </a:pPr>
            <a:endParaRPr lang="tr-TR" dirty="0"/>
          </a:p>
          <a:p>
            <a:pPr marL="914400" lvl="1" indent="-457200">
              <a:buFont typeface="+mj-lt"/>
              <a:buAutoNum type="arabicPeriod"/>
            </a:pPr>
            <a:endParaRPr lang="tr-TR" dirty="0"/>
          </a:p>
        </p:txBody>
      </p:sp>
      <p:sp>
        <p:nvSpPr>
          <p:cNvPr id="5" name="Alt Bilgi Yer Tutucusu 4">
            <a:extLst>
              <a:ext uri="{FF2B5EF4-FFF2-40B4-BE49-F238E27FC236}">
                <a16:creationId xmlns:a16="http://schemas.microsoft.com/office/drawing/2014/main" id="{1E5BFCE9-AD8E-B145-B029-C13CC48C585B}"/>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931676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1547" t="3527" r="21673" b="21363"/>
          <a:stretch/>
        </p:blipFill>
        <p:spPr bwMode="auto">
          <a:xfrm rot="5400000">
            <a:off x="3944978" y="-953626"/>
            <a:ext cx="6692631" cy="8755530"/>
          </a:xfrm>
          <a:prstGeom prst="rect">
            <a:avLst/>
          </a:prstGeom>
          <a:noFill/>
          <a:ln>
            <a:solidFill>
              <a:schemeClr val="tx1"/>
            </a:solidFill>
          </a:ln>
          <a:extLst>
            <a:ext uri="{53640926-AAD7-44d8-BBD7-CCE9431645EC}">
              <a14:shadowObscured xmlns="" xmlns:a14="http://schemas.microsoft.com/office/drawing/2010/main"/>
            </a:ext>
          </a:extLst>
        </p:spPr>
      </p:pic>
      <p:sp>
        <p:nvSpPr>
          <p:cNvPr id="5" name="Dikdörtgen 4"/>
          <p:cNvSpPr/>
          <p:nvPr/>
        </p:nvSpPr>
        <p:spPr>
          <a:xfrm>
            <a:off x="337796" y="362319"/>
            <a:ext cx="2441264" cy="1569660"/>
          </a:xfrm>
          <a:prstGeom prst="rect">
            <a:avLst/>
          </a:prstGeom>
        </p:spPr>
        <p:txBody>
          <a:bodyPr wrap="square">
            <a:spAutoFit/>
          </a:bodyPr>
          <a:lstStyle/>
          <a:p>
            <a:pPr algn="ctr"/>
            <a:r>
              <a:rPr lang="tr-TR" sz="2400" b="1" dirty="0">
                <a:solidFill>
                  <a:srgbClr val="FF0000"/>
                </a:solidFill>
              </a:rPr>
              <a:t>ETEÇOM TEMEL DAVRANIŞ PROFİLİ </a:t>
            </a:r>
          </a:p>
          <a:p>
            <a:pPr algn="ctr"/>
            <a:r>
              <a:rPr lang="tr-TR" sz="2400" b="1" dirty="0">
                <a:solidFill>
                  <a:srgbClr val="FF0000"/>
                </a:solidFill>
              </a:rPr>
              <a:t>FORMU ÖRNEĞİ</a:t>
            </a:r>
          </a:p>
        </p:txBody>
      </p:sp>
      <p:sp>
        <p:nvSpPr>
          <p:cNvPr id="3" name="Alt Bilgi Yer Tutucusu 2">
            <a:extLst>
              <a:ext uri="{FF2B5EF4-FFF2-40B4-BE49-F238E27FC236}">
                <a16:creationId xmlns:a16="http://schemas.microsoft.com/office/drawing/2014/main" id="{FEAE753C-9D6D-6C4D-B257-3956D48E069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149494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28470" y="1040859"/>
            <a:ext cx="8425329" cy="1128409"/>
          </a:xfrm>
        </p:spPr>
        <p:txBody>
          <a:bodyPr>
            <a:normAutofit/>
          </a:bodyPr>
          <a:lstStyle/>
          <a:p>
            <a:pPr algn="ctr"/>
            <a:r>
              <a:rPr lang="tr-TR" sz="3200" b="1" dirty="0">
                <a:solidFill>
                  <a:srgbClr val="FF0000"/>
                </a:solidFill>
                <a:latin typeface="+mn-lt"/>
              </a:rPr>
              <a:t>5. Müdahale oturumları için ETEÇOM stratejileri ve bilgi notlarını seçmek</a:t>
            </a:r>
          </a:p>
        </p:txBody>
      </p:sp>
      <p:sp>
        <p:nvSpPr>
          <p:cNvPr id="3" name="İçerik Yer Tutucusu 2"/>
          <p:cNvSpPr>
            <a:spLocks noGrp="1"/>
          </p:cNvSpPr>
          <p:nvPr>
            <p:ph idx="1"/>
          </p:nvPr>
        </p:nvSpPr>
        <p:spPr>
          <a:xfrm>
            <a:off x="2928470" y="2073275"/>
            <a:ext cx="8425330" cy="4351338"/>
          </a:xfrm>
        </p:spPr>
        <p:txBody>
          <a:bodyPr/>
          <a:lstStyle/>
          <a:p>
            <a:r>
              <a:rPr lang="tr-TR" b="1" dirty="0">
                <a:solidFill>
                  <a:srgbClr val="7030A0"/>
                </a:solidFill>
              </a:rPr>
              <a:t>ETEÇOM Planlama ve İzleme </a:t>
            </a:r>
            <a:r>
              <a:rPr lang="tr-TR" b="1" dirty="0" err="1">
                <a:solidFill>
                  <a:srgbClr val="7030A0"/>
                </a:solidFill>
              </a:rPr>
              <a:t>Formu</a:t>
            </a:r>
            <a:r>
              <a:rPr lang="tr-TR" dirty="0" err="1"/>
              <a:t>’nda</a:t>
            </a:r>
            <a:r>
              <a:rPr lang="tr-TR" dirty="0"/>
              <a:t> bulunan seçenekler yardımıyla </a:t>
            </a:r>
            <a:r>
              <a:rPr lang="tr-TR" b="1" dirty="0">
                <a:solidFill>
                  <a:srgbClr val="7030A0"/>
                </a:solidFill>
              </a:rPr>
              <a:t>ETEÇOM Stratejilerini</a:t>
            </a:r>
            <a:r>
              <a:rPr lang="tr-TR" dirty="0">
                <a:solidFill>
                  <a:srgbClr val="FF0000"/>
                </a:solidFill>
              </a:rPr>
              <a:t> </a:t>
            </a:r>
            <a:r>
              <a:rPr lang="tr-TR" dirty="0"/>
              <a:t>ve bu program için müdahale amaçları olarak tanımlanan 16 temel davranışın her birini en iyi şekilde kapsayan </a:t>
            </a:r>
            <a:r>
              <a:rPr lang="tr-TR" b="1" dirty="0">
                <a:solidFill>
                  <a:srgbClr val="7030A0"/>
                </a:solidFill>
              </a:rPr>
              <a:t>ETEÇOM Bilgi Notları </a:t>
            </a:r>
            <a:r>
              <a:rPr lang="tr-TR" dirty="0"/>
              <a:t>seçilir.</a:t>
            </a:r>
          </a:p>
          <a:p>
            <a:r>
              <a:rPr lang="tr-TR" b="1" dirty="0">
                <a:solidFill>
                  <a:srgbClr val="7030A0"/>
                </a:solidFill>
              </a:rPr>
              <a:t>Müdahale stratejilerini seçerken dikkat edilecek noktalar:</a:t>
            </a:r>
          </a:p>
          <a:p>
            <a:pPr lvl="1">
              <a:buFont typeface="Wingdings" charset="2"/>
              <a:buChar char="Ø"/>
            </a:pPr>
            <a:r>
              <a:rPr lang="tr-TR" dirty="0">
                <a:solidFill>
                  <a:srgbClr val="7030A0"/>
                </a:solidFill>
              </a:rPr>
              <a:t>Her bir temel davranışı kazandırmak için birkaç oturum ayırın</a:t>
            </a:r>
          </a:p>
          <a:p>
            <a:pPr lvl="1">
              <a:buFont typeface="Wingdings" charset="2"/>
              <a:buChar char="Ø"/>
            </a:pPr>
            <a:r>
              <a:rPr lang="tr-TR" dirty="0">
                <a:solidFill>
                  <a:srgbClr val="7030A0"/>
                </a:solidFill>
              </a:rPr>
              <a:t>Ebeveynlerin kaygılarıyla bağlantılı bilgi notları seçin</a:t>
            </a:r>
          </a:p>
          <a:p>
            <a:pPr lvl="1">
              <a:buFont typeface="Wingdings" charset="2"/>
              <a:buChar char="Ø"/>
            </a:pPr>
            <a:r>
              <a:rPr lang="tr-TR" dirty="0">
                <a:solidFill>
                  <a:srgbClr val="7030A0"/>
                </a:solidFill>
              </a:rPr>
              <a:t>ETEÇOM stratejilerini öğrenmeleri için ebeveynlere yeterli zaman tanıyın</a:t>
            </a:r>
          </a:p>
          <a:p>
            <a:endParaRPr lang="tr-TR" b="1" dirty="0">
              <a:solidFill>
                <a:srgbClr val="7030A0"/>
              </a:solidFill>
            </a:endParaRPr>
          </a:p>
          <a:p>
            <a:endParaRPr lang="tr-TR" b="1" dirty="0">
              <a:solidFill>
                <a:srgbClr val="7030A0"/>
              </a:solidFill>
            </a:endParaRPr>
          </a:p>
        </p:txBody>
      </p:sp>
      <p:sp>
        <p:nvSpPr>
          <p:cNvPr id="5" name="Alt Bilgi Yer Tutucusu 4">
            <a:extLst>
              <a:ext uri="{FF2B5EF4-FFF2-40B4-BE49-F238E27FC236}">
                <a16:creationId xmlns:a16="http://schemas.microsoft.com/office/drawing/2014/main" id="{BD55F3B0-3923-2A43-A500-67BA160BA465}"/>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45823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41176" y="2181413"/>
            <a:ext cx="8770926" cy="4318000"/>
          </a:xfrm>
        </p:spPr>
        <p:txBody>
          <a:bodyPr>
            <a:noAutofit/>
          </a:bodyPr>
          <a:lstStyle/>
          <a:p>
            <a:r>
              <a:rPr lang="tr-TR" dirty="0"/>
              <a:t>İlişki temelli uygulamalar ile birlikte, </a:t>
            </a:r>
            <a:r>
              <a:rPr lang="tr-TR" b="1" dirty="0">
                <a:solidFill>
                  <a:srgbClr val="7030A0"/>
                </a:solidFill>
              </a:rPr>
              <a:t>annelerin 0-3 yaş arasında yer alan zihinsel yetersizliğe sahip çocuklarıyla olan etkileşimlerinde çocuklarına karşı daha duyarlı ve yanıtlayıcı hale geldikleri, çocukların da annelerinin davranışlarıyla uyumlu ve yanıtlayıcı davranışlar sergiledikleri </a:t>
            </a:r>
            <a:r>
              <a:rPr lang="tr-TR" dirty="0"/>
              <a:t>görülmüştür.</a:t>
            </a:r>
          </a:p>
          <a:p>
            <a:r>
              <a:rPr lang="tr-TR" dirty="0"/>
              <a:t>Son yıllarda ebeveyn-çocuk etkileşimini temel alarak geliştirilen; </a:t>
            </a:r>
            <a:r>
              <a:rPr lang="tr-TR" b="1" dirty="0">
                <a:solidFill>
                  <a:srgbClr val="00B050"/>
                </a:solidFill>
              </a:rPr>
              <a:t>EDEP</a:t>
            </a:r>
            <a:r>
              <a:rPr lang="tr-TR" dirty="0"/>
              <a:t> (</a:t>
            </a:r>
            <a:r>
              <a:rPr lang="tr-TR" dirty="0" err="1"/>
              <a:t>Responsive</a:t>
            </a:r>
            <a:r>
              <a:rPr lang="tr-TR" dirty="0"/>
              <a:t> </a:t>
            </a:r>
            <a:r>
              <a:rPr lang="tr-TR" dirty="0" err="1"/>
              <a:t>Teaching</a:t>
            </a:r>
            <a:r>
              <a:rPr lang="tr-TR" dirty="0"/>
              <a:t>), </a:t>
            </a:r>
            <a:r>
              <a:rPr lang="tr-TR" b="1" dirty="0">
                <a:solidFill>
                  <a:srgbClr val="FF0000"/>
                </a:solidFill>
              </a:rPr>
              <a:t>Serbest Zaman Etkileşimine Dayalı Program </a:t>
            </a:r>
            <a:r>
              <a:rPr lang="tr-TR" dirty="0"/>
              <a:t>(</a:t>
            </a:r>
            <a:r>
              <a:rPr lang="tr-TR" dirty="0" err="1"/>
              <a:t>Floor</a:t>
            </a:r>
            <a:r>
              <a:rPr lang="tr-TR" dirty="0"/>
              <a:t> Time/</a:t>
            </a:r>
            <a:r>
              <a:rPr lang="tr-TR" dirty="0" err="1"/>
              <a:t>Dır</a:t>
            </a:r>
            <a:r>
              <a:rPr lang="tr-TR" dirty="0"/>
              <a:t> Modeli), </a:t>
            </a:r>
            <a:r>
              <a:rPr lang="tr-TR" b="1" dirty="0">
                <a:solidFill>
                  <a:schemeClr val="accent2"/>
                </a:solidFill>
              </a:rPr>
              <a:t>Oyun Projesi </a:t>
            </a:r>
            <a:r>
              <a:rPr lang="tr-TR" dirty="0"/>
              <a:t>(</a:t>
            </a:r>
            <a:r>
              <a:rPr lang="tr-TR" dirty="0" err="1"/>
              <a:t>The</a:t>
            </a:r>
            <a:r>
              <a:rPr lang="tr-TR" dirty="0"/>
              <a:t> Play Project), </a:t>
            </a:r>
            <a:r>
              <a:rPr lang="tr-TR" b="1" dirty="0">
                <a:solidFill>
                  <a:srgbClr val="0070C0"/>
                </a:solidFill>
              </a:rPr>
              <a:t>İlişki Gelişimi Uygulaması </a:t>
            </a:r>
            <a:r>
              <a:rPr lang="tr-TR" dirty="0"/>
              <a:t>(</a:t>
            </a:r>
            <a:r>
              <a:rPr lang="tr-TR" dirty="0" err="1"/>
              <a:t>Relationship</a:t>
            </a:r>
            <a:r>
              <a:rPr lang="tr-TR" dirty="0"/>
              <a:t> Development </a:t>
            </a:r>
            <a:r>
              <a:rPr lang="tr-TR" dirty="0" err="1"/>
              <a:t>Intervention</a:t>
            </a:r>
            <a:r>
              <a:rPr lang="tr-TR" dirty="0"/>
              <a:t>), </a:t>
            </a:r>
            <a:r>
              <a:rPr lang="tr-TR" b="1" dirty="0">
                <a:solidFill>
                  <a:srgbClr val="FFC000"/>
                </a:solidFill>
              </a:rPr>
              <a:t>Denver Modeli </a:t>
            </a:r>
            <a:r>
              <a:rPr lang="tr-TR" dirty="0"/>
              <a:t>gibi bazı ilişki temelli uygulamaların etkililiğine yönelik yapılmış araştırmalar, </a:t>
            </a:r>
            <a:r>
              <a:rPr lang="tr-TR" b="1" dirty="0">
                <a:solidFill>
                  <a:srgbClr val="7030A0"/>
                </a:solidFill>
              </a:rPr>
              <a:t>ebeveyn-çocuk ilişkisini temel alan ve etkileşimin çift yönlü, karşılıklı, yanıtlayıcı niteliğine vurgu yapan, ilişki temelli uygulamaların özellikle otistik bozukluğu olan çocuklar için de etkili olabileceğini</a:t>
            </a:r>
            <a:r>
              <a:rPr lang="tr-TR" dirty="0"/>
              <a:t> ileri sürmektedirler.</a:t>
            </a:r>
          </a:p>
        </p:txBody>
      </p:sp>
      <p:sp>
        <p:nvSpPr>
          <p:cNvPr id="4" name="Title 1"/>
          <p:cNvSpPr>
            <a:spLocks noGrp="1"/>
          </p:cNvSpPr>
          <p:nvPr>
            <p:ph type="title"/>
          </p:nvPr>
        </p:nvSpPr>
        <p:spPr>
          <a:xfrm>
            <a:off x="2941176" y="992221"/>
            <a:ext cx="8897565" cy="1136840"/>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C685D2D8-9EB0-F146-B848-D819394274B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670927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3376" t="9553" r="25010" b="10348"/>
          <a:stretch/>
        </p:blipFill>
        <p:spPr bwMode="auto">
          <a:xfrm rot="5400000">
            <a:off x="3995662" y="-980934"/>
            <a:ext cx="6644526" cy="8762037"/>
          </a:xfrm>
          <a:prstGeom prst="rect">
            <a:avLst/>
          </a:prstGeom>
          <a:ln>
            <a:noFill/>
          </a:ln>
          <a:extLst>
            <a:ext uri="{53640926-AAD7-44d8-BBD7-CCE9431645EC}">
              <a14:shadowObscured xmlns="" xmlns:a14="http://schemas.microsoft.com/office/drawing/2010/main"/>
            </a:ext>
          </a:extLst>
        </p:spPr>
      </p:pic>
      <p:sp>
        <p:nvSpPr>
          <p:cNvPr id="5" name="Dikdörtgen 4"/>
          <p:cNvSpPr/>
          <p:nvPr/>
        </p:nvSpPr>
        <p:spPr>
          <a:xfrm>
            <a:off x="204843" y="362318"/>
            <a:ext cx="2372987" cy="1569660"/>
          </a:xfrm>
          <a:prstGeom prst="rect">
            <a:avLst/>
          </a:prstGeom>
        </p:spPr>
        <p:txBody>
          <a:bodyPr wrap="square">
            <a:spAutoFit/>
          </a:bodyPr>
          <a:lstStyle/>
          <a:p>
            <a:pPr algn="ctr"/>
            <a:r>
              <a:rPr lang="tr-TR" sz="2400" b="1">
                <a:solidFill>
                  <a:srgbClr val="FF0000"/>
                </a:solidFill>
              </a:rPr>
              <a:t>ETEÇOM PLANLAMA </a:t>
            </a:r>
            <a:endParaRPr lang="tr-TR" sz="2400" b="1" dirty="0">
              <a:solidFill>
                <a:srgbClr val="FF0000"/>
              </a:solidFill>
            </a:endParaRPr>
          </a:p>
          <a:p>
            <a:pPr algn="ctr"/>
            <a:r>
              <a:rPr lang="tr-TR" sz="2400" b="1" dirty="0">
                <a:solidFill>
                  <a:srgbClr val="FF0000"/>
                </a:solidFill>
              </a:rPr>
              <a:t>VE İZLEME FORMU </a:t>
            </a:r>
          </a:p>
        </p:txBody>
      </p:sp>
      <p:sp>
        <p:nvSpPr>
          <p:cNvPr id="3" name="Alt Bilgi Yer Tutucusu 2">
            <a:extLst>
              <a:ext uri="{FF2B5EF4-FFF2-40B4-BE49-F238E27FC236}">
                <a16:creationId xmlns:a16="http://schemas.microsoft.com/office/drawing/2014/main" id="{3A199F4A-047D-0448-B291-3CE94733996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785898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0386" t="7936" r="28075" b="17695"/>
          <a:stretch/>
        </p:blipFill>
        <p:spPr bwMode="auto">
          <a:xfrm rot="5400000">
            <a:off x="4071471" y="-918884"/>
            <a:ext cx="6454588" cy="8710709"/>
          </a:xfrm>
          <a:prstGeom prst="rect">
            <a:avLst/>
          </a:prstGeom>
          <a:ln>
            <a:solidFill>
              <a:schemeClr val="tx1"/>
            </a:solidFill>
          </a:ln>
          <a:extLst>
            <a:ext uri="{53640926-AAD7-44d8-BBD7-CCE9431645EC}">
              <a14:shadowObscured xmlns="" xmlns:a14="http://schemas.microsoft.com/office/drawing/2010/main"/>
            </a:ext>
          </a:extLst>
        </p:spPr>
      </p:pic>
      <p:sp>
        <p:nvSpPr>
          <p:cNvPr id="5" name="Dikdörtgen 4"/>
          <p:cNvSpPr/>
          <p:nvPr/>
        </p:nvSpPr>
        <p:spPr>
          <a:xfrm>
            <a:off x="336001" y="362318"/>
            <a:ext cx="1875293" cy="1200329"/>
          </a:xfrm>
          <a:prstGeom prst="rect">
            <a:avLst/>
          </a:prstGeom>
        </p:spPr>
        <p:txBody>
          <a:bodyPr wrap="square">
            <a:spAutoFit/>
          </a:bodyPr>
          <a:lstStyle/>
          <a:p>
            <a:pPr algn="ctr"/>
            <a:r>
              <a:rPr lang="tr-TR" sz="2400" b="1" dirty="0">
                <a:solidFill>
                  <a:srgbClr val="FF0000"/>
                </a:solidFill>
              </a:rPr>
              <a:t>ETEÇOM STRATEJİ ÖRNEĞİ</a:t>
            </a:r>
          </a:p>
        </p:txBody>
      </p:sp>
      <p:sp>
        <p:nvSpPr>
          <p:cNvPr id="3" name="Alt Bilgi Yer Tutucusu 2">
            <a:extLst>
              <a:ext uri="{FF2B5EF4-FFF2-40B4-BE49-F238E27FC236}">
                <a16:creationId xmlns:a16="http://schemas.microsoft.com/office/drawing/2014/main" id="{A149629D-3176-4C41-B192-2118BDFAF22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047287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3274" t="8084" r="26567" b="18137"/>
          <a:stretch/>
        </p:blipFill>
        <p:spPr bwMode="auto">
          <a:xfrm rot="5400000">
            <a:off x="4026648" y="-963707"/>
            <a:ext cx="6559175" cy="8785415"/>
          </a:xfrm>
          <a:prstGeom prst="rect">
            <a:avLst/>
          </a:prstGeom>
          <a:ln>
            <a:solidFill>
              <a:schemeClr val="tx1"/>
            </a:solidFill>
          </a:ln>
          <a:extLst>
            <a:ext uri="{53640926-AAD7-44d8-BBD7-CCE9431645EC}">
              <a14:shadowObscured xmlns="" xmlns:a14="http://schemas.microsoft.com/office/drawing/2010/main"/>
            </a:ext>
          </a:extLst>
        </p:spPr>
      </p:pic>
      <p:sp>
        <p:nvSpPr>
          <p:cNvPr id="5" name="Dikdörtgen 4"/>
          <p:cNvSpPr/>
          <p:nvPr/>
        </p:nvSpPr>
        <p:spPr>
          <a:xfrm>
            <a:off x="336001" y="362318"/>
            <a:ext cx="2084470" cy="830997"/>
          </a:xfrm>
          <a:prstGeom prst="rect">
            <a:avLst/>
          </a:prstGeom>
        </p:spPr>
        <p:txBody>
          <a:bodyPr wrap="square">
            <a:spAutoFit/>
          </a:bodyPr>
          <a:lstStyle/>
          <a:p>
            <a:pPr algn="ctr"/>
            <a:r>
              <a:rPr lang="tr-TR" sz="2400" b="1" dirty="0">
                <a:solidFill>
                  <a:srgbClr val="FF0000"/>
                </a:solidFill>
              </a:rPr>
              <a:t>ETEÇOM BİLGİ NOTU ÖRNEĞİ</a:t>
            </a:r>
          </a:p>
        </p:txBody>
      </p:sp>
      <p:sp>
        <p:nvSpPr>
          <p:cNvPr id="3" name="Alt Bilgi Yer Tutucusu 2">
            <a:extLst>
              <a:ext uri="{FF2B5EF4-FFF2-40B4-BE49-F238E27FC236}">
                <a16:creationId xmlns:a16="http://schemas.microsoft.com/office/drawing/2014/main" id="{9F69BAE2-5420-2F40-BA9D-E10F2E327F1A}"/>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391608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33700" y="1434353"/>
            <a:ext cx="8770571" cy="694708"/>
          </a:xfrm>
        </p:spPr>
        <p:txBody>
          <a:bodyPr>
            <a:normAutofit/>
          </a:bodyPr>
          <a:lstStyle/>
          <a:p>
            <a:pPr algn="ctr"/>
            <a:r>
              <a:rPr lang="tr-TR" sz="3200" b="1" dirty="0">
                <a:solidFill>
                  <a:srgbClr val="FF0000"/>
                </a:solidFill>
                <a:latin typeface="+mn-lt"/>
              </a:rPr>
              <a:t>6. Müdahale oturum planlarını doldurmak</a:t>
            </a:r>
          </a:p>
        </p:txBody>
      </p:sp>
      <p:sp>
        <p:nvSpPr>
          <p:cNvPr id="3" name="İçerik Yer Tutucusu 2"/>
          <p:cNvSpPr>
            <a:spLocks noGrp="1"/>
          </p:cNvSpPr>
          <p:nvPr>
            <p:ph idx="1"/>
          </p:nvPr>
        </p:nvSpPr>
        <p:spPr>
          <a:xfrm>
            <a:off x="2933700" y="2286000"/>
            <a:ext cx="8770571" cy="3803904"/>
          </a:xfrm>
        </p:spPr>
        <p:txBody>
          <a:bodyPr/>
          <a:lstStyle/>
          <a:p>
            <a:pPr algn="just"/>
            <a:r>
              <a:rPr lang="tr-TR" dirty="0"/>
              <a:t>ETEÇOM oturum planları, </a:t>
            </a:r>
            <a:r>
              <a:rPr lang="tr-TR" b="1" dirty="0">
                <a:solidFill>
                  <a:srgbClr val="7030A0"/>
                </a:solidFill>
              </a:rPr>
              <a:t>ETEÇOM Oturum Plan formlarında istenen bilgiyi doldurmak için  ETEÇOM stratejileri ve bilgi notları kullanılarak, ETEÇOM Planlama ve İzleme Formu </a:t>
            </a:r>
            <a:r>
              <a:rPr lang="tr-TR" dirty="0"/>
              <a:t>ile planlanabilir. </a:t>
            </a:r>
          </a:p>
          <a:p>
            <a:pPr algn="just"/>
            <a:r>
              <a:rPr lang="tr-TR" dirty="0"/>
              <a:t>Bu oturum planı, </a:t>
            </a:r>
            <a:r>
              <a:rPr lang="tr-TR" b="1" dirty="0">
                <a:solidFill>
                  <a:srgbClr val="7030A0"/>
                </a:solidFill>
              </a:rPr>
              <a:t>bir ETEÇOM oturumunu gerçekleştirmek için gereken tüm bileşenleri </a:t>
            </a:r>
            <a:r>
              <a:rPr lang="tr-TR" dirty="0"/>
              <a:t>kapsamaktadır. </a:t>
            </a:r>
          </a:p>
        </p:txBody>
      </p:sp>
      <p:sp>
        <p:nvSpPr>
          <p:cNvPr id="5" name="Alt Bilgi Yer Tutucusu 4">
            <a:extLst>
              <a:ext uri="{FF2B5EF4-FFF2-40B4-BE49-F238E27FC236}">
                <a16:creationId xmlns:a16="http://schemas.microsoft.com/office/drawing/2014/main" id="{793EDF6A-2745-0D43-B2CD-5158D6193A3C}"/>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1698165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2504" t="12202" r="21444" b="21958"/>
          <a:stretch/>
        </p:blipFill>
        <p:spPr bwMode="auto">
          <a:xfrm rot="5400000">
            <a:off x="4060090" y="-1071854"/>
            <a:ext cx="6507231" cy="8860118"/>
          </a:xfrm>
          <a:prstGeom prst="rect">
            <a:avLst/>
          </a:prstGeom>
          <a:ln>
            <a:noFill/>
          </a:ln>
          <a:extLst>
            <a:ext uri="{53640926-AAD7-44d8-BBD7-CCE9431645EC}">
              <a14:shadowObscured xmlns="" xmlns:a14="http://schemas.microsoft.com/office/drawing/2010/main"/>
            </a:ext>
          </a:extLst>
        </p:spPr>
      </p:pic>
      <p:sp>
        <p:nvSpPr>
          <p:cNvPr id="5" name="Dikdörtgen 4"/>
          <p:cNvSpPr/>
          <p:nvPr/>
        </p:nvSpPr>
        <p:spPr>
          <a:xfrm>
            <a:off x="233464" y="362318"/>
            <a:ext cx="2431915" cy="1200329"/>
          </a:xfrm>
          <a:prstGeom prst="rect">
            <a:avLst/>
          </a:prstGeom>
        </p:spPr>
        <p:txBody>
          <a:bodyPr wrap="square">
            <a:spAutoFit/>
          </a:bodyPr>
          <a:lstStyle/>
          <a:p>
            <a:pPr algn="ctr"/>
            <a:r>
              <a:rPr lang="tr-TR" sz="2400" b="1">
                <a:solidFill>
                  <a:srgbClr val="FF0000"/>
                </a:solidFill>
              </a:rPr>
              <a:t>ETEÇOM UYGULAMACI </a:t>
            </a:r>
            <a:endParaRPr lang="tr-TR" sz="2400" b="1" dirty="0">
              <a:solidFill>
                <a:srgbClr val="FF0000"/>
              </a:solidFill>
            </a:endParaRPr>
          </a:p>
          <a:p>
            <a:pPr algn="ctr"/>
            <a:r>
              <a:rPr lang="tr-TR" sz="2400" b="1" dirty="0">
                <a:solidFill>
                  <a:srgbClr val="FF0000"/>
                </a:solidFill>
              </a:rPr>
              <a:t>OTURUM PLANI</a:t>
            </a:r>
          </a:p>
        </p:txBody>
      </p:sp>
      <p:sp>
        <p:nvSpPr>
          <p:cNvPr id="3" name="Alt Bilgi Yer Tutucusu 2">
            <a:extLst>
              <a:ext uri="{FF2B5EF4-FFF2-40B4-BE49-F238E27FC236}">
                <a16:creationId xmlns:a16="http://schemas.microsoft.com/office/drawing/2014/main" id="{7A0E7C44-EEBE-2F46-82BC-5758B02728A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641783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33700" y="1464235"/>
            <a:ext cx="8770571" cy="664826"/>
          </a:xfrm>
        </p:spPr>
        <p:txBody>
          <a:bodyPr>
            <a:normAutofit/>
          </a:bodyPr>
          <a:lstStyle/>
          <a:p>
            <a:pPr algn="ctr"/>
            <a:r>
              <a:rPr lang="tr-TR" sz="3200" b="1" dirty="0">
                <a:solidFill>
                  <a:srgbClr val="FF0000"/>
                </a:solidFill>
                <a:latin typeface="+mn-lt"/>
              </a:rPr>
              <a:t>7. Müdahale oturum planlarını uygulamak</a:t>
            </a:r>
          </a:p>
        </p:txBody>
      </p:sp>
      <p:sp>
        <p:nvSpPr>
          <p:cNvPr id="3" name="İçerik Yer Tutucusu 2"/>
          <p:cNvSpPr>
            <a:spLocks noGrp="1"/>
          </p:cNvSpPr>
          <p:nvPr>
            <p:ph idx="1"/>
          </p:nvPr>
        </p:nvSpPr>
        <p:spPr>
          <a:xfrm>
            <a:off x="2933700" y="2271059"/>
            <a:ext cx="8770571" cy="4228353"/>
          </a:xfrm>
        </p:spPr>
        <p:txBody>
          <a:bodyPr>
            <a:normAutofit fontScale="55000" lnSpcReduction="20000"/>
          </a:bodyPr>
          <a:lstStyle/>
          <a:p>
            <a:pPr algn="just"/>
            <a:r>
              <a:rPr lang="tr-TR" sz="2900" dirty="0"/>
              <a:t>ETEÇOM </a:t>
            </a:r>
            <a:r>
              <a:rPr lang="tr-TR" sz="2900" b="1" dirty="0">
                <a:solidFill>
                  <a:srgbClr val="7030A0"/>
                </a:solidFill>
              </a:rPr>
              <a:t>müdahale programlarını uygulamak ETEÇOM programının en önemli noktalarından </a:t>
            </a:r>
            <a:r>
              <a:rPr lang="tr-TR" sz="2900" dirty="0"/>
              <a:t>birisidir. Çünkü programın başarısı, </a:t>
            </a:r>
            <a:r>
              <a:rPr lang="tr-TR" sz="2900" b="1" dirty="0">
                <a:solidFill>
                  <a:srgbClr val="7030A0"/>
                </a:solidFill>
              </a:rPr>
              <a:t>oturumların etkili bir şekilde uygulanmasına </a:t>
            </a:r>
            <a:r>
              <a:rPr lang="tr-TR" sz="2900" dirty="0"/>
              <a:t>bağlıdır. </a:t>
            </a:r>
          </a:p>
          <a:p>
            <a:pPr algn="just"/>
            <a:r>
              <a:rPr lang="tr-TR" sz="2900" dirty="0"/>
              <a:t>Bu bağlamda </a:t>
            </a:r>
            <a:r>
              <a:rPr lang="tr-TR" sz="2900" b="1" dirty="0">
                <a:solidFill>
                  <a:srgbClr val="7030A0"/>
                </a:solidFill>
              </a:rPr>
              <a:t>bir önceki aşamada hazırlanan oturum planının müdahale oturumunda etkili bir şekilde hayata geçirilmesi </a:t>
            </a:r>
            <a:r>
              <a:rPr lang="tr-TR" sz="2900" dirty="0"/>
              <a:t>önemlidir. </a:t>
            </a:r>
          </a:p>
          <a:p>
            <a:pPr algn="just"/>
            <a:r>
              <a:rPr lang="tr-TR" sz="2900" b="1" dirty="0">
                <a:solidFill>
                  <a:srgbClr val="7030A0"/>
                </a:solidFill>
              </a:rPr>
              <a:t>Oturumda izlenmesi gereken sıra</a:t>
            </a:r>
            <a:r>
              <a:rPr lang="tr-TR" sz="2900" dirty="0"/>
              <a:t> şu şekildedir:</a:t>
            </a:r>
          </a:p>
          <a:p>
            <a:pPr lvl="1" algn="just"/>
            <a:r>
              <a:rPr lang="tr-TR" sz="2000" dirty="0">
                <a:solidFill>
                  <a:srgbClr val="7030A0"/>
                </a:solidFill>
              </a:rPr>
              <a:t>Ebeveyn ile görüşme</a:t>
            </a:r>
          </a:p>
          <a:p>
            <a:pPr lvl="1" algn="just"/>
            <a:r>
              <a:rPr lang="tr-TR" sz="2000" dirty="0">
                <a:solidFill>
                  <a:srgbClr val="7030A0"/>
                </a:solidFill>
              </a:rPr>
              <a:t>Ebeveyn ile bir önceki hafta oturumu ve ev ödevi ile ilgili konuşma</a:t>
            </a:r>
          </a:p>
          <a:p>
            <a:pPr lvl="1" algn="just"/>
            <a:r>
              <a:rPr lang="tr-TR" sz="2000" dirty="0">
                <a:solidFill>
                  <a:srgbClr val="7030A0"/>
                </a:solidFill>
              </a:rPr>
              <a:t>Seçilen temel davranışa ilişkin bilgilerin ve bilgi notlarının ebeveyne sözel olarak aktarımı</a:t>
            </a:r>
          </a:p>
          <a:p>
            <a:pPr lvl="1" algn="just"/>
            <a:r>
              <a:rPr lang="tr-TR" sz="2000" dirty="0">
                <a:solidFill>
                  <a:srgbClr val="7030A0"/>
                </a:solidFill>
              </a:rPr>
              <a:t>Seçilen temel davranışa ilişkin ETEÇOM stratejilerinin ebeveyne sözel olarak aktarımı</a:t>
            </a:r>
          </a:p>
          <a:p>
            <a:pPr lvl="1" algn="just"/>
            <a:r>
              <a:rPr lang="tr-TR" sz="2000" dirty="0">
                <a:solidFill>
                  <a:srgbClr val="7030A0"/>
                </a:solidFill>
              </a:rPr>
              <a:t>Uygulamacı-çocuk etkileşimi: Seçilen temel davranışa ilişkin ETEÇOM stratejilerinin çocuk ile çalışılarak ebeveyne model olunması</a:t>
            </a:r>
          </a:p>
          <a:p>
            <a:pPr lvl="1" algn="just"/>
            <a:r>
              <a:rPr lang="tr-TR" sz="2000" dirty="0">
                <a:solidFill>
                  <a:srgbClr val="7030A0"/>
                </a:solidFill>
              </a:rPr>
              <a:t>Ebeveyn-çocuk etkileşimi: Seçilen temel davranışa ilişkin ETEÇOM stratejilerini ebeveynin çocuk ile  uygulaması ve uygulamacının rehberlik etmesi</a:t>
            </a:r>
          </a:p>
          <a:p>
            <a:pPr lvl="1" algn="just"/>
            <a:r>
              <a:rPr lang="tr-TR" sz="2000" dirty="0">
                <a:solidFill>
                  <a:srgbClr val="7030A0"/>
                </a:solidFill>
              </a:rPr>
              <a:t>ETEÇOM Temel Davranış Profil Puanın Kaydedilmesi</a:t>
            </a:r>
          </a:p>
          <a:p>
            <a:pPr lvl="1" algn="just"/>
            <a:r>
              <a:rPr lang="tr-TR" sz="2000" dirty="0">
                <a:solidFill>
                  <a:srgbClr val="7030A0"/>
                </a:solidFill>
              </a:rPr>
              <a:t>ETEÇOM Ev Ödevinin doldurulması ve ebeveyne verilmesi</a:t>
            </a:r>
          </a:p>
          <a:p>
            <a:pPr lvl="1" algn="just"/>
            <a:endParaRPr lang="tr-TR" sz="2000" dirty="0"/>
          </a:p>
          <a:p>
            <a:pPr lvl="1" algn="just"/>
            <a:endParaRPr lang="tr-TR" sz="2000" dirty="0"/>
          </a:p>
          <a:p>
            <a:pPr algn="just"/>
            <a:endParaRPr lang="tr-TR" sz="2400" dirty="0"/>
          </a:p>
          <a:p>
            <a:pPr algn="just"/>
            <a:endParaRPr lang="tr-TR" sz="2400" dirty="0"/>
          </a:p>
        </p:txBody>
      </p:sp>
      <p:sp>
        <p:nvSpPr>
          <p:cNvPr id="5" name="Alt Bilgi Yer Tutucusu 4">
            <a:extLst>
              <a:ext uri="{FF2B5EF4-FFF2-40B4-BE49-F238E27FC236}">
                <a16:creationId xmlns:a16="http://schemas.microsoft.com/office/drawing/2014/main" id="{59CFD1C3-3E8E-8240-8633-885F80104387}"/>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434906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p:cNvPicPr>
            <a:picLocks noGrp="1" noChangeAspect="1"/>
          </p:cNvPicPr>
          <p:nvPr>
            <p:ph type="pic" idx="1"/>
          </p:nvPr>
        </p:nvPicPr>
        <p:blipFill>
          <a:blip r:embed="rId2"/>
          <a:srcRect l="6744" r="6744"/>
          <a:stretch>
            <a:fillRect/>
          </a:stretch>
        </p:blipFill>
        <p:spPr>
          <a:xfrm>
            <a:off x="691513" y="633046"/>
            <a:ext cx="6049256" cy="5698655"/>
          </a:xfrm>
          <a:prstGeom prst="rect">
            <a:avLst/>
          </a:prstGeom>
          <a:ln w="228600" cap="sq" cmpd="thickThin">
            <a:solidFill>
              <a:srgbClr val="000000"/>
            </a:solidFill>
            <a:prstDash val="solid"/>
            <a:miter lim="800000"/>
          </a:ln>
          <a:effectLst>
            <a:innerShdw blurRad="76200">
              <a:srgbClr val="000000"/>
            </a:innerShdw>
          </a:effectLst>
        </p:spPr>
      </p:pic>
      <p:sp>
        <p:nvSpPr>
          <p:cNvPr id="4" name="Unvan 3"/>
          <p:cNvSpPr>
            <a:spLocks noGrp="1"/>
          </p:cNvSpPr>
          <p:nvPr>
            <p:ph type="title"/>
          </p:nvPr>
        </p:nvSpPr>
        <p:spPr>
          <a:xfrm>
            <a:off x="7936523" y="457200"/>
            <a:ext cx="3493477" cy="1196670"/>
          </a:xfrm>
        </p:spPr>
        <p:txBody>
          <a:bodyPr/>
          <a:lstStyle/>
          <a:p>
            <a:pPr algn="ctr"/>
            <a:r>
              <a:rPr lang="tr-TR" sz="3200" b="1" dirty="0">
                <a:solidFill>
                  <a:srgbClr val="FF0000"/>
                </a:solidFill>
                <a:latin typeface="+mn-lt"/>
              </a:rPr>
              <a:t>ETEÇOM EV ÖDEVİ</a:t>
            </a:r>
          </a:p>
        </p:txBody>
      </p:sp>
      <p:sp>
        <p:nvSpPr>
          <p:cNvPr id="3" name="İçerik Yer Tutucusu 2"/>
          <p:cNvSpPr>
            <a:spLocks noGrp="1"/>
          </p:cNvSpPr>
          <p:nvPr>
            <p:ph type="body" sz="half" idx="2"/>
          </p:nvPr>
        </p:nvSpPr>
        <p:spPr>
          <a:xfrm>
            <a:off x="7795846" y="1653870"/>
            <a:ext cx="4161691" cy="4251630"/>
          </a:xfrm>
        </p:spPr>
        <p:txBody>
          <a:bodyPr>
            <a:normAutofit/>
          </a:bodyPr>
          <a:lstStyle/>
          <a:p>
            <a:pPr marL="0" indent="0">
              <a:buNone/>
            </a:pPr>
            <a:r>
              <a:rPr lang="tr-TR" sz="2000" dirty="0"/>
              <a:t>Oturumlarda öğretilen stratejilerin farklı ortam ve durumlarda nasıl kullanılabileceğine dair her oturum sonunda ebeveyn ile geliştirilen eylem planıdır</a:t>
            </a:r>
            <a:endParaRPr lang="tr-TR" sz="2000" b="1" dirty="0"/>
          </a:p>
          <a:p>
            <a:pPr marL="0" indent="0">
              <a:buNone/>
            </a:pPr>
            <a:endParaRPr lang="tr-TR" sz="2000" dirty="0"/>
          </a:p>
        </p:txBody>
      </p:sp>
      <p:sp>
        <p:nvSpPr>
          <p:cNvPr id="5" name="Alt Bilgi Yer Tutucusu 4">
            <a:extLst>
              <a:ext uri="{FF2B5EF4-FFF2-40B4-BE49-F238E27FC236}">
                <a16:creationId xmlns:a16="http://schemas.microsoft.com/office/drawing/2014/main" id="{664719AE-20F4-3541-859C-274A89AA2BB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1928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33700" y="1449293"/>
            <a:ext cx="8770571" cy="679767"/>
          </a:xfrm>
        </p:spPr>
        <p:txBody>
          <a:bodyPr>
            <a:normAutofit/>
          </a:bodyPr>
          <a:lstStyle/>
          <a:p>
            <a:pPr algn="ctr"/>
            <a:r>
              <a:rPr lang="tr-TR" sz="3200" b="1" dirty="0">
                <a:solidFill>
                  <a:srgbClr val="FF0000"/>
                </a:solidFill>
                <a:latin typeface="+mn-lt"/>
              </a:rPr>
              <a:t>8. Müdahale oturum etkinliklerini kayıt etmek</a:t>
            </a:r>
          </a:p>
        </p:txBody>
      </p:sp>
      <p:sp>
        <p:nvSpPr>
          <p:cNvPr id="3" name="İçerik Yer Tutucusu 2"/>
          <p:cNvSpPr>
            <a:spLocks noGrp="1"/>
          </p:cNvSpPr>
          <p:nvPr>
            <p:ph idx="1"/>
          </p:nvPr>
        </p:nvSpPr>
        <p:spPr>
          <a:xfrm>
            <a:off x="2933700" y="2300941"/>
            <a:ext cx="8770571" cy="3788963"/>
          </a:xfrm>
        </p:spPr>
        <p:txBody>
          <a:bodyPr/>
          <a:lstStyle/>
          <a:p>
            <a:pPr algn="just"/>
            <a:r>
              <a:rPr lang="tr-TR" b="1" dirty="0">
                <a:solidFill>
                  <a:srgbClr val="7030A0"/>
                </a:solidFill>
              </a:rPr>
              <a:t>Her oturum sonunda programın düzenli ve sitemli bir şekilde uygulama </a:t>
            </a:r>
            <a:r>
              <a:rPr lang="tr-TR" b="1" dirty="0" err="1">
                <a:solidFill>
                  <a:srgbClr val="7030A0"/>
                </a:solidFill>
              </a:rPr>
              <a:t>izlerliği</a:t>
            </a:r>
            <a:r>
              <a:rPr lang="tr-TR" b="1" dirty="0">
                <a:solidFill>
                  <a:srgbClr val="7030A0"/>
                </a:solidFill>
              </a:rPr>
              <a:t> için ETEÇOM Planlama ve İzleme </a:t>
            </a:r>
            <a:r>
              <a:rPr lang="tr-TR" b="1" dirty="0" err="1">
                <a:solidFill>
                  <a:srgbClr val="7030A0"/>
                </a:solidFill>
              </a:rPr>
              <a:t>Formu’nun</a:t>
            </a:r>
            <a:r>
              <a:rPr lang="tr-TR" b="1" dirty="0">
                <a:solidFill>
                  <a:srgbClr val="7030A0"/>
                </a:solidFill>
              </a:rPr>
              <a:t> doldurulması </a:t>
            </a:r>
            <a:r>
              <a:rPr lang="tr-TR" dirty="0"/>
              <a:t>önemlidir.</a:t>
            </a:r>
          </a:p>
          <a:p>
            <a:pPr algn="just"/>
            <a:r>
              <a:rPr lang="tr-TR" dirty="0"/>
              <a:t>Bu formlar tüm gelişim alanları ve temel beceriler için kitap setinde mevcuttur.</a:t>
            </a:r>
          </a:p>
          <a:p>
            <a:pPr algn="just"/>
            <a:r>
              <a:rPr lang="tr-TR" b="1" dirty="0">
                <a:solidFill>
                  <a:srgbClr val="7030A0"/>
                </a:solidFill>
              </a:rPr>
              <a:t>ETEÇOM programının düzenli </a:t>
            </a:r>
            <a:r>
              <a:rPr lang="tr-TR" b="1" dirty="0" err="1">
                <a:solidFill>
                  <a:srgbClr val="7030A0"/>
                </a:solidFill>
              </a:rPr>
              <a:t>izlerliği</a:t>
            </a:r>
            <a:r>
              <a:rPr lang="tr-TR" b="1" dirty="0">
                <a:solidFill>
                  <a:srgbClr val="7030A0"/>
                </a:solidFill>
              </a:rPr>
              <a:t> </a:t>
            </a:r>
            <a:r>
              <a:rPr lang="tr-TR" dirty="0"/>
              <a:t>için vazgeçilmez bir araçtır. </a:t>
            </a:r>
          </a:p>
          <a:p>
            <a:pPr algn="just"/>
            <a:r>
              <a:rPr lang="tr-TR" b="1" dirty="0">
                <a:solidFill>
                  <a:srgbClr val="7030A0"/>
                </a:solidFill>
              </a:rPr>
              <a:t>Oturum tamamlandıktan sonra çocukların temel davranış ilerlemelerini takip etmek </a:t>
            </a:r>
            <a:r>
              <a:rPr lang="tr-TR" dirty="0"/>
              <a:t>için kullanılabilir. </a:t>
            </a:r>
          </a:p>
          <a:p>
            <a:pPr algn="just"/>
            <a:r>
              <a:rPr lang="tr-TR" b="1" dirty="0">
                <a:solidFill>
                  <a:srgbClr val="7030A0"/>
                </a:solidFill>
              </a:rPr>
              <a:t>Uygulamacılara hem geçmiş oturumlarda yapılanları gözden geçirmelerine hem de yeni strateji ve bilgi notları belirlemelerine </a:t>
            </a:r>
            <a:r>
              <a:rPr lang="tr-TR" dirty="0"/>
              <a:t>yardım sağlar.</a:t>
            </a:r>
          </a:p>
          <a:p>
            <a:endParaRPr lang="tr-TR" dirty="0"/>
          </a:p>
        </p:txBody>
      </p:sp>
      <p:sp>
        <p:nvSpPr>
          <p:cNvPr id="5" name="Alt Bilgi Yer Tutucusu 4">
            <a:extLst>
              <a:ext uri="{FF2B5EF4-FFF2-40B4-BE49-F238E27FC236}">
                <a16:creationId xmlns:a16="http://schemas.microsoft.com/office/drawing/2014/main" id="{57BFD88C-E960-5F41-BF17-D74B4B1661AF}"/>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777211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23376" t="9553" r="25010" b="10348"/>
          <a:stretch/>
        </p:blipFill>
        <p:spPr bwMode="auto">
          <a:xfrm rot="5400000">
            <a:off x="3995662" y="-980934"/>
            <a:ext cx="6644526" cy="8762037"/>
          </a:xfrm>
          <a:prstGeom prst="rect">
            <a:avLst/>
          </a:prstGeom>
          <a:ln>
            <a:noFill/>
          </a:ln>
          <a:extLst>
            <a:ext uri="{53640926-AAD7-44d8-BBD7-CCE9431645EC}">
              <a14:shadowObscured xmlns="" xmlns:a14="http://schemas.microsoft.com/office/drawing/2010/main"/>
            </a:ext>
          </a:extLst>
        </p:spPr>
      </p:pic>
      <p:sp>
        <p:nvSpPr>
          <p:cNvPr id="5" name="Dikdörtgen 4"/>
          <p:cNvSpPr/>
          <p:nvPr/>
        </p:nvSpPr>
        <p:spPr>
          <a:xfrm>
            <a:off x="204843" y="362318"/>
            <a:ext cx="2372987" cy="1569660"/>
          </a:xfrm>
          <a:prstGeom prst="rect">
            <a:avLst/>
          </a:prstGeom>
        </p:spPr>
        <p:txBody>
          <a:bodyPr wrap="square">
            <a:spAutoFit/>
          </a:bodyPr>
          <a:lstStyle/>
          <a:p>
            <a:pPr algn="ctr"/>
            <a:r>
              <a:rPr lang="tr-TR" sz="2400" b="1">
                <a:solidFill>
                  <a:srgbClr val="FF0000"/>
                </a:solidFill>
              </a:rPr>
              <a:t>ETEÇOM PLANLAMA </a:t>
            </a:r>
            <a:endParaRPr lang="tr-TR" sz="2400" b="1" dirty="0">
              <a:solidFill>
                <a:srgbClr val="FF0000"/>
              </a:solidFill>
            </a:endParaRPr>
          </a:p>
          <a:p>
            <a:pPr algn="ctr"/>
            <a:r>
              <a:rPr lang="tr-TR" sz="2400" b="1" dirty="0">
                <a:solidFill>
                  <a:srgbClr val="FF0000"/>
                </a:solidFill>
              </a:rPr>
              <a:t>VE İZLEME FORMU </a:t>
            </a:r>
          </a:p>
        </p:txBody>
      </p:sp>
      <p:sp>
        <p:nvSpPr>
          <p:cNvPr id="3" name="Alt Bilgi Yer Tutucusu 2">
            <a:extLst>
              <a:ext uri="{FF2B5EF4-FFF2-40B4-BE49-F238E27FC236}">
                <a16:creationId xmlns:a16="http://schemas.microsoft.com/office/drawing/2014/main" id="{07C5925F-C0A7-814F-BA2B-BB7666483D92}"/>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905010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p:cNvPicPr>
            <a:picLocks noGrp="1" noChangeAspect="1"/>
          </p:cNvPicPr>
          <p:nvPr>
            <p:ph type="pic" idx="1"/>
          </p:nvPr>
        </p:nvPicPr>
        <p:blipFill>
          <a:blip r:embed="rId2">
            <a:extLst>
              <a:ext uri="{28A0092B-C50C-407E-A947-70E740481C1C}">
                <a14:useLocalDpi xmlns:a14="http://schemas.microsoft.com/office/drawing/2010/main" val="0"/>
              </a:ext>
            </a:extLst>
          </a:blip>
          <a:srcRect l="9783" r="9783"/>
          <a:stretch>
            <a:fillRect/>
          </a:stretch>
        </p:blipFill>
        <p:spPr>
          <a:xfrm>
            <a:off x="349134" y="49441"/>
            <a:ext cx="7406293" cy="6740465"/>
          </a:xfrm>
        </p:spPr>
      </p:pic>
      <p:sp>
        <p:nvSpPr>
          <p:cNvPr id="4" name="Unvan 3"/>
          <p:cNvSpPr>
            <a:spLocks noGrp="1"/>
          </p:cNvSpPr>
          <p:nvPr>
            <p:ph type="title"/>
          </p:nvPr>
        </p:nvSpPr>
        <p:spPr>
          <a:xfrm>
            <a:off x="8476488" y="659948"/>
            <a:ext cx="3230625" cy="1687924"/>
          </a:xfrm>
        </p:spPr>
        <p:txBody>
          <a:bodyPr/>
          <a:lstStyle/>
          <a:p>
            <a:pPr algn="ctr"/>
            <a:r>
              <a:rPr lang="tr-TR" sz="3200" b="1" dirty="0">
                <a:solidFill>
                  <a:srgbClr val="FF0000"/>
                </a:solidFill>
                <a:latin typeface="+mn-lt"/>
              </a:rPr>
              <a:t>ETEÇOM PLANLAMA VE İZLEME FORMU</a:t>
            </a:r>
          </a:p>
        </p:txBody>
      </p:sp>
      <p:sp>
        <p:nvSpPr>
          <p:cNvPr id="3" name="İçerik Yer Tutucusu 2"/>
          <p:cNvSpPr>
            <a:spLocks noGrp="1"/>
          </p:cNvSpPr>
          <p:nvPr>
            <p:ph type="body" sz="half" idx="2"/>
          </p:nvPr>
        </p:nvSpPr>
        <p:spPr>
          <a:xfrm>
            <a:off x="8479281" y="2344384"/>
            <a:ext cx="3227832" cy="2872194"/>
          </a:xfrm>
        </p:spPr>
        <p:txBody>
          <a:bodyPr>
            <a:normAutofit/>
          </a:bodyPr>
          <a:lstStyle/>
          <a:p>
            <a:r>
              <a:rPr lang="tr-TR" sz="2000" dirty="0"/>
              <a:t>ETEÇOM stratejilerinin, tartışma noktalarının ve temel davranış profile puanlarının kaydedildiği </a:t>
            </a:r>
            <a:r>
              <a:rPr lang="tr-TR" sz="2000" dirty="0" err="1"/>
              <a:t>ETEÇOM’un</a:t>
            </a:r>
            <a:r>
              <a:rPr lang="tr-TR" sz="2000" dirty="0"/>
              <a:t> ve çocuğun ilerlemesinin izlendiği planlama ve izleme formu.</a:t>
            </a:r>
          </a:p>
          <a:p>
            <a:endParaRPr lang="tr-TR" sz="1400" dirty="0"/>
          </a:p>
        </p:txBody>
      </p:sp>
      <p:sp>
        <p:nvSpPr>
          <p:cNvPr id="5" name="Alt Bilgi Yer Tutucusu 4">
            <a:extLst>
              <a:ext uri="{FF2B5EF4-FFF2-40B4-BE49-F238E27FC236}">
                <a16:creationId xmlns:a16="http://schemas.microsoft.com/office/drawing/2014/main" id="{18C4B364-6A48-7C43-BDD0-95A5A8A84183}"/>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72438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07606" y="2240844"/>
            <a:ext cx="8695764" cy="4055771"/>
          </a:xfrm>
        </p:spPr>
        <p:txBody>
          <a:bodyPr/>
          <a:lstStyle/>
          <a:p>
            <a:pPr marL="0" indent="0">
              <a:buNone/>
            </a:pPr>
            <a:r>
              <a:rPr lang="tr-TR" sz="2400" b="1" dirty="0" err="1">
                <a:solidFill>
                  <a:srgbClr val="FF0000"/>
                </a:solidFill>
              </a:rPr>
              <a:t>ETEÇOM’u</a:t>
            </a:r>
            <a:r>
              <a:rPr lang="tr-TR" sz="2400" b="1" dirty="0">
                <a:solidFill>
                  <a:srgbClr val="FF0000"/>
                </a:solidFill>
              </a:rPr>
              <a:t> kimler, nerede geliştirmiştir?</a:t>
            </a:r>
          </a:p>
          <a:p>
            <a:r>
              <a:rPr lang="tr-TR" dirty="0"/>
              <a:t>ABD’de </a:t>
            </a:r>
            <a:r>
              <a:rPr lang="tr-TR" b="1" dirty="0">
                <a:solidFill>
                  <a:srgbClr val="7030A0"/>
                </a:solidFill>
              </a:rPr>
              <a:t>Prof. Dr. Gerald </a:t>
            </a:r>
            <a:r>
              <a:rPr lang="tr-TR" b="1" dirty="0" err="1">
                <a:solidFill>
                  <a:srgbClr val="7030A0"/>
                </a:solidFill>
              </a:rPr>
              <a:t>Mahoney</a:t>
            </a:r>
            <a:r>
              <a:rPr lang="tr-TR" b="1" dirty="0">
                <a:solidFill>
                  <a:srgbClr val="7030A0"/>
                </a:solidFill>
              </a:rPr>
              <a:t> ve Prof. Dr. James </a:t>
            </a:r>
            <a:r>
              <a:rPr lang="tr-TR" b="1" dirty="0" err="1">
                <a:solidFill>
                  <a:srgbClr val="7030A0"/>
                </a:solidFill>
              </a:rPr>
              <a:t>MacDonald</a:t>
            </a:r>
            <a:r>
              <a:rPr lang="tr-TR" b="1" dirty="0">
                <a:solidFill>
                  <a:srgbClr val="7030A0"/>
                </a:solidFill>
              </a:rPr>
              <a:t> </a:t>
            </a:r>
            <a:r>
              <a:rPr lang="tr-TR" dirty="0"/>
              <a:t>tarafından 2006 yılında program/müfredat haline getirilmiştir.</a:t>
            </a:r>
          </a:p>
          <a:p>
            <a:r>
              <a:rPr lang="tr-TR" dirty="0"/>
              <a:t>Programın Türkiye’deki telif hakları MAYA AKADEMİ ve eğitim verme yetkisi                   </a:t>
            </a:r>
            <a:r>
              <a:rPr lang="tr-TR" b="1" dirty="0">
                <a:solidFill>
                  <a:srgbClr val="7030A0"/>
                </a:solidFill>
              </a:rPr>
              <a:t>Prof. Dr. İbrahim Halil Diken’e </a:t>
            </a:r>
            <a:r>
              <a:rPr lang="tr-TR" dirty="0"/>
              <a:t>verilmiştir.</a:t>
            </a:r>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05D760A5-04F3-5C41-B5E1-5C5B1D4A4511}"/>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752419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65576" y="457200"/>
            <a:ext cx="4426423" cy="1196670"/>
          </a:xfrm>
        </p:spPr>
        <p:txBody>
          <a:bodyPr>
            <a:normAutofit/>
          </a:bodyPr>
          <a:lstStyle/>
          <a:p>
            <a:pPr algn="ctr"/>
            <a:r>
              <a:rPr lang="tr-TR" sz="3200" b="1" dirty="0">
                <a:solidFill>
                  <a:srgbClr val="FF0000"/>
                </a:solidFill>
                <a:latin typeface="+mn-lt"/>
              </a:rPr>
              <a:t>ETEÇOM OTURUM KILAVUZU</a:t>
            </a:r>
          </a:p>
        </p:txBody>
      </p:sp>
      <p:sp>
        <p:nvSpPr>
          <p:cNvPr id="4" name="Metin Yer Tutucusu 3"/>
          <p:cNvSpPr>
            <a:spLocks noGrp="1"/>
          </p:cNvSpPr>
          <p:nvPr>
            <p:ph type="body" sz="half" idx="2"/>
          </p:nvPr>
        </p:nvSpPr>
        <p:spPr>
          <a:xfrm>
            <a:off x="7765577" y="1741336"/>
            <a:ext cx="4285396" cy="4164164"/>
          </a:xfrm>
        </p:spPr>
        <p:txBody>
          <a:bodyPr>
            <a:normAutofit/>
          </a:bodyPr>
          <a:lstStyle/>
          <a:p>
            <a:r>
              <a:rPr lang="tr-TR" sz="2000" dirty="0"/>
              <a:t>ETEÇOM oturumlarını düzenlemede dikkat edilecek noktaları ortaya koyan rehber.</a:t>
            </a:r>
          </a:p>
          <a:p>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3289402984"/>
              </p:ext>
            </p:extLst>
          </p:nvPr>
        </p:nvGraphicFramePr>
        <p:xfrm>
          <a:off x="545910" y="1091821"/>
          <a:ext cx="6660108" cy="4653886"/>
        </p:xfrm>
        <a:graphic>
          <a:graphicData uri="http://schemas.openxmlformats.org/drawingml/2006/table">
            <a:tbl>
              <a:tblPr firstRow="1" firstCol="1" bandRow="1">
                <a:tableStyleId>{5C22544A-7EE6-4342-B048-85BDC9FD1C3A}</a:tableStyleId>
              </a:tblPr>
              <a:tblGrid>
                <a:gridCol w="6660108">
                  <a:extLst>
                    <a:ext uri="{9D8B030D-6E8A-4147-A177-3AD203B41FA5}">
                      <a16:colId xmlns:a16="http://schemas.microsoft.com/office/drawing/2014/main" val="20000"/>
                    </a:ext>
                  </a:extLst>
                </a:gridCol>
              </a:tblGrid>
              <a:tr h="4653886">
                <a:tc>
                  <a:txBody>
                    <a:bodyPr/>
                    <a:lstStyle/>
                    <a:p>
                      <a:pPr algn="just">
                        <a:spcAft>
                          <a:spcPts val="0"/>
                        </a:spcAft>
                      </a:pPr>
                      <a:r>
                        <a:rPr lang="tr-TR" sz="1800" dirty="0">
                          <a:effectLst/>
                        </a:rPr>
                        <a:t>Amaç: Bu kılavuzun amacı oturumların ETEÇOM UYGULAMA İLKELERİ temelinde uygulanıp uygulanmadığını (Uygulama Güvenirliği) ortaya koymaktır. </a:t>
                      </a:r>
                    </a:p>
                    <a:p>
                      <a:pPr algn="just">
                        <a:spcAft>
                          <a:spcPts val="0"/>
                        </a:spcAft>
                      </a:pPr>
                      <a:r>
                        <a:rPr lang="tr-TR" sz="1800" dirty="0">
                          <a:effectLst/>
                        </a:rPr>
                        <a:t> </a:t>
                      </a:r>
                    </a:p>
                    <a:p>
                      <a:pPr algn="just">
                        <a:spcAft>
                          <a:spcPts val="0"/>
                        </a:spcAft>
                      </a:pPr>
                      <a:r>
                        <a:rPr lang="tr-TR" sz="1800" dirty="0">
                          <a:effectLst/>
                        </a:rPr>
                        <a:t>Kullanımı: Oturum doğal gözlem yolu ile uygulamacı dışında bağımsız bir başka gözlemci ya da videoya kaydedilen oturum uygulamacı dışında bağımsız bir başka kodlayıcı tarafından izlenerek bu form temelinde oturumun her aşaması puanlanır. </a:t>
                      </a:r>
                    </a:p>
                    <a:p>
                      <a:pPr algn="just">
                        <a:spcAft>
                          <a:spcPts val="0"/>
                        </a:spcAft>
                      </a:pPr>
                      <a:r>
                        <a:rPr lang="tr-TR" sz="1800" dirty="0">
                          <a:effectLst/>
                        </a:rPr>
                        <a:t> </a:t>
                      </a:r>
                    </a:p>
                    <a:p>
                      <a:pPr algn="just">
                        <a:spcAft>
                          <a:spcPts val="0"/>
                        </a:spcAft>
                      </a:pPr>
                      <a:r>
                        <a:rPr lang="tr-TR" sz="1800" dirty="0">
                          <a:effectLst/>
                        </a:rPr>
                        <a:t>Puanlama: “b” sütununda yer alan “Kısmen” yanıtların toplamı “2” ile ve “c” sütununda yer alan “Evet” yanıtlarının toplamı ise “3” ile çarpılır. “</a:t>
                      </a:r>
                      <a:r>
                        <a:rPr lang="tr-TR" sz="1800" dirty="0" err="1">
                          <a:effectLst/>
                        </a:rPr>
                        <a:t>b+c</a:t>
                      </a:r>
                      <a:r>
                        <a:rPr lang="tr-TR" sz="1800" dirty="0">
                          <a:effectLst/>
                        </a:rPr>
                        <a:t>” sütunlarının toplamının 60 ve üzerinde olması ETEÇOM oturumlarının belirtildiği gibi başarılı bir şekilde uygulandığına işaret eder.   </a:t>
                      </a:r>
                      <a:endParaRPr lang="tr-TR"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6" name="Alt Bilgi Yer Tutucusu 5">
            <a:extLst>
              <a:ext uri="{FF2B5EF4-FFF2-40B4-BE49-F238E27FC236}">
                <a16:creationId xmlns:a16="http://schemas.microsoft.com/office/drawing/2014/main" id="{4E489D5A-D68D-9D4B-831A-499111AC88ED}"/>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569526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274496122"/>
              </p:ext>
            </p:extLst>
          </p:nvPr>
        </p:nvGraphicFramePr>
        <p:xfrm>
          <a:off x="928468" y="398488"/>
          <a:ext cx="5373857" cy="6459512"/>
        </p:xfrm>
        <a:graphic>
          <a:graphicData uri="http://schemas.openxmlformats.org/drawingml/2006/table">
            <a:tbl>
              <a:tblPr firstRow="1" firstCol="1" bandRow="1"/>
              <a:tblGrid>
                <a:gridCol w="4187201">
                  <a:extLst>
                    <a:ext uri="{9D8B030D-6E8A-4147-A177-3AD203B41FA5}">
                      <a16:colId xmlns:a16="http://schemas.microsoft.com/office/drawing/2014/main" val="20000"/>
                    </a:ext>
                  </a:extLst>
                </a:gridCol>
                <a:gridCol w="273349">
                  <a:extLst>
                    <a:ext uri="{9D8B030D-6E8A-4147-A177-3AD203B41FA5}">
                      <a16:colId xmlns:a16="http://schemas.microsoft.com/office/drawing/2014/main" val="20001"/>
                    </a:ext>
                  </a:extLst>
                </a:gridCol>
                <a:gridCol w="273349">
                  <a:extLst>
                    <a:ext uri="{9D8B030D-6E8A-4147-A177-3AD203B41FA5}">
                      <a16:colId xmlns:a16="http://schemas.microsoft.com/office/drawing/2014/main" val="20002"/>
                    </a:ext>
                  </a:extLst>
                </a:gridCol>
                <a:gridCol w="273349">
                  <a:extLst>
                    <a:ext uri="{9D8B030D-6E8A-4147-A177-3AD203B41FA5}">
                      <a16:colId xmlns:a16="http://schemas.microsoft.com/office/drawing/2014/main" val="20003"/>
                    </a:ext>
                  </a:extLst>
                </a:gridCol>
                <a:gridCol w="366609">
                  <a:extLst>
                    <a:ext uri="{9D8B030D-6E8A-4147-A177-3AD203B41FA5}">
                      <a16:colId xmlns:a16="http://schemas.microsoft.com/office/drawing/2014/main" val="20004"/>
                    </a:ext>
                  </a:extLst>
                </a:gridCol>
              </a:tblGrid>
              <a:tr h="300725">
                <a:tc gridSpan="5">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İSİM:                                                  TARİH:                                  GÖZLEMCİ/KODLAYICI:</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08554">
                <a:tc>
                  <a:txBody>
                    <a:bodyPr/>
                    <a:lstStyle/>
                    <a:p>
                      <a:pPr>
                        <a:spcAft>
                          <a:spcPts val="0"/>
                        </a:spcAft>
                      </a:pPr>
                      <a:r>
                        <a:rPr lang="tr-TR" sz="800"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0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tr-TR" sz="800"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0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AŞAMALAR VE AKTİVİTELER</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Uygun Değil</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Hayır (a)</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Kısmen(b)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Evet (c)</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832">
                <a:tc gridSpan="5">
                  <a:txBody>
                    <a:bodyPr/>
                    <a:lstStyle/>
                    <a:p>
                      <a:pPr>
                        <a:spcAft>
                          <a:spcPts val="0"/>
                        </a:spcAft>
                      </a:pPr>
                      <a:r>
                        <a:rPr lang="tr-TR" sz="1100" b="1" dirty="0">
                          <a:effectLst/>
                          <a:latin typeface="Corbel" panose="020B0503020204020204" pitchFamily="34" charset="0"/>
                          <a:ea typeface="MS Mincho" panose="02020609040205080304" pitchFamily="49" charset="-128"/>
                          <a:cs typeface="Times New Roman" panose="02020603050405020304" pitchFamily="18" charset="0"/>
                        </a:rPr>
                        <a:t>A.PLANLAMA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1.Çocuğun gelişimine uygun oyuncaklar ve araç-gereçleri ortamda  bulundurma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2.Çocuğun seçebilmesine imkan verecek şekilde yeterli ve farklı oyuncak ve araç-gereçleri ortamda bulundurma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3. Çocuk için belirlenen temel davranış ile ilgili oyuncaklar ve araç- gereçleri ortamda bulundurma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4. Yazılı materyali (oturum planı gibi) varsa göstermek istediği videoları hazırlama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5. Bir önceki oturumu gözden geçirme</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0832">
                <a:tc gridSpan="5">
                  <a:txBody>
                    <a:bodyPr/>
                    <a:lstStyle/>
                    <a:p>
                      <a:pPr>
                        <a:spcAft>
                          <a:spcPts val="0"/>
                        </a:spcAft>
                      </a:pPr>
                      <a:r>
                        <a:rPr lang="tr-TR" sz="1100" b="1" dirty="0">
                          <a:effectLst/>
                          <a:latin typeface="Corbel" panose="020B0503020204020204" pitchFamily="34" charset="0"/>
                          <a:ea typeface="MS Mincho" panose="02020609040205080304" pitchFamily="49" charset="-128"/>
                          <a:cs typeface="Times New Roman" panose="02020603050405020304" pitchFamily="18" charset="0"/>
                        </a:rPr>
                        <a:t>B. RAPORLAMA VE GÖZDEN GEÇİRME</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6.Ebeveyni ve çocuğu sıcak karşılama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7. Bir önceki oturum hakkında ebeveynin konuşmasını cesaretlendirme </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8. Ebeveyni dikkatlice dinleme ve sohbete aktif katılma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251">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9.Ebevynin katılımı ve ebeveynlik becerilerine ilişkin pozitif konuşma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0832">
                <a:tc gridSpan="5">
                  <a:txBody>
                    <a:bodyPr/>
                    <a:lstStyle/>
                    <a:p>
                      <a:pPr>
                        <a:spcAft>
                          <a:spcPts val="0"/>
                        </a:spcAft>
                      </a:pPr>
                      <a:r>
                        <a:rPr lang="tr-TR" sz="1100" b="1" dirty="0">
                          <a:effectLst/>
                          <a:latin typeface="Corbel" panose="020B0503020204020204" pitchFamily="34" charset="0"/>
                          <a:ea typeface="MS Mincho" panose="02020609040205080304" pitchFamily="49" charset="-128"/>
                          <a:cs typeface="Times New Roman" panose="02020603050405020304" pitchFamily="18" charset="0"/>
                        </a:rPr>
                        <a:t>C.AMAÇ VE GEREKÇE: TEMEL DAVRANIŞ VE ETEÇOM BİLGİ NOTLARI</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10. Oturumun odak noktasını ve amacını açıklama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11.Oturumda öğretilecek ETEÇOM Öğretim Stratejisini/Stratejilerinin neden önemli olduğunu ETEÇOM BİLGİ NOTLARI temelinde açıklama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12.Çocuğun var olan temel davranış amacının düzeyini değerlendirme ya da açıklama </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13. Ebeveynlerin anlayacağı bir dil ile konuşma</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0832">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14. Ebeveynin anlatılanları anladığını değerlendirme</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401666">
                <a:tc>
                  <a:txBody>
                    <a:bodyPr/>
                    <a:lstStyle/>
                    <a:p>
                      <a:pPr>
                        <a:spcAft>
                          <a:spcPts val="0"/>
                        </a:spcAft>
                      </a:pPr>
                      <a:r>
                        <a:rPr lang="tr-TR" sz="1100" dirty="0">
                          <a:effectLst/>
                          <a:latin typeface="Corbel" panose="020B0503020204020204" pitchFamily="34" charset="0"/>
                          <a:ea typeface="MS Mincho" panose="02020609040205080304" pitchFamily="49" charset="-128"/>
                          <a:cs typeface="Times New Roman" panose="02020603050405020304" pitchFamily="18" charset="0"/>
                        </a:rPr>
                        <a:t>15.Ebeveynin anlatılanlara ilişkin soru sorması, yorum yapması ve diğer kaygılarını söylemeleri için cesaretlendirme</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00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4895" marR="54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6" name="Rectangle 1"/>
          <p:cNvSpPr>
            <a:spLocks noChangeArrowheads="1"/>
          </p:cNvSpPr>
          <p:nvPr/>
        </p:nvSpPr>
        <p:spPr bwMode="auto">
          <a:xfrm>
            <a:off x="4250397" y="98767"/>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Corbel" panose="020B0503020204020204" pitchFamily="34" charset="0"/>
                <a:ea typeface="MS Mincho" panose="02020609040205080304" pitchFamily="49" charset="-128"/>
                <a:cs typeface="Times New Roman" panose="02020603050405020304" pitchFamily="18" charset="0"/>
              </a:rPr>
              <a:t>ETEÇOM</a:t>
            </a:r>
            <a:r>
              <a:rPr kumimoji="0" lang="tr-TR" altLang="tr-TR" sz="1600" b="1" i="0" u="none" strike="noStrike" cap="none" normalizeH="0" baseline="0" dirty="0">
                <a:ln>
                  <a:noFill/>
                </a:ln>
                <a:solidFill>
                  <a:schemeClr val="tx1"/>
                </a:solidFill>
                <a:effectLst/>
                <a:latin typeface="Corbel" panose="020B0503020204020204" pitchFamily="34" charset="0"/>
                <a:ea typeface="MS Mincho" panose="02020609040205080304" pitchFamily="49" charset="-128"/>
                <a:cs typeface="Times New Roman" panose="02020603050405020304" pitchFamily="18" charset="0"/>
              </a:rPr>
              <a:t> OTURUM KILAVUZU</a:t>
            </a:r>
            <a:endParaRPr kumimoji="0" lang="tr-TR" altLang="tr-T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3810866286"/>
              </p:ext>
            </p:extLst>
          </p:nvPr>
        </p:nvGraphicFramePr>
        <p:xfrm>
          <a:off x="6413604" y="398489"/>
          <a:ext cx="5389189" cy="6467797"/>
        </p:xfrm>
        <a:graphic>
          <a:graphicData uri="http://schemas.openxmlformats.org/drawingml/2006/table">
            <a:tbl>
              <a:tblPr firstRow="1" firstCol="1" bandRow="1"/>
              <a:tblGrid>
                <a:gridCol w="4180162">
                  <a:extLst>
                    <a:ext uri="{9D8B030D-6E8A-4147-A177-3AD203B41FA5}">
                      <a16:colId xmlns:a16="http://schemas.microsoft.com/office/drawing/2014/main" val="20000"/>
                    </a:ext>
                  </a:extLst>
                </a:gridCol>
                <a:gridCol w="278502">
                  <a:extLst>
                    <a:ext uri="{9D8B030D-6E8A-4147-A177-3AD203B41FA5}">
                      <a16:colId xmlns:a16="http://schemas.microsoft.com/office/drawing/2014/main" val="20001"/>
                    </a:ext>
                  </a:extLst>
                </a:gridCol>
                <a:gridCol w="278502">
                  <a:extLst>
                    <a:ext uri="{9D8B030D-6E8A-4147-A177-3AD203B41FA5}">
                      <a16:colId xmlns:a16="http://schemas.microsoft.com/office/drawing/2014/main" val="20002"/>
                    </a:ext>
                  </a:extLst>
                </a:gridCol>
                <a:gridCol w="278502">
                  <a:extLst>
                    <a:ext uri="{9D8B030D-6E8A-4147-A177-3AD203B41FA5}">
                      <a16:colId xmlns:a16="http://schemas.microsoft.com/office/drawing/2014/main" val="20003"/>
                    </a:ext>
                  </a:extLst>
                </a:gridCol>
                <a:gridCol w="373521">
                  <a:extLst>
                    <a:ext uri="{9D8B030D-6E8A-4147-A177-3AD203B41FA5}">
                      <a16:colId xmlns:a16="http://schemas.microsoft.com/office/drawing/2014/main" val="20004"/>
                    </a:ext>
                  </a:extLst>
                </a:gridCol>
              </a:tblGrid>
              <a:tr h="220985">
                <a:tc gridSpan="5">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D.ETEÇOM STRATEJİLERİNİN GÖSTERİLMESİ VE UYGULANMASI</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16.Oturum süresince yanıt verici ve karşılıklı sıra almaya dayalı çocukla etkileşime girme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2999">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17.Oturumda öğretilmesi hedeflenen ETEÇOM stratejisini gösterme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18. Öğretilmesi hedeflenen ETEÇOM stratejisini gösterip ebeveyne model olunurken ve sonrasında stratejiyi açıklama</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19.Çocuğun davranışı üzerinde öğretilmesi hedeflenen ETEÇOM stratejisini gösterme ve açıklama</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20.Model olunan stratejiyi ebeveynin çocuğu ile uygulaması için, ebeveynin çocuğu ile etkileşime girmesini sağlama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21.Ebeveyn çocuğu ile etkileşim halinde iken ebeveyne strateji ile ilgili rehberlik/kılavuzluk etme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22. Ebeveyn çocuğu ile etkileşim halinde iken ebeveyne strateji ile ilgili sürekli dönüt verme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0985">
                <a:tc gridSpan="5">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E. ETEÇOM EV ÖDEVİ</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23. Ebeveynin öğrendiği stratejiyi günlük rutin ve etkinliklerde pratik yapması için yazılı planı geliştirme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44498">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24. Ebeveynin öğrendiği stratejiyi günlük rutin ve etkinliklerde pratik yapmasında karşılaşabileceği sorunlar ve çözümler için yazılı planı geliştirme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25.ETEÇOM ile doğrudan ilgili olmayan ebeveynin dile getirdiği durumları/sorunları yazma</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41970">
                <a:tc>
                  <a:txBody>
                    <a:bodyPr/>
                    <a:lstStyle/>
                    <a:p>
                      <a:pPr>
                        <a:spcAft>
                          <a:spcPts val="0"/>
                        </a:spcAft>
                      </a:pPr>
                      <a:r>
                        <a:rPr lang="tr-TR" sz="1200" dirty="0">
                          <a:effectLst/>
                          <a:latin typeface="Corbel" panose="020B0503020204020204" pitchFamily="34" charset="0"/>
                          <a:ea typeface="MS Mincho" panose="02020609040205080304" pitchFamily="49" charset="-128"/>
                          <a:cs typeface="Times New Roman" panose="02020603050405020304" pitchFamily="18" charset="0"/>
                        </a:rPr>
                        <a:t>26. Oturumda üzerinde durulan ETEÇOM Bilgi Notları, ETEÇOM Stratejileri ve planları özetleme</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800">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950817">
                <a:tc gridSpan="3">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TOPLAM PUAN</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Toplamx2</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Toplam x3</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81499">
                <a:tc gridSpan="3">
                  <a:txBody>
                    <a:bodyPr/>
                    <a:lstStyle/>
                    <a:p>
                      <a:pPr>
                        <a:spcAft>
                          <a:spcPts val="0"/>
                        </a:spcAft>
                      </a:pPr>
                      <a:r>
                        <a:rPr lang="tr-TR" sz="1200" b="1" dirty="0">
                          <a:effectLst/>
                          <a:latin typeface="Corbel" panose="020B0503020204020204" pitchFamily="34" charset="0"/>
                          <a:ea typeface="MS Mincho" panose="02020609040205080304" pitchFamily="49" charset="-128"/>
                          <a:cs typeface="Times New Roman" panose="02020603050405020304" pitchFamily="18" charset="0"/>
                        </a:rPr>
                        <a:t>ÖLÇÜT PUANI (</a:t>
                      </a:r>
                      <a:r>
                        <a:rPr lang="tr-TR" sz="1200" b="1" dirty="0" err="1">
                          <a:effectLst/>
                          <a:latin typeface="Corbel" panose="020B0503020204020204" pitchFamily="34" charset="0"/>
                          <a:ea typeface="MS Mincho" panose="02020609040205080304" pitchFamily="49" charset="-128"/>
                          <a:cs typeface="Times New Roman" panose="02020603050405020304" pitchFamily="18" charset="0"/>
                        </a:rPr>
                        <a:t>b+c</a:t>
                      </a:r>
                      <a:r>
                        <a:rPr lang="tr-TR" sz="1200" b="1" dirty="0">
                          <a:effectLst/>
                          <a:latin typeface="Corbel" panose="020B0503020204020204" pitchFamily="34" charset="0"/>
                          <a:ea typeface="MS Mincho" panose="02020609040205080304" pitchFamily="49" charset="-128"/>
                          <a:cs typeface="Times New Roman" panose="02020603050405020304" pitchFamily="18" charset="0"/>
                        </a:rPr>
                        <a:t>=60)</a:t>
                      </a:r>
                      <a:endParaRPr lang="tr-T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a:txBody>
                    <a:bodyPr/>
                    <a:lstStyle/>
                    <a:p>
                      <a:pPr>
                        <a:spcAft>
                          <a:spcPts val="0"/>
                        </a:spcAft>
                      </a:pPr>
                      <a:r>
                        <a:rPr lang="tr-TR" sz="800" b="1">
                          <a:effectLst/>
                          <a:latin typeface="Corbel" panose="020B0503020204020204" pitchFamily="34" charset="0"/>
                          <a:ea typeface="MS Mincho" panose="02020609040205080304" pitchFamily="49" charset="-128"/>
                          <a:cs typeface="Times New Roman" panose="02020603050405020304" pitchFamily="18" charset="0"/>
                        </a:rPr>
                        <a:t> </a:t>
                      </a:r>
                      <a:endParaRPr lang="tr-TR" sz="110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tr-TR" sz="800" b="1" dirty="0">
                          <a:effectLst/>
                          <a:latin typeface="Corbel" panose="020B0503020204020204" pitchFamily="34" charset="0"/>
                          <a:ea typeface="MS Mincho" panose="02020609040205080304" pitchFamily="49" charset="-128"/>
                          <a:cs typeface="Times New Roman" panose="02020603050405020304" pitchFamily="18" charset="0"/>
                        </a:rPr>
                        <a:t> </a:t>
                      </a:r>
                      <a:endParaRPr lang="tr-T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152" marR="6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bl>
          </a:graphicData>
        </a:graphic>
      </p:graphicFrame>
      <p:sp>
        <p:nvSpPr>
          <p:cNvPr id="3" name="Alt Bilgi Yer Tutucusu 2">
            <a:extLst>
              <a:ext uri="{FF2B5EF4-FFF2-40B4-BE49-F238E27FC236}">
                <a16:creationId xmlns:a16="http://schemas.microsoft.com/office/drawing/2014/main" id="{A4AD0574-D080-7C40-A82B-8AABD2098210}"/>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12117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33700" y="2274046"/>
            <a:ext cx="8770571" cy="4117026"/>
          </a:xfrm>
        </p:spPr>
        <p:txBody>
          <a:bodyPr>
            <a:normAutofit fontScale="92500" lnSpcReduction="10000"/>
          </a:bodyPr>
          <a:lstStyle/>
          <a:p>
            <a:pPr marL="0" indent="0">
              <a:buNone/>
            </a:pPr>
            <a:r>
              <a:rPr lang="tr-TR" sz="2600" b="1" dirty="0" err="1">
                <a:solidFill>
                  <a:srgbClr val="FF0000"/>
                </a:solidFill>
              </a:rPr>
              <a:t>ETEÇOM’un</a:t>
            </a:r>
            <a:r>
              <a:rPr lang="tr-TR" sz="2600" b="1" dirty="0">
                <a:solidFill>
                  <a:srgbClr val="FF0000"/>
                </a:solidFill>
              </a:rPr>
              <a:t> bilimsel dayanağı var mıdır?</a:t>
            </a:r>
          </a:p>
          <a:p>
            <a:r>
              <a:rPr lang="tr-TR" dirty="0" err="1"/>
              <a:t>ETEÇOM’un</a:t>
            </a:r>
            <a:r>
              <a:rPr lang="tr-TR" dirty="0"/>
              <a:t> </a:t>
            </a:r>
            <a:r>
              <a:rPr lang="tr-TR" dirty="0" err="1"/>
              <a:t>etkiliği</a:t>
            </a:r>
            <a:r>
              <a:rPr lang="tr-TR" dirty="0"/>
              <a:t> </a:t>
            </a:r>
            <a:r>
              <a:rPr lang="tr-TR" b="1" dirty="0">
                <a:solidFill>
                  <a:srgbClr val="7030A0"/>
                </a:solidFill>
              </a:rPr>
              <a:t>farklı yetersizliği olan ya da gelişimi risk altında olan 0-6 yaş arasındaki çocuklar ve ebeveynleri ile ABD; Kore ve Türkiye’de sınanmış </a:t>
            </a:r>
            <a:r>
              <a:rPr lang="tr-TR" dirty="0"/>
              <a:t>ve sınanmaya devam etmektedir.</a:t>
            </a:r>
          </a:p>
          <a:p>
            <a:r>
              <a:rPr lang="tr-TR" dirty="0"/>
              <a:t>Bu çalışmalar temelinde günümüze kadar yapılan ETEÇOM çalışmaları </a:t>
            </a:r>
            <a:r>
              <a:rPr lang="tr-TR" b="1" dirty="0" err="1">
                <a:solidFill>
                  <a:srgbClr val="7030A0"/>
                </a:solidFill>
              </a:rPr>
              <a:t>Down</a:t>
            </a:r>
            <a:r>
              <a:rPr lang="tr-TR" b="1" dirty="0">
                <a:solidFill>
                  <a:srgbClr val="7030A0"/>
                </a:solidFill>
              </a:rPr>
              <a:t> Sendromu, Otistik bozukluk (Otizm), </a:t>
            </a:r>
            <a:r>
              <a:rPr lang="tr-TR" b="1" dirty="0" err="1">
                <a:solidFill>
                  <a:srgbClr val="7030A0"/>
                </a:solidFill>
              </a:rPr>
              <a:t>Serebral</a:t>
            </a:r>
            <a:r>
              <a:rPr lang="tr-TR" b="1" dirty="0">
                <a:solidFill>
                  <a:srgbClr val="7030A0"/>
                </a:solidFill>
              </a:rPr>
              <a:t> </a:t>
            </a:r>
            <a:r>
              <a:rPr lang="tr-TR" b="1" dirty="0" err="1">
                <a:solidFill>
                  <a:srgbClr val="7030A0"/>
                </a:solidFill>
              </a:rPr>
              <a:t>Palsi</a:t>
            </a:r>
            <a:r>
              <a:rPr lang="tr-TR" b="1" dirty="0">
                <a:solidFill>
                  <a:srgbClr val="7030A0"/>
                </a:solidFill>
              </a:rPr>
              <a:t>,  Zihinsel Yetersizlik, Gecikmiş Dil ve Konuşma, Nedeni Belli Olmayan  Gelişimsel Gerilik, </a:t>
            </a:r>
            <a:r>
              <a:rPr lang="tr-TR" b="1" dirty="0" err="1">
                <a:solidFill>
                  <a:srgbClr val="7030A0"/>
                </a:solidFill>
              </a:rPr>
              <a:t>Pramatüre</a:t>
            </a:r>
            <a:r>
              <a:rPr lang="tr-TR" b="1" dirty="0">
                <a:solidFill>
                  <a:srgbClr val="7030A0"/>
                </a:solidFill>
              </a:rPr>
              <a:t>/Düşük Doğum Ağırlığı </a:t>
            </a:r>
            <a:r>
              <a:rPr lang="tr-TR" dirty="0"/>
              <a:t>gibi farkı durumları olan çocuklar ve ebeveynleri üzerinde etkili olduğunu ortaya koymuştur.</a:t>
            </a:r>
          </a:p>
          <a:p>
            <a:r>
              <a:rPr lang="tr-TR" dirty="0"/>
              <a:t>Ayrıca ABD’de Ulusal Otizm Merkezi’nin 2009 yılında yayımladığı rapora göre </a:t>
            </a:r>
            <a:r>
              <a:rPr lang="tr-TR" b="1" dirty="0">
                <a:solidFill>
                  <a:srgbClr val="7030A0"/>
                </a:solidFill>
              </a:rPr>
              <a:t>ilişki temelli uygulamalar (ETEÇOM gibi) umut vadeden uygulamalar </a:t>
            </a:r>
            <a:r>
              <a:rPr lang="tr-TR" dirty="0"/>
              <a:t>arasında yer almaktadır.</a:t>
            </a:r>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BAF95DC5-9CB7-1F46-9BE8-F8D1F3DE3544}"/>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280711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933700" y="2274046"/>
            <a:ext cx="8770571" cy="4225366"/>
          </a:xfrm>
        </p:spPr>
        <p:txBody>
          <a:bodyPr>
            <a:normAutofit lnSpcReduction="10000"/>
          </a:bodyPr>
          <a:lstStyle/>
          <a:p>
            <a:pPr marL="0" indent="0">
              <a:buNone/>
            </a:pPr>
            <a:r>
              <a:rPr lang="tr-TR" sz="2400" b="1" dirty="0">
                <a:solidFill>
                  <a:srgbClr val="FF0000"/>
                </a:solidFill>
              </a:rPr>
              <a:t>ETEÇOM programı neleri kapsar?</a:t>
            </a:r>
          </a:p>
          <a:p>
            <a:r>
              <a:rPr lang="tr-TR" dirty="0"/>
              <a:t>ETEÇOM, uzman/eğitimci ya da ebeveynin etkileşimsel davranışlarını geliştirerek, çocuğun </a:t>
            </a:r>
            <a:r>
              <a:rPr lang="tr-TR" b="1" dirty="0">
                <a:solidFill>
                  <a:srgbClr val="7030A0"/>
                </a:solidFill>
              </a:rPr>
              <a:t>bilişsel, iletişim ve sosyal duygusal gelişim alanlarında 16 temel davranışı kazanmasını ya da geliştirmesini </a:t>
            </a:r>
            <a:r>
              <a:rPr lang="tr-TR" dirty="0"/>
              <a:t>hedeflemektedir.</a:t>
            </a:r>
          </a:p>
          <a:p>
            <a:r>
              <a:rPr lang="tr-TR" dirty="0" err="1"/>
              <a:t>ETEÇOM’da</a:t>
            </a:r>
            <a:r>
              <a:rPr lang="tr-TR" dirty="0"/>
              <a:t>;</a:t>
            </a:r>
          </a:p>
          <a:p>
            <a:pPr lvl="1">
              <a:buFont typeface="Wingdings" charset="2"/>
              <a:buChar char="Ø"/>
            </a:pPr>
            <a:r>
              <a:rPr lang="tr-TR" sz="2000" b="1" dirty="0">
                <a:solidFill>
                  <a:srgbClr val="00B050"/>
                </a:solidFill>
              </a:rPr>
              <a:t>3 GELİŞİM ALANI ve 16 TEMEL DAVRANIŞ</a:t>
            </a:r>
          </a:p>
          <a:p>
            <a:pPr lvl="1">
              <a:buFont typeface="Wingdings" charset="2"/>
              <a:buChar char="Ø"/>
            </a:pPr>
            <a:r>
              <a:rPr lang="tr-TR" sz="2000" b="1" dirty="0">
                <a:solidFill>
                  <a:srgbClr val="00B050"/>
                </a:solidFill>
              </a:rPr>
              <a:t>66 ÖĞRETİMSEL STRATEJİ ve 130 BİLGİ NOTU</a:t>
            </a:r>
          </a:p>
          <a:p>
            <a:r>
              <a:rPr lang="tr-TR" dirty="0"/>
              <a:t>ETEÇOM </a:t>
            </a:r>
            <a:r>
              <a:rPr lang="tr-TR" b="1" dirty="0">
                <a:solidFill>
                  <a:srgbClr val="7030A0"/>
                </a:solidFill>
              </a:rPr>
              <a:t>haftada 1 ya da 2, 1-1.30 saatlik oturumlar </a:t>
            </a:r>
            <a:r>
              <a:rPr lang="tr-TR" dirty="0"/>
              <a:t>şeklinde düzenlenir. </a:t>
            </a:r>
            <a:r>
              <a:rPr lang="tr-TR" b="1" dirty="0">
                <a:solidFill>
                  <a:srgbClr val="7030A0"/>
                </a:solidFill>
              </a:rPr>
              <a:t>Her oturumda 1-2 strateji</a:t>
            </a:r>
            <a:r>
              <a:rPr lang="tr-TR" dirty="0"/>
              <a:t> çalışılır. </a:t>
            </a:r>
            <a:r>
              <a:rPr lang="tr-TR" b="1" dirty="0">
                <a:solidFill>
                  <a:srgbClr val="7030A0"/>
                </a:solidFill>
              </a:rPr>
              <a:t>Yaklaşık 6 ay içerisinde programdaki stratejiler tamamlanır </a:t>
            </a:r>
            <a:r>
              <a:rPr lang="tr-TR" dirty="0"/>
              <a:t>ve programda belirtildiği gibi uygulandığında </a:t>
            </a:r>
            <a:r>
              <a:rPr lang="tr-TR" b="1" dirty="0">
                <a:solidFill>
                  <a:srgbClr val="7030A0"/>
                </a:solidFill>
              </a:rPr>
              <a:t>çocuğun gelişimde anlamlı gelişmeler </a:t>
            </a:r>
            <a:r>
              <a:rPr lang="tr-TR" dirty="0"/>
              <a:t>gözlenebilir.</a:t>
            </a:r>
          </a:p>
        </p:txBody>
      </p:sp>
      <p:sp>
        <p:nvSpPr>
          <p:cNvPr id="4" name="Title 1"/>
          <p:cNvSpPr>
            <a:spLocks noGrp="1"/>
          </p:cNvSpPr>
          <p:nvPr>
            <p:ph type="title"/>
          </p:nvPr>
        </p:nvSpPr>
        <p:spPr>
          <a:xfrm>
            <a:off x="2806706" y="956235"/>
            <a:ext cx="8897565" cy="1172826"/>
          </a:xfrm>
        </p:spPr>
        <p:txBody>
          <a:bodyPr>
            <a:noAutofit/>
          </a:bodyPr>
          <a:lstStyle/>
          <a:p>
            <a:r>
              <a:rPr lang="tr-TR" sz="3200" dirty="0" err="1">
                <a:latin typeface="+mn-lt"/>
              </a:rPr>
              <a:t>ETEÇOM'un</a:t>
            </a:r>
            <a:r>
              <a:rPr lang="tr-TR" sz="3200" dirty="0">
                <a:latin typeface="+mn-lt"/>
              </a:rPr>
              <a:t> Geliştirilme Süreci, Amaçları, Uygulama Şekilleri ve İçeriği</a:t>
            </a:r>
            <a:endParaRPr lang="en-US" sz="3200" dirty="0">
              <a:latin typeface="+mn-lt"/>
            </a:endParaRPr>
          </a:p>
        </p:txBody>
      </p:sp>
      <p:sp>
        <p:nvSpPr>
          <p:cNvPr id="5" name="Alt Bilgi Yer Tutucusu 4">
            <a:extLst>
              <a:ext uri="{FF2B5EF4-FFF2-40B4-BE49-F238E27FC236}">
                <a16:creationId xmlns:a16="http://schemas.microsoft.com/office/drawing/2014/main" id="{A140CFE3-D588-E246-BF0A-D4481FEA1C2D}"/>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86700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3567" y="194235"/>
            <a:ext cx="11614315" cy="6544236"/>
          </a:xfrm>
        </p:spPr>
        <p:txBody>
          <a:bodyPr>
            <a:noAutofit/>
          </a:bodyPr>
          <a:lstStyle/>
          <a:p>
            <a:pPr marL="800100" lvl="1" indent="-342900" algn="just">
              <a:buFont typeface="+mj-lt"/>
              <a:buAutoNum type="arabicPeriod"/>
            </a:pPr>
            <a:r>
              <a:rPr lang="tr-TR" sz="1800" b="1" dirty="0">
                <a:solidFill>
                  <a:srgbClr val="FF0000"/>
                </a:solidFill>
                <a:effectLst/>
              </a:rPr>
              <a:t>ETEÇOM Öğretimsel Stratejileri</a:t>
            </a:r>
            <a:r>
              <a:rPr lang="tr-TR" sz="1800" b="1" dirty="0">
                <a:effectLst/>
              </a:rPr>
              <a:t>: </a:t>
            </a:r>
            <a:r>
              <a:rPr lang="tr-TR" sz="1800" dirty="0">
                <a:effectLst/>
              </a:rPr>
              <a:t>Çocuğun </a:t>
            </a:r>
            <a:r>
              <a:rPr lang="tr-TR" sz="1800" b="1" dirty="0">
                <a:solidFill>
                  <a:srgbClr val="7030A0"/>
                </a:solidFill>
                <a:effectLst/>
              </a:rPr>
              <a:t>16 temel davranışı </a:t>
            </a:r>
            <a:r>
              <a:rPr lang="tr-TR" sz="1800" dirty="0">
                <a:effectLst/>
              </a:rPr>
              <a:t>kazanmasına ya da geliştirmesini destekleyici uzmanın/ebeveynin ya da eğitimcinin çocukla kullanacağı </a:t>
            </a:r>
            <a:r>
              <a:rPr lang="tr-TR" sz="1800" b="1" dirty="0">
                <a:solidFill>
                  <a:srgbClr val="7030A0"/>
                </a:solidFill>
                <a:effectLst/>
              </a:rPr>
              <a:t>66 öğretimsel strateji ve pratik öneriler</a:t>
            </a:r>
          </a:p>
          <a:p>
            <a:pPr marL="800100" lvl="1" indent="-342900" algn="just">
              <a:buFont typeface="+mj-lt"/>
              <a:buAutoNum type="arabicPeriod"/>
            </a:pPr>
            <a:r>
              <a:rPr lang="tr-TR" sz="1800" b="1" dirty="0">
                <a:solidFill>
                  <a:srgbClr val="FF0000"/>
                </a:solidFill>
                <a:effectLst/>
              </a:rPr>
              <a:t>ETEÇOM Bilgi Notları: </a:t>
            </a:r>
            <a:r>
              <a:rPr lang="tr-TR" sz="1800" dirty="0">
                <a:effectLst/>
              </a:rPr>
              <a:t>16 temel davranış, </a:t>
            </a:r>
            <a:r>
              <a:rPr lang="tr-TR" sz="1800" b="1" dirty="0">
                <a:solidFill>
                  <a:srgbClr val="7030A0"/>
                </a:solidFill>
                <a:effectLst/>
              </a:rPr>
              <a:t>66 strateji ile ilişkili ve bunların neden önemli olduğunu ebeveyne/uzmana/eğitimciye açıklayan 130 bilgi notu ve açıklamaları</a:t>
            </a:r>
          </a:p>
          <a:p>
            <a:pPr marL="800100" lvl="1" indent="-342900" algn="just">
              <a:buFont typeface="+mj-lt"/>
              <a:buAutoNum type="arabicPeriod"/>
            </a:pPr>
            <a:r>
              <a:rPr lang="tr-TR" sz="1800" b="1" dirty="0">
                <a:solidFill>
                  <a:srgbClr val="FF0000"/>
                </a:solidFill>
                <a:effectLst/>
              </a:rPr>
              <a:t>ETEÇOM Ev Ödevi: </a:t>
            </a:r>
            <a:r>
              <a:rPr lang="tr-TR" sz="1800" b="1" dirty="0">
                <a:solidFill>
                  <a:srgbClr val="7030A0"/>
                </a:solidFill>
                <a:effectLst/>
              </a:rPr>
              <a:t>Oturumlarda öğretilen stratejilerin farklı ortam ve durumlarda nasıl kullanılabileceğine dair </a:t>
            </a:r>
            <a:r>
              <a:rPr lang="tr-TR" sz="1800" b="1" dirty="0">
                <a:solidFill>
                  <a:srgbClr val="7030A0"/>
                </a:solidFill>
              </a:rPr>
              <a:t>her oturum sonunda ebeveyn ile geliştirilen eylem planı</a:t>
            </a:r>
            <a:r>
              <a:rPr lang="tr-TR" sz="1800" dirty="0">
                <a:effectLst/>
              </a:rPr>
              <a:t>	</a:t>
            </a:r>
          </a:p>
          <a:p>
            <a:pPr marL="800100" lvl="1" indent="-342900" algn="just">
              <a:buFont typeface="+mj-lt"/>
              <a:buAutoNum type="arabicPeriod"/>
            </a:pPr>
            <a:r>
              <a:rPr lang="tr-TR" sz="1800" b="1" dirty="0">
                <a:solidFill>
                  <a:srgbClr val="FF0000"/>
                </a:solidFill>
              </a:rPr>
              <a:t>ETEÇOM Temel Davranış Seçici: </a:t>
            </a:r>
            <a:r>
              <a:rPr lang="tr-TR" sz="1800" b="1" dirty="0">
                <a:solidFill>
                  <a:srgbClr val="7030A0"/>
                </a:solidFill>
              </a:rPr>
              <a:t>Hangi temel davranışın seçileceğine karar vermede kullanılan </a:t>
            </a:r>
            <a:r>
              <a:rPr lang="tr-TR" sz="1800" dirty="0"/>
              <a:t>ETEÇOM Temel Davranış Seçici Formu</a:t>
            </a:r>
          </a:p>
          <a:p>
            <a:pPr marL="800100" lvl="1" indent="-342900" algn="just">
              <a:buFont typeface="+mj-lt"/>
              <a:buAutoNum type="arabicPeriod"/>
            </a:pPr>
            <a:r>
              <a:rPr lang="tr-TR" sz="1800" b="1" dirty="0">
                <a:solidFill>
                  <a:srgbClr val="FF0000"/>
                </a:solidFill>
              </a:rPr>
              <a:t>ETEÇOM Temel Davranış Profili:</a:t>
            </a:r>
            <a:r>
              <a:rPr lang="tr-TR" sz="1800" b="1" dirty="0"/>
              <a:t> </a:t>
            </a:r>
            <a:r>
              <a:rPr lang="tr-TR" sz="1800" b="1" dirty="0">
                <a:solidFill>
                  <a:srgbClr val="7030A0"/>
                </a:solidFill>
              </a:rPr>
              <a:t>Çocuğun ilgili temel davranışta ilerlemesini değerlendirmeye yönelik geliştirilmiş ölçek</a:t>
            </a:r>
          </a:p>
          <a:p>
            <a:pPr marL="800100" lvl="1" indent="-342900" algn="just">
              <a:buFont typeface="+mj-lt"/>
              <a:buAutoNum type="arabicPeriod"/>
            </a:pPr>
            <a:r>
              <a:rPr lang="tr-TR" sz="1800" b="1" dirty="0">
                <a:solidFill>
                  <a:srgbClr val="FF0000"/>
                </a:solidFill>
              </a:rPr>
              <a:t>ETEÇOM Oturum Kılavuzu:</a:t>
            </a:r>
            <a:r>
              <a:rPr lang="tr-TR" sz="1800" dirty="0">
                <a:solidFill>
                  <a:srgbClr val="FF0000"/>
                </a:solidFill>
              </a:rPr>
              <a:t> </a:t>
            </a:r>
            <a:r>
              <a:rPr lang="tr-TR" sz="1800" dirty="0"/>
              <a:t>ETEÇOM </a:t>
            </a:r>
            <a:r>
              <a:rPr lang="tr-TR" sz="1800" b="1" dirty="0">
                <a:solidFill>
                  <a:srgbClr val="7030A0"/>
                </a:solidFill>
              </a:rPr>
              <a:t>oturumlarını düzenlemede dikkat edilecek noktaları ortaya koyan rehber</a:t>
            </a:r>
          </a:p>
          <a:p>
            <a:pPr marL="800100" lvl="1" indent="-342900" algn="just">
              <a:buFont typeface="+mj-lt"/>
              <a:buAutoNum type="arabicPeriod"/>
            </a:pPr>
            <a:r>
              <a:rPr lang="tr-TR" sz="1800" b="1" dirty="0">
                <a:solidFill>
                  <a:srgbClr val="FF0000"/>
                </a:solidFill>
              </a:rPr>
              <a:t>ETEÇOM Oturum Planı: </a:t>
            </a:r>
            <a:r>
              <a:rPr lang="tr-TR" sz="1800" dirty="0"/>
              <a:t>ETEÇOM </a:t>
            </a:r>
            <a:r>
              <a:rPr lang="tr-TR" sz="1800" b="1" dirty="0">
                <a:solidFill>
                  <a:srgbClr val="7030A0"/>
                </a:solidFill>
              </a:rPr>
              <a:t>oturumunun amaçlarını ve işleyişini düzenleyen uygulamacının oturumu yönetmesine yardım eden rehber plan</a:t>
            </a:r>
          </a:p>
          <a:p>
            <a:pPr marL="800100" lvl="1" indent="-342900" algn="just">
              <a:buFont typeface="+mj-lt"/>
              <a:buAutoNum type="arabicPeriod"/>
            </a:pPr>
            <a:r>
              <a:rPr lang="tr-TR" sz="1800" b="1" dirty="0">
                <a:solidFill>
                  <a:srgbClr val="FF0000"/>
                </a:solidFill>
              </a:rPr>
              <a:t>ETEÇOM Planlama ve İzleme Formu: </a:t>
            </a:r>
            <a:r>
              <a:rPr lang="tr-TR" sz="1800" dirty="0"/>
              <a:t>ETEÇOM </a:t>
            </a:r>
            <a:r>
              <a:rPr lang="tr-TR" sz="1800" b="1" dirty="0">
                <a:solidFill>
                  <a:srgbClr val="7030A0"/>
                </a:solidFill>
              </a:rPr>
              <a:t>stratejilerinin, tartışma noktalarının ve temel davranış profil puanlarının kaydedildiği </a:t>
            </a:r>
            <a:r>
              <a:rPr lang="tr-TR" sz="1800" b="1" dirty="0" err="1">
                <a:solidFill>
                  <a:srgbClr val="7030A0"/>
                </a:solidFill>
              </a:rPr>
              <a:t>ETEÇOM’un</a:t>
            </a:r>
            <a:r>
              <a:rPr lang="tr-TR" sz="1800" b="1" dirty="0">
                <a:solidFill>
                  <a:srgbClr val="7030A0"/>
                </a:solidFill>
              </a:rPr>
              <a:t> ve çocuğun ilerlemesinin izlendiği planlama ve izleme formu</a:t>
            </a:r>
          </a:p>
          <a:p>
            <a:pPr marL="800100" lvl="1" indent="-342900" algn="just">
              <a:buFont typeface="+mj-lt"/>
              <a:buAutoNum type="arabicPeriod"/>
            </a:pPr>
            <a:r>
              <a:rPr lang="tr-TR" sz="1800" b="1" dirty="0">
                <a:solidFill>
                  <a:srgbClr val="FF0000"/>
                </a:solidFill>
              </a:rPr>
              <a:t>ETEÇOM Programının Uygulanması: </a:t>
            </a:r>
            <a:r>
              <a:rPr lang="tr-TR" sz="1800" dirty="0"/>
              <a:t>ETEÇOM </a:t>
            </a:r>
            <a:r>
              <a:rPr lang="tr-TR" sz="1800" b="1" dirty="0">
                <a:solidFill>
                  <a:srgbClr val="7030A0"/>
                </a:solidFill>
              </a:rPr>
              <a:t>programının nasıl uygulanacağını aşama aşama açıklayan bilgilendirici rehber</a:t>
            </a:r>
          </a:p>
        </p:txBody>
      </p:sp>
      <p:sp>
        <p:nvSpPr>
          <p:cNvPr id="4" name="Alt Bilgi Yer Tutucusu 3">
            <a:extLst>
              <a:ext uri="{FF2B5EF4-FFF2-40B4-BE49-F238E27FC236}">
                <a16:creationId xmlns:a16="http://schemas.microsoft.com/office/drawing/2014/main" id="{EE39AA83-26F1-C543-B655-AD66D0EFD039}"/>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69717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3619" y="235527"/>
            <a:ext cx="10515600" cy="675885"/>
          </a:xfrm>
        </p:spPr>
        <p:txBody>
          <a:bodyPr>
            <a:normAutofit/>
          </a:bodyPr>
          <a:lstStyle/>
          <a:p>
            <a:pPr algn="ctr"/>
            <a:r>
              <a:rPr lang="tr-TR" sz="3200" b="1" dirty="0">
                <a:solidFill>
                  <a:srgbClr val="FF0000"/>
                </a:solidFill>
                <a:latin typeface="+mn-lt"/>
              </a:rPr>
              <a:t>3 GELİŞİM ALANI ve 16 TEMEL DAVRANIŞ</a:t>
            </a: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75646021"/>
              </p:ext>
            </p:extLst>
          </p:nvPr>
        </p:nvGraphicFramePr>
        <p:xfrm>
          <a:off x="138545" y="1205778"/>
          <a:ext cx="11790219" cy="5458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 Bilgi Yer Tutucusu 4">
            <a:extLst>
              <a:ext uri="{FF2B5EF4-FFF2-40B4-BE49-F238E27FC236}">
                <a16:creationId xmlns:a16="http://schemas.microsoft.com/office/drawing/2014/main" id="{89AC5A10-C7AF-714A-9AD0-799848A734AC}"/>
              </a:ext>
            </a:extLst>
          </p:cNvPr>
          <p:cNvSpPr>
            <a:spLocks noGrp="1"/>
          </p:cNvSpPr>
          <p:nvPr>
            <p:ph type="ftr" sz="quarter" idx="11"/>
          </p:nvPr>
        </p:nvSpPr>
        <p:spPr/>
        <p:txBody>
          <a:bodyPr/>
          <a:lstStyle/>
          <a:p>
            <a:r>
              <a:rPr lang="en-US"/>
              <a:t>Doç. Dr. Hatice Bakkaloğlu</a:t>
            </a:r>
            <a:endParaRPr lang="en-US" dirty="0"/>
          </a:p>
        </p:txBody>
      </p:sp>
    </p:spTree>
    <p:extLst>
      <p:ext uri="{BB962C8B-B14F-4D97-AF65-F5344CB8AC3E}">
        <p14:creationId xmlns:p14="http://schemas.microsoft.com/office/powerpoint/2010/main" val="3882981885"/>
      </p:ext>
    </p:extLst>
  </p:cSld>
  <p:clrMapOvr>
    <a:masterClrMapping/>
  </p:clrMapOvr>
</p:sld>
</file>

<file path=ppt/theme/theme1.xml><?xml version="1.0" encoding="utf-8"?>
<a:theme xmlns:a="http://schemas.openxmlformats.org/drawingml/2006/main" name="Tüy Kalem">
  <a:themeElements>
    <a:clrScheme name="Tüy Kalem">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Tüy Kalem">
      <a:majorFont>
        <a:latin typeface="Century Schoolbook"/>
        <a:ea typeface=""/>
        <a:cs typeface=""/>
      </a:majorFont>
      <a:minorFont>
        <a:latin typeface="Calibri"/>
        <a:ea typeface=""/>
        <a:cs typeface=""/>
      </a:minorFont>
    </a:fontScheme>
    <a:fmtScheme name="Tüy Kalem">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1996</TotalTime>
  <Words>4234</Words>
  <Application>Microsoft Macintosh PowerPoint</Application>
  <PresentationFormat>Geniş ekran</PresentationFormat>
  <Paragraphs>547</Paragraphs>
  <Slides>51</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51</vt:i4>
      </vt:variant>
    </vt:vector>
  </HeadingPairs>
  <TitlesOfParts>
    <vt:vector size="60" baseType="lpstr">
      <vt:lpstr>Arial</vt:lpstr>
      <vt:lpstr>Calibri</vt:lpstr>
      <vt:lpstr>Cambria</vt:lpstr>
      <vt:lpstr>Century Schoolbook</vt:lpstr>
      <vt:lpstr>Corbel</vt:lpstr>
      <vt:lpstr>Gill Sans MT</vt:lpstr>
      <vt:lpstr>Symbol</vt:lpstr>
      <vt:lpstr>Wingdings</vt:lpstr>
      <vt:lpstr>Tüy Kalem</vt:lpstr>
      <vt:lpstr>ETEÇOM</vt:lpstr>
      <vt:lpstr>ETEÇOM'un Geliştirilme Süreci, Amaçları, Uygulama Şekilleri ve İçeriği </vt:lpstr>
      <vt:lpstr>ETEÇOM'un Geliştirilme Süreci, Amaçları, Uygulama Şekilleri ve İçeriği</vt:lpstr>
      <vt:lpstr>ETEÇOM'un Geliştirilme Süreci, Amaçları, Uygulama Şekilleri ve İçeriği</vt:lpstr>
      <vt:lpstr>ETEÇOM'un Geliştirilme Süreci, Amaçları, Uygulama Şekilleri ve İçeriği</vt:lpstr>
      <vt:lpstr>ETEÇOM'un Geliştirilme Süreci, Amaçları, Uygulama Şekilleri ve İçeriği</vt:lpstr>
      <vt:lpstr>ETEÇOM'un Geliştirilme Süreci, Amaçları, Uygulama Şekilleri ve İçeriği</vt:lpstr>
      <vt:lpstr>PowerPoint Sunusu</vt:lpstr>
      <vt:lpstr>3 GELİŞİM ALANI ve 16 TEMEL DAVRANIŞ</vt:lpstr>
      <vt:lpstr>66 ÖĞRETİMSEL STRATEJİ ve 130 BİLGİ NOTU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130 ETEÇOM BİLGİ NOTU</vt:lpstr>
      <vt:lpstr>ETEÇOM'un Geliştirilme Süreci, Amaçları, Uygulama Şekilleri ve İçeriği</vt:lpstr>
      <vt:lpstr>ETEÇOM UYGULAMA AŞAMALARI</vt:lpstr>
      <vt:lpstr>ETEÇOM UYGULAMA AŞAMALARI VE KULLANILAN ARAÇLAR</vt:lpstr>
      <vt:lpstr>1. Ebeveyn kaygılarını tanımlama ve bu kaygıları gelişimsel alanlara göre sınıflandırma</vt:lpstr>
      <vt:lpstr>PowerPoint Sunusu</vt:lpstr>
      <vt:lpstr>2. İlk temel davranış olarak ‘SOSYAL OYUN’ seçmek</vt:lpstr>
      <vt:lpstr>3. Çocukların gelişimsel ihtiyaçlarıyla en bağlantılı temel davranışları seçmek</vt:lpstr>
      <vt:lpstr>PowerPoint Sunusu</vt:lpstr>
      <vt:lpstr>PowerPoint Sunusu</vt:lpstr>
      <vt:lpstr>4. Çocukların temel davranışlarındaki ilerlemeyi ölçmek</vt:lpstr>
      <vt:lpstr>PowerPoint Sunusu</vt:lpstr>
      <vt:lpstr>5. Müdahale oturumları için ETEÇOM stratejileri ve bilgi notlarını seçmek</vt:lpstr>
      <vt:lpstr>PowerPoint Sunusu</vt:lpstr>
      <vt:lpstr>PowerPoint Sunusu</vt:lpstr>
      <vt:lpstr>PowerPoint Sunusu</vt:lpstr>
      <vt:lpstr>6. Müdahale oturum planlarını doldurmak</vt:lpstr>
      <vt:lpstr>PowerPoint Sunusu</vt:lpstr>
      <vt:lpstr>7. Müdahale oturum planlarını uygulamak</vt:lpstr>
      <vt:lpstr>ETEÇOM EV ÖDEVİ</vt:lpstr>
      <vt:lpstr>8. Müdahale oturum etkinliklerini kayıt etmek</vt:lpstr>
      <vt:lpstr>PowerPoint Sunusu</vt:lpstr>
      <vt:lpstr>ETEÇOM PLANLAMA VE İZLEME FORMU</vt:lpstr>
      <vt:lpstr>ETEÇOM OTURUM KILAVUZU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AHMET TURAN Acungil</cp:lastModifiedBy>
  <cp:revision>117</cp:revision>
  <dcterms:created xsi:type="dcterms:W3CDTF">2018-02-09T12:20:08Z</dcterms:created>
  <dcterms:modified xsi:type="dcterms:W3CDTF">2019-11-29T12:33:25Z</dcterms:modified>
</cp:coreProperties>
</file>