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89" r:id="rId4"/>
    <p:sldId id="290" r:id="rId5"/>
    <p:sldId id="291" r:id="rId6"/>
    <p:sldId id="292" r:id="rId7"/>
    <p:sldId id="28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POLİTİKALARI</a:t>
            </a:r>
            <a:r>
              <a:rPr lang="tr-TR" smtClean="0"/>
              <a:t/>
            </a:r>
            <a:br>
              <a:rPr lang="tr-TR" smtClean="0"/>
            </a:br>
            <a:r>
              <a:rPr lang="tr-TR" smtClean="0"/>
              <a:t>7. </a:t>
            </a:r>
            <a:r>
              <a:rPr lang="tr-TR" dirty="0" smtClean="0"/>
              <a:t>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ÇEVRE</a:t>
            </a:r>
            <a:endParaRPr lang="tr-TR" dirty="0"/>
          </a:p>
        </p:txBody>
      </p:sp>
      <p:sp>
        <p:nvSpPr>
          <p:cNvPr id="3" name="İçerik Yer Tutucusu 2"/>
          <p:cNvSpPr>
            <a:spLocks noGrp="1"/>
          </p:cNvSpPr>
          <p:nvPr>
            <p:ph idx="1"/>
          </p:nvPr>
        </p:nvSpPr>
        <p:spPr/>
        <p:txBody>
          <a:bodyPr/>
          <a:lstStyle/>
          <a:p>
            <a:r>
              <a:rPr lang="tr-TR" b="1" dirty="0"/>
              <a:t>Çevre yönetimi, tüm canlıların sağlıklı ve dengeli bir çevrede yaşamaları, doğal kaynakların korunması, değerlendirilmesi ve geliştirilmesi amacıyla gerek kamusal, gerek özel kesimde elverişli bir iletişim, planlama, eşgüdüm ve denetim sisteminin oluşturulması ve bunu çalıştıracak bir örgüt kurulmasını anlatır.</a:t>
            </a:r>
          </a:p>
          <a:p>
            <a:endParaRPr lang="tr-TR" dirty="0"/>
          </a:p>
        </p:txBody>
      </p:sp>
    </p:spTree>
    <p:extLst>
      <p:ext uri="{BB962C8B-B14F-4D97-AF65-F5344CB8AC3E}">
        <p14:creationId xmlns:p14="http://schemas.microsoft.com/office/powerpoint/2010/main" val="181548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ÇEVRE</a:t>
            </a:r>
            <a:endParaRPr lang="tr-TR" dirty="0"/>
          </a:p>
        </p:txBody>
      </p:sp>
      <p:sp>
        <p:nvSpPr>
          <p:cNvPr id="3" name="İçerik Yer Tutucusu 2"/>
          <p:cNvSpPr>
            <a:spLocks noGrp="1"/>
          </p:cNvSpPr>
          <p:nvPr>
            <p:ph idx="1"/>
          </p:nvPr>
        </p:nvSpPr>
        <p:spPr/>
        <p:txBody>
          <a:bodyPr/>
          <a:lstStyle/>
          <a:p>
            <a:r>
              <a:rPr lang="tr-TR" dirty="0"/>
              <a:t>Merkezi ve yerel kuruluşlar, </a:t>
            </a:r>
            <a:r>
              <a:rPr lang="tr-TR" dirty="0" smtClean="0"/>
              <a:t>çevrenin </a:t>
            </a:r>
            <a:r>
              <a:rPr lang="tr-TR" dirty="0"/>
              <a:t>korunması ve geliştirilmesine ilişkin yürütme, planlama, denetleme gibi </a:t>
            </a:r>
            <a:r>
              <a:rPr lang="tr-TR" dirty="0" smtClean="0"/>
              <a:t>işlevlerini sürdürmektedirler</a:t>
            </a:r>
            <a:r>
              <a:rPr lang="tr-TR" dirty="0"/>
              <a:t>.</a:t>
            </a:r>
          </a:p>
          <a:p>
            <a:r>
              <a:rPr lang="tr-TR" dirty="0"/>
              <a:t>Dünya ülkelerinde çevre örgütlenmesinde genellikle iki yol izlenmektedir. Kimi ülkelerde, salt çevre sorunlarından sorumlu bir Çevre Bakanlığı ya da bağımsız bir bakanlık ya da Sağlık, İmar, </a:t>
            </a:r>
            <a:r>
              <a:rPr lang="tr-TR" dirty="0" smtClean="0"/>
              <a:t>Konut </a:t>
            </a:r>
            <a:r>
              <a:rPr lang="tr-TR" dirty="0"/>
              <a:t>ve Yerel Yönetim bakanlıklarından biriyle birleştirilmiş durumdadır.</a:t>
            </a:r>
            <a:endParaRPr lang="tr-TR" dirty="0"/>
          </a:p>
        </p:txBody>
      </p:sp>
    </p:spTree>
    <p:extLst>
      <p:ext uri="{BB962C8B-B14F-4D97-AF65-F5344CB8AC3E}">
        <p14:creationId xmlns:p14="http://schemas.microsoft.com/office/powerpoint/2010/main" val="162581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ÇEVRE</a:t>
            </a:r>
            <a:endParaRPr lang="tr-TR" dirty="0"/>
          </a:p>
        </p:txBody>
      </p:sp>
      <p:sp>
        <p:nvSpPr>
          <p:cNvPr id="3" name="İçerik Yer Tutucusu 2"/>
          <p:cNvSpPr>
            <a:spLocks noGrp="1"/>
          </p:cNvSpPr>
          <p:nvPr>
            <p:ph idx="1"/>
          </p:nvPr>
        </p:nvSpPr>
        <p:spPr/>
        <p:txBody>
          <a:bodyPr/>
          <a:lstStyle/>
          <a:p>
            <a:r>
              <a:rPr lang="tr-TR" b="1" dirty="0"/>
              <a:t>Çevre </a:t>
            </a:r>
            <a:r>
              <a:rPr lang="tr-TR" b="1" dirty="0" smtClean="0"/>
              <a:t>örgütlenmesi, </a:t>
            </a:r>
            <a:r>
              <a:rPr lang="tr-TR" b="1" dirty="0"/>
              <a:t>her ülkenin kendi </a:t>
            </a:r>
            <a:r>
              <a:rPr lang="tr-TR" b="1" dirty="0" smtClean="0"/>
              <a:t>koşullarına göre biçimlenmektedir.</a:t>
            </a:r>
            <a:endParaRPr lang="tr-TR" b="1" dirty="0"/>
          </a:p>
          <a:p>
            <a:r>
              <a:rPr lang="tr-TR" b="1" dirty="0"/>
              <a:t>Ülkemizde merkezi ve yerel düzeyde çok sayıda kuruluş çevreyle ilgilenir. Çok sayıda birim arasında dağılmış bulunan görev ve yetkiler, </a:t>
            </a:r>
            <a:r>
              <a:rPr lang="tr-TR" b="1" dirty="0" smtClean="0"/>
              <a:t>uygulamada zaman zaman </a:t>
            </a:r>
            <a:r>
              <a:rPr lang="tr-TR" b="1" dirty="0"/>
              <a:t>bir eşgüdüm sorunu da </a:t>
            </a:r>
            <a:r>
              <a:rPr lang="tr-TR" b="1" dirty="0" smtClean="0"/>
              <a:t>yaratmaktadır.</a:t>
            </a:r>
            <a:endParaRPr lang="tr-TR" b="1" dirty="0"/>
          </a:p>
          <a:p>
            <a:endParaRPr lang="tr-TR" dirty="0"/>
          </a:p>
        </p:txBody>
      </p:sp>
    </p:spTree>
    <p:extLst>
      <p:ext uri="{BB962C8B-B14F-4D97-AF65-F5344CB8AC3E}">
        <p14:creationId xmlns:p14="http://schemas.microsoft.com/office/powerpoint/2010/main" val="254254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Hem çevre politikası oluşturmak hem de eşgüdüm sağlamak üzere ilk olarak 1978 yılında Başbakanlık Çevre Müsteşarlığı kurulmuştu. 1984 yılında ise Çevreyle ilgili bu kurum Başbakanlığa bağlı bir genel müdürlüğe dönüştürülmüş, 1989’da da yeniden müsteşarlık düzeyine yükseltilmiştir. </a:t>
            </a:r>
          </a:p>
          <a:p>
            <a:endParaRPr lang="tr-TR" dirty="0"/>
          </a:p>
        </p:txBody>
      </p:sp>
    </p:spTree>
    <p:extLst>
      <p:ext uri="{BB962C8B-B14F-4D97-AF65-F5344CB8AC3E}">
        <p14:creationId xmlns:p14="http://schemas.microsoft.com/office/powerpoint/2010/main" val="151975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1991’de ise çevreden sorumlu kuruluş olarak Çevre Bakanlığı kurulmuş; 2003’de de Orman bakanlığı ile birleştirilerek yerini Çevre ve Orman Bakanlığı’na bırakmıştır. 2011’de önce Çevre, Orman ve Şehircilik Bakanlığı oluşturulmuş, ardından çevre ve orman konuları birbirinden ayrılarak 644 sayılı Yasa Gücünde Kararname ile Çevre ve Şehircilik Bakanlığı ile 645 sayılı Yasa Gücünde Kararname ile Orman ve Su İşleri Bakanlığı kurulmuştur.</a:t>
            </a:r>
          </a:p>
          <a:p>
            <a:endParaRPr lang="tr-TR" dirty="0"/>
          </a:p>
        </p:txBody>
      </p:sp>
    </p:spTree>
    <p:extLst>
      <p:ext uri="{BB962C8B-B14F-4D97-AF65-F5344CB8AC3E}">
        <p14:creationId xmlns:p14="http://schemas.microsoft.com/office/powerpoint/2010/main" val="1238123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a:t>Keleş, Ruşen, Can Hamamcı ve Aykut Çoban (2016), Çevre Politikası, İmge Kitabevi Yayınları, </a:t>
            </a:r>
            <a:r>
              <a:rPr lang="tr-TR"/>
              <a:t>Ankara</a:t>
            </a:r>
            <a:r>
              <a:rPr lang="tr-TR" smtClean="0"/>
              <a:t>.</a:t>
            </a:r>
            <a:endParaRPr lang="tr-TR" smtClean="0"/>
          </a:p>
          <a:p>
            <a:r>
              <a:rPr lang="tr-TR" dirty="0" smtClean="0"/>
              <a:t>Keleş</a:t>
            </a:r>
            <a:r>
              <a:rPr lang="tr-TR" dirty="0"/>
              <a:t>, Ruşen (2013), 100 Soruda Çevre, Yakın Kitabevi Yayınları, İzmir.</a:t>
            </a:r>
          </a:p>
          <a:p>
            <a:r>
              <a:rPr lang="tr-TR" dirty="0"/>
              <a:t>Kraft, Michael E. (2011), </a:t>
            </a:r>
            <a:r>
              <a:rPr lang="tr-TR" dirty="0" err="1"/>
              <a:t>Environmental</a:t>
            </a:r>
            <a:r>
              <a:rPr lang="tr-TR" dirty="0"/>
              <a:t> </a:t>
            </a:r>
            <a:r>
              <a:rPr lang="tr-TR" dirty="0" err="1"/>
              <a:t>Policy</a:t>
            </a:r>
            <a:r>
              <a:rPr lang="tr-TR" dirty="0"/>
              <a:t> </a:t>
            </a:r>
            <a:r>
              <a:rPr lang="tr-TR" dirty="0" err="1"/>
              <a:t>and</a:t>
            </a:r>
            <a:r>
              <a:rPr lang="tr-TR" dirty="0"/>
              <a:t> </a:t>
            </a:r>
            <a:r>
              <a:rPr lang="tr-TR" dirty="0" err="1"/>
              <a:t>Politics</a:t>
            </a:r>
            <a:r>
              <a:rPr lang="tr-TR" dirty="0"/>
              <a:t>, </a:t>
            </a:r>
            <a:r>
              <a:rPr lang="tr-TR" dirty="0" err="1"/>
              <a:t>Longman</a:t>
            </a:r>
            <a:r>
              <a:rPr lang="tr-TR" dirty="0"/>
              <a:t>, </a:t>
            </a:r>
            <a:r>
              <a:rPr lang="tr-TR" dirty="0" err="1"/>
              <a:t>Person</a:t>
            </a:r>
            <a:r>
              <a:rPr lang="tr-TR" dirty="0"/>
              <a:t>, </a:t>
            </a:r>
            <a:r>
              <a:rPr lang="tr-TR" dirty="0" err="1"/>
              <a:t>London</a:t>
            </a:r>
            <a:endParaRPr lang="tr-TR" dirty="0"/>
          </a:p>
          <a:p>
            <a:endParaRPr lang="tr-TR" dirty="0"/>
          </a:p>
        </p:txBody>
      </p:sp>
    </p:spTree>
    <p:extLst>
      <p:ext uri="{BB962C8B-B14F-4D97-AF65-F5344CB8AC3E}">
        <p14:creationId xmlns:p14="http://schemas.microsoft.com/office/powerpoint/2010/main" val="36050907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87</TotalTime>
  <Words>309</Words>
  <Application>Microsoft Office PowerPoint</Application>
  <PresentationFormat>Ekran Gösterisi (4:3)</PresentationFormat>
  <Paragraphs>16</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Calisto MT</vt:lpstr>
      <vt:lpstr>Mistral</vt:lpstr>
      <vt:lpstr>Wingdings 2</vt:lpstr>
      <vt:lpstr>Travelogue</vt:lpstr>
      <vt:lpstr>ÇEVRE POLİTİKALARI 7. Hafta</vt:lpstr>
      <vt:lpstr>ÇEVRE</vt:lpstr>
      <vt:lpstr>ÇEVRE</vt:lpstr>
      <vt:lpstr>ÇEVRE</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24</cp:revision>
  <dcterms:created xsi:type="dcterms:W3CDTF">2014-03-19T06:29:54Z</dcterms:created>
  <dcterms:modified xsi:type="dcterms:W3CDTF">2019-11-29T12:35:51Z</dcterms:modified>
</cp:coreProperties>
</file>