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68" r:id="rId6"/>
    <p:sldId id="269" r:id="rId7"/>
    <p:sldId id="271" r:id="rId8"/>
    <p:sldId id="270" r:id="rId9"/>
    <p:sldId id="272" r:id="rId10"/>
    <p:sldId id="273" r:id="rId11"/>
    <p:sldId id="274" r:id="rId12"/>
    <p:sldId id="277" r:id="rId13"/>
    <p:sldId id="276" r:id="rId14"/>
    <p:sldId id="275" r:id="rId15"/>
    <p:sldId id="278" r:id="rId16"/>
    <p:sldId id="279" r:id="rId17"/>
    <p:sldId id="280" r:id="rId18"/>
    <p:sldId id="281" r:id="rId19"/>
    <p:sldId id="261" r:id="rId20"/>
    <p:sldId id="266" r:id="rId21"/>
    <p:sldId id="264" r:id="rId22"/>
    <p:sldId id="265" r:id="rId23"/>
    <p:sldId id="263"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9BE749F-1ECD-47E1-B207-C683B6E3A27E}" type="datetimeFigureOut">
              <a:rPr lang="tr-TR" smtClean="0"/>
              <a:t>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B0EC1B-D17B-4995-B173-AA688ADE5EDA}" type="slidenum">
              <a:rPr lang="tr-TR" smtClean="0"/>
              <a:t>‹#›</a:t>
            </a:fld>
            <a:endParaRPr lang="tr-TR"/>
          </a:p>
        </p:txBody>
      </p:sp>
    </p:spTree>
    <p:extLst>
      <p:ext uri="{BB962C8B-B14F-4D97-AF65-F5344CB8AC3E}">
        <p14:creationId xmlns:p14="http://schemas.microsoft.com/office/powerpoint/2010/main" val="175713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9BE749F-1ECD-47E1-B207-C683B6E3A27E}" type="datetimeFigureOut">
              <a:rPr lang="tr-TR" smtClean="0"/>
              <a:t>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B0EC1B-D17B-4995-B173-AA688ADE5EDA}" type="slidenum">
              <a:rPr lang="tr-TR" smtClean="0"/>
              <a:t>‹#›</a:t>
            </a:fld>
            <a:endParaRPr lang="tr-TR"/>
          </a:p>
        </p:txBody>
      </p:sp>
    </p:spTree>
    <p:extLst>
      <p:ext uri="{BB962C8B-B14F-4D97-AF65-F5344CB8AC3E}">
        <p14:creationId xmlns:p14="http://schemas.microsoft.com/office/powerpoint/2010/main" val="262039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9BE749F-1ECD-47E1-B207-C683B6E3A27E}" type="datetimeFigureOut">
              <a:rPr lang="tr-TR" smtClean="0"/>
              <a:t>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B0EC1B-D17B-4995-B173-AA688ADE5EDA}" type="slidenum">
              <a:rPr lang="tr-TR" smtClean="0"/>
              <a:t>‹#›</a:t>
            </a:fld>
            <a:endParaRPr lang="tr-TR"/>
          </a:p>
        </p:txBody>
      </p:sp>
    </p:spTree>
    <p:extLst>
      <p:ext uri="{BB962C8B-B14F-4D97-AF65-F5344CB8AC3E}">
        <p14:creationId xmlns:p14="http://schemas.microsoft.com/office/powerpoint/2010/main" val="152743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9BE749F-1ECD-47E1-B207-C683B6E3A27E}" type="datetimeFigureOut">
              <a:rPr lang="tr-TR" smtClean="0"/>
              <a:t>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B0EC1B-D17B-4995-B173-AA688ADE5EDA}" type="slidenum">
              <a:rPr lang="tr-TR" smtClean="0"/>
              <a:t>‹#›</a:t>
            </a:fld>
            <a:endParaRPr lang="tr-TR"/>
          </a:p>
        </p:txBody>
      </p:sp>
    </p:spTree>
    <p:extLst>
      <p:ext uri="{BB962C8B-B14F-4D97-AF65-F5344CB8AC3E}">
        <p14:creationId xmlns:p14="http://schemas.microsoft.com/office/powerpoint/2010/main" val="249947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9BE749F-1ECD-47E1-B207-C683B6E3A27E}" type="datetimeFigureOut">
              <a:rPr lang="tr-TR" smtClean="0"/>
              <a:t>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B0EC1B-D17B-4995-B173-AA688ADE5EDA}" type="slidenum">
              <a:rPr lang="tr-TR" smtClean="0"/>
              <a:t>‹#›</a:t>
            </a:fld>
            <a:endParaRPr lang="tr-TR"/>
          </a:p>
        </p:txBody>
      </p:sp>
    </p:spTree>
    <p:extLst>
      <p:ext uri="{BB962C8B-B14F-4D97-AF65-F5344CB8AC3E}">
        <p14:creationId xmlns:p14="http://schemas.microsoft.com/office/powerpoint/2010/main" val="103795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9BE749F-1ECD-47E1-B207-C683B6E3A27E}" type="datetimeFigureOut">
              <a:rPr lang="tr-TR" smtClean="0"/>
              <a:t>4.12.2019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BB0EC1B-D17B-4995-B173-AA688ADE5EDA}" type="slidenum">
              <a:rPr lang="tr-TR" smtClean="0"/>
              <a:t>‹#›</a:t>
            </a:fld>
            <a:endParaRPr lang="tr-TR"/>
          </a:p>
        </p:txBody>
      </p:sp>
    </p:spTree>
    <p:extLst>
      <p:ext uri="{BB962C8B-B14F-4D97-AF65-F5344CB8AC3E}">
        <p14:creationId xmlns:p14="http://schemas.microsoft.com/office/powerpoint/2010/main" val="117308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9BE749F-1ECD-47E1-B207-C683B6E3A27E}" type="datetimeFigureOut">
              <a:rPr lang="tr-TR" smtClean="0"/>
              <a:t>4.12.2019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BB0EC1B-D17B-4995-B173-AA688ADE5EDA}" type="slidenum">
              <a:rPr lang="tr-TR" smtClean="0"/>
              <a:t>‹#›</a:t>
            </a:fld>
            <a:endParaRPr lang="tr-TR"/>
          </a:p>
        </p:txBody>
      </p:sp>
    </p:spTree>
    <p:extLst>
      <p:ext uri="{BB962C8B-B14F-4D97-AF65-F5344CB8AC3E}">
        <p14:creationId xmlns:p14="http://schemas.microsoft.com/office/powerpoint/2010/main" val="382852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9BE749F-1ECD-47E1-B207-C683B6E3A27E}" type="datetimeFigureOut">
              <a:rPr lang="tr-TR" smtClean="0"/>
              <a:t>4.12.2019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BB0EC1B-D17B-4995-B173-AA688ADE5EDA}" type="slidenum">
              <a:rPr lang="tr-TR" smtClean="0"/>
              <a:t>‹#›</a:t>
            </a:fld>
            <a:endParaRPr lang="tr-TR"/>
          </a:p>
        </p:txBody>
      </p:sp>
    </p:spTree>
    <p:extLst>
      <p:ext uri="{BB962C8B-B14F-4D97-AF65-F5344CB8AC3E}">
        <p14:creationId xmlns:p14="http://schemas.microsoft.com/office/powerpoint/2010/main" val="3419361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9BE749F-1ECD-47E1-B207-C683B6E3A27E}" type="datetimeFigureOut">
              <a:rPr lang="tr-TR" smtClean="0"/>
              <a:t>4.12.2019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BB0EC1B-D17B-4995-B173-AA688ADE5EDA}" type="slidenum">
              <a:rPr lang="tr-TR" smtClean="0"/>
              <a:t>‹#›</a:t>
            </a:fld>
            <a:endParaRPr lang="tr-TR"/>
          </a:p>
        </p:txBody>
      </p:sp>
    </p:spTree>
    <p:extLst>
      <p:ext uri="{BB962C8B-B14F-4D97-AF65-F5344CB8AC3E}">
        <p14:creationId xmlns:p14="http://schemas.microsoft.com/office/powerpoint/2010/main" val="393648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9BE749F-1ECD-47E1-B207-C683B6E3A27E}" type="datetimeFigureOut">
              <a:rPr lang="tr-TR" smtClean="0"/>
              <a:t>4.12.2019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BB0EC1B-D17B-4995-B173-AA688ADE5EDA}" type="slidenum">
              <a:rPr lang="tr-TR" smtClean="0"/>
              <a:t>‹#›</a:t>
            </a:fld>
            <a:endParaRPr lang="tr-TR"/>
          </a:p>
        </p:txBody>
      </p:sp>
    </p:spTree>
    <p:extLst>
      <p:ext uri="{BB962C8B-B14F-4D97-AF65-F5344CB8AC3E}">
        <p14:creationId xmlns:p14="http://schemas.microsoft.com/office/powerpoint/2010/main" val="80903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9BE749F-1ECD-47E1-B207-C683B6E3A27E}" type="datetimeFigureOut">
              <a:rPr lang="tr-TR" smtClean="0"/>
              <a:t>4.12.2019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BB0EC1B-D17B-4995-B173-AA688ADE5EDA}" type="slidenum">
              <a:rPr lang="tr-TR" smtClean="0"/>
              <a:t>‹#›</a:t>
            </a:fld>
            <a:endParaRPr lang="tr-TR"/>
          </a:p>
        </p:txBody>
      </p:sp>
    </p:spTree>
    <p:extLst>
      <p:ext uri="{BB962C8B-B14F-4D97-AF65-F5344CB8AC3E}">
        <p14:creationId xmlns:p14="http://schemas.microsoft.com/office/powerpoint/2010/main" val="62476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E749F-1ECD-47E1-B207-C683B6E3A27E}" type="datetimeFigureOut">
              <a:rPr lang="tr-TR" smtClean="0"/>
              <a:t>4.12.2019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0EC1B-D17B-4995-B173-AA688ADE5EDA}" type="slidenum">
              <a:rPr lang="tr-TR" smtClean="0"/>
              <a:t>‹#›</a:t>
            </a:fld>
            <a:endParaRPr lang="tr-TR"/>
          </a:p>
        </p:txBody>
      </p:sp>
    </p:spTree>
    <p:extLst>
      <p:ext uri="{BB962C8B-B14F-4D97-AF65-F5344CB8AC3E}">
        <p14:creationId xmlns:p14="http://schemas.microsoft.com/office/powerpoint/2010/main" val="331763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Bisiklet çeşitleri</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3835229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smtClean="0"/>
              <a:t>Kadın Bisikletleri</a:t>
            </a:r>
          </a:p>
          <a:p>
            <a:r>
              <a:rPr lang="tr-TR" dirty="0" smtClean="0"/>
              <a:t>Kadınlar için özel bisiklet tasarlama ihtiyacı, ilk olarak, kadronun üst tüpünün etekle binmeyi engellemesi sebebiyle </a:t>
            </a:r>
            <a:r>
              <a:rPr lang="tr-TR" dirty="0" err="1" smtClean="0"/>
              <a:t>çıkmış.Şimdiyse</a:t>
            </a:r>
            <a:r>
              <a:rPr lang="tr-TR" dirty="0" smtClean="0"/>
              <a:t>, amaç kadın </a:t>
            </a:r>
            <a:r>
              <a:rPr lang="tr-TR" dirty="0" err="1" smtClean="0"/>
              <a:t>ergonisine</a:t>
            </a:r>
            <a:r>
              <a:rPr lang="tr-TR" dirty="0" smtClean="0"/>
              <a:t> daha uygun tasarımlar üretmek.</a:t>
            </a:r>
          </a:p>
          <a:p>
            <a:r>
              <a:rPr lang="tr-TR" dirty="0" smtClean="0"/>
              <a:t>En iyi olduğu kişiler: Kadınlar ve gövde uzunluğuna göre daha uzun bacak uzunluğu oranlarına sahip olan kişiler</a:t>
            </a:r>
          </a:p>
          <a:p>
            <a:r>
              <a:rPr lang="tr-TR" dirty="0" smtClean="0"/>
              <a:t>Yol, dağ, konfor veya melez bisikletlerden herhangi biri olabilen bu bisikletler, tipik bir kadın vücut orantısına daha uygun tasarlanmış olan kadrolar, gidonlar ve seleler ile öne çıkıyor.  Örneğin, kadın bisikletlerinde üst tüp kadro uzunlukları erkek bisikletlerinden genel olarak yaklaşık 1-3 cm daha kısa, dolayısıyla seleden gidona erişime daha uygun.  Bu bisikletler aynı zamanda kadınların ellerine daha iyi oturan daha kolay erişimli vites değiştiricilere de sahip.</a:t>
            </a:r>
            <a:endParaRPr lang="tr-TR" dirty="0"/>
          </a:p>
        </p:txBody>
      </p:sp>
    </p:spTree>
    <p:extLst>
      <p:ext uri="{BB962C8B-B14F-4D97-AF65-F5344CB8AC3E}">
        <p14:creationId xmlns:p14="http://schemas.microsoft.com/office/powerpoint/2010/main" val="49481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smtClean="0"/>
              <a:t>Katlanan bisikletler</a:t>
            </a:r>
          </a:p>
          <a:p>
            <a:r>
              <a:rPr lang="tr-TR" dirty="0" smtClean="0"/>
              <a:t>katlanan-</a:t>
            </a:r>
            <a:r>
              <a:rPr lang="tr-TR" dirty="0" err="1" smtClean="0"/>
              <a:t>bisikletBu</a:t>
            </a:r>
            <a:r>
              <a:rPr lang="tr-TR" dirty="0" smtClean="0"/>
              <a:t> katlanan bisikletin </a:t>
            </a:r>
            <a:r>
              <a:rPr lang="tr-TR" dirty="0" err="1" smtClean="0"/>
              <a:t>bonibon</a:t>
            </a:r>
            <a:r>
              <a:rPr lang="tr-TR" dirty="0" smtClean="0"/>
              <a:t> gibi durduğuna bakmayın. Çok gelişmiş modelleri var.</a:t>
            </a:r>
          </a:p>
          <a:p>
            <a:r>
              <a:rPr lang="tr-TR" dirty="0" smtClean="0"/>
              <a:t>Vites sistemi bir yol ya da dağ bisikleti kadar etkili olmasa da, sizi  boylarından büyük performanslarıyla şaşırtacaklardır.</a:t>
            </a:r>
          </a:p>
          <a:p>
            <a:endParaRPr lang="tr-TR" dirty="0" smtClean="0"/>
          </a:p>
          <a:p>
            <a:r>
              <a:rPr lang="tr-TR" dirty="0" smtClean="0"/>
              <a:t>Bu bisikletler katlanabiliyor ve bir çanta ya da araba bagajına yerleştirilebiliyorlar. Bu da bu bisikletleri evde veya iş yerinde kısıtlı depolama alanı olan kişiler için elverişli hale getiriyor.  Hafifler fakat buna rağmen dayanıklılar ve pratik bir şekilde katlanabiliyorlar.  Katlanabilir bisikletler aynı zamanda kendi bisikletleriyle seyahat etmek isteyenler için de iyi bir seçenek.</a:t>
            </a:r>
          </a:p>
          <a:p>
            <a:endParaRPr lang="tr-TR" dirty="0" smtClean="0"/>
          </a:p>
        </p:txBody>
      </p:sp>
    </p:spTree>
    <p:extLst>
      <p:ext uri="{BB962C8B-B14F-4D97-AF65-F5344CB8AC3E}">
        <p14:creationId xmlns:p14="http://schemas.microsoft.com/office/powerpoint/2010/main" val="176506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Tandem Bisikletler</a:t>
            </a:r>
            <a:endParaRPr lang="tr-TR" dirty="0"/>
          </a:p>
        </p:txBody>
      </p:sp>
      <p:sp>
        <p:nvSpPr>
          <p:cNvPr id="3" name="İçerik Yer Tutucusu 2"/>
          <p:cNvSpPr>
            <a:spLocks noGrp="1"/>
          </p:cNvSpPr>
          <p:nvPr>
            <p:ph idx="1"/>
          </p:nvPr>
        </p:nvSpPr>
        <p:spPr>
          <a:xfrm>
            <a:off x="838200" y="1891726"/>
            <a:ext cx="10515600" cy="4351338"/>
          </a:xfrm>
        </p:spPr>
        <p:txBody>
          <a:bodyPr/>
          <a:lstStyle/>
          <a:p>
            <a:r>
              <a:rPr lang="tr-TR" dirty="0" smtClean="0"/>
              <a:t>Bu bisikletler iki kişinin (ender olarak üç kişinin) aynı anda senkronize bir şekilde bisiklet kullanması için tasarlanmış.</a:t>
            </a:r>
            <a:endParaRPr lang="tr-TR" dirty="0"/>
          </a:p>
        </p:txBody>
      </p:sp>
      <p:pic>
        <p:nvPicPr>
          <p:cNvPr id="4" name="Resim 3"/>
          <p:cNvPicPr>
            <a:picLocks noChangeAspect="1"/>
          </p:cNvPicPr>
          <p:nvPr/>
        </p:nvPicPr>
        <p:blipFill>
          <a:blip r:embed="rId2"/>
          <a:stretch>
            <a:fillRect/>
          </a:stretch>
        </p:blipFill>
        <p:spPr>
          <a:xfrm>
            <a:off x="6665204" y="3205219"/>
            <a:ext cx="4512325" cy="2538183"/>
          </a:xfrm>
          <a:prstGeom prst="rect">
            <a:avLst/>
          </a:prstGeom>
        </p:spPr>
      </p:pic>
    </p:spTree>
    <p:extLst>
      <p:ext uri="{BB962C8B-B14F-4D97-AF65-F5344CB8AC3E}">
        <p14:creationId xmlns:p14="http://schemas.microsoft.com/office/powerpoint/2010/main" val="2402954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705998" y="1781557"/>
            <a:ext cx="10515600" cy="4351338"/>
          </a:xfrm>
        </p:spPr>
        <p:txBody>
          <a:bodyPr>
            <a:normAutofit fontScale="85000" lnSpcReduction="20000"/>
          </a:bodyPr>
          <a:lstStyle/>
          <a:p>
            <a:r>
              <a:rPr lang="tr-TR" dirty="0" smtClean="0"/>
              <a:t>Bisikletli koşu yarışı (</a:t>
            </a:r>
            <a:r>
              <a:rPr lang="tr-TR" dirty="0" err="1" smtClean="0"/>
              <a:t>Cyclocross</a:t>
            </a:r>
            <a:r>
              <a:rPr lang="tr-TR" dirty="0" smtClean="0"/>
              <a:t>) </a:t>
            </a:r>
            <a:r>
              <a:rPr lang="tr-TR" dirty="0" err="1" smtClean="0"/>
              <a:t>bisikletleri</a:t>
            </a:r>
            <a:r>
              <a:rPr lang="tr-TR" dirty="0" err="1"/>
              <a:t>İlk</a:t>
            </a:r>
            <a:r>
              <a:rPr lang="tr-TR" dirty="0"/>
              <a:t> olarak, yol bisikleti </a:t>
            </a:r>
            <a:r>
              <a:rPr lang="tr-TR" dirty="0" err="1"/>
              <a:t>yarışçılarıın</a:t>
            </a:r>
            <a:r>
              <a:rPr lang="tr-TR" dirty="0"/>
              <a:t> sezonun bitince, kötü hava şartlarından da yapabileceği bir aktivite olarak çıkan, fakat uyum yeteneği sayesinde hızlıca ötürü hızlıca popülerleşerek branşlaşan bir bisiklet türü ve aynı zaman da yarışıdır.</a:t>
            </a:r>
            <a:br>
              <a:rPr lang="tr-TR" dirty="0"/>
            </a:br>
            <a:r>
              <a:rPr lang="tr-TR" dirty="0"/>
              <a:t>Asfaltın efendisi olan yol (yarış) bisikletinin, toprak yol ve çim dâhil olmak üzere çeşitli </a:t>
            </a:r>
            <a:r>
              <a:rPr lang="tr-TR" dirty="0" err="1"/>
              <a:t>off-raod</a:t>
            </a:r>
            <a:r>
              <a:rPr lang="tr-TR" dirty="0"/>
              <a:t> alanlarda da sürmeye uygun haline getirilmişidir.  </a:t>
            </a:r>
            <a:r>
              <a:rPr lang="tr-TR" dirty="0" err="1"/>
              <a:t>Cyclocross</a:t>
            </a:r>
            <a:r>
              <a:rPr lang="tr-TR" dirty="0"/>
              <a:t>, hafifliği, hızı ve atak olmasıyla yol bisikletine benzese de, arazi tutuşu ve dayanıklılığı dağ bisikletine benzer. Arazi şartlarına uyumlu hale getirmek için lastikleri ve frenlerinde adaptasyonlar yapılmıştır. Arazi tutuşu, dişli ve kalın tekerlerle geliştirilmiştir. Çamur aralara dolarak frenleri tıkadığından, frenler çamurlu ortamlarda daha iyi performans gösteren </a:t>
            </a:r>
            <a:r>
              <a:rPr lang="tr-TR" dirty="0" err="1"/>
              <a:t>cantilever</a:t>
            </a:r>
            <a:r>
              <a:rPr lang="tr-TR" dirty="0"/>
              <a:t> sistemler iyileştirilmiştir. </a:t>
            </a:r>
            <a:r>
              <a:rPr lang="tr-TR" dirty="0" err="1"/>
              <a:t>Cantilever</a:t>
            </a:r>
            <a:r>
              <a:rPr lang="tr-TR" dirty="0"/>
              <a:t> frende tekerleklerde toplanan çamur iki fren kolu arasından geçer ve freni tıkamaz. Tekerlerde de daha az tel kullanılarak daha az çamur tutması sağlanmıştır.</a:t>
            </a:r>
          </a:p>
          <a:p>
            <a:r>
              <a:rPr lang="tr-TR" dirty="0"/>
              <a:t>Bisikletli koşu olarak anılmasının sebebi, yarışçıların zaman zaman bisikletleri omuzlarına alarak koşmasıdır. Dolayısı ile hafif bir bisiklettir.</a:t>
            </a:r>
          </a:p>
          <a:p>
            <a:endParaRPr lang="tr-TR" dirty="0"/>
          </a:p>
        </p:txBody>
      </p:sp>
      <p:pic>
        <p:nvPicPr>
          <p:cNvPr id="4" name="Resim 3"/>
          <p:cNvPicPr>
            <a:picLocks noChangeAspect="1"/>
          </p:cNvPicPr>
          <p:nvPr/>
        </p:nvPicPr>
        <p:blipFill>
          <a:blip r:embed="rId2"/>
          <a:stretch>
            <a:fillRect/>
          </a:stretch>
        </p:blipFill>
        <p:spPr>
          <a:xfrm>
            <a:off x="9486746" y="274256"/>
            <a:ext cx="2219591" cy="1248520"/>
          </a:xfrm>
          <a:prstGeom prst="rect">
            <a:avLst/>
          </a:prstGeom>
        </p:spPr>
      </p:pic>
    </p:spTree>
    <p:extLst>
      <p:ext uri="{BB962C8B-B14F-4D97-AF65-F5344CB8AC3E}">
        <p14:creationId xmlns:p14="http://schemas.microsoft.com/office/powerpoint/2010/main" val="3655691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Elektrikli bisikletler</a:t>
            </a:r>
          </a:p>
          <a:p>
            <a:r>
              <a:rPr lang="tr-TR" dirty="0" smtClean="0"/>
              <a:t>Bu bisikletler yokuşları daha kolay tırmanmanıza yardım eden veya işe gidip gelişinizi daha az yorucu hale getiren aküyle çalışan bir motora sahip. Bisikletteki algılayıcılar, pedallar üzerine ne kadar güç uyguladığınızı gözlemleyip akü gücünü buna uygun olarak ayarlayabiliyor.</a:t>
            </a:r>
            <a:endParaRPr lang="tr-TR" dirty="0"/>
          </a:p>
        </p:txBody>
      </p:sp>
    </p:spTree>
    <p:extLst>
      <p:ext uri="{BB962C8B-B14F-4D97-AF65-F5344CB8AC3E}">
        <p14:creationId xmlns:p14="http://schemas.microsoft.com/office/powerpoint/2010/main" val="2812595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r>
              <a:rPr lang="tr-TR" smtClean="0"/>
              <a:t>Triatlon bisikletleri, triatlon koşuları için optimize edilmiştir. Aerodinamik ve konfor özellikleri geliştirilirken, koşu için daha uygun hale getilmiştir.</a:t>
            </a:r>
          </a:p>
          <a:p>
            <a:endParaRPr lang="tr-TR" smtClean="0"/>
          </a:p>
          <a:p>
            <a:r>
              <a:rPr lang="tr-TR" smtClean="0"/>
              <a:t>Yol bisikletine benzeyen triatlon bisikletlerinin göze en bariz farklı gidondaki boynuların öne doğru uzamasıdır. Klasik yol bisikletinde aşağıda doğru kıvrılan gidonlarda vücudunuzu taşımak için kas gücü kullanırsınız. Triatlon bisikletlerindeki öne doğru uzayan boynuzlara ise yaslanarak iskeletinizden destek almanıza sayesinde eforunuz azalır. Bu, bisikletten indikten sonra koşu için büyük fark yaratır çünkü sırt kasları yol bisikletinde kasılırken, triatlon bisikletinde destek almıştır. Aynı zamanda bu pozisyonda gitmek yol bisikletine nazaran rüzgarı daha etkili yarmayı da sağlar.</a:t>
            </a:r>
            <a:endParaRPr lang="tr-TR" dirty="0"/>
          </a:p>
        </p:txBody>
      </p:sp>
      <p:pic>
        <p:nvPicPr>
          <p:cNvPr id="4" name="Resim 3"/>
          <p:cNvPicPr>
            <a:picLocks noChangeAspect="1"/>
          </p:cNvPicPr>
          <p:nvPr/>
        </p:nvPicPr>
        <p:blipFill>
          <a:blip r:embed="rId2"/>
          <a:stretch>
            <a:fillRect/>
          </a:stretch>
        </p:blipFill>
        <p:spPr>
          <a:xfrm>
            <a:off x="7730610" y="1"/>
            <a:ext cx="3341342" cy="1690688"/>
          </a:xfrm>
          <a:prstGeom prst="rect">
            <a:avLst/>
          </a:prstGeom>
        </p:spPr>
      </p:pic>
    </p:spTree>
    <p:extLst>
      <p:ext uri="{BB962C8B-B14F-4D97-AF65-F5344CB8AC3E}">
        <p14:creationId xmlns:p14="http://schemas.microsoft.com/office/powerpoint/2010/main" val="88196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7200512" y="3128789"/>
            <a:ext cx="4544024" cy="3004105"/>
          </a:xfrm>
          <a:prstGeom prst="rect">
            <a:avLst/>
          </a:prstGeom>
        </p:spPr>
      </p:pic>
    </p:spTree>
    <p:extLst>
      <p:ext uri="{BB962C8B-B14F-4D97-AF65-F5344CB8AC3E}">
        <p14:creationId xmlns:p14="http://schemas.microsoft.com/office/powerpoint/2010/main" val="215000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smtClean="0"/>
              <a:t>BMX (bisiklet </a:t>
            </a:r>
            <a:r>
              <a:rPr lang="tr-TR" dirty="0" err="1" smtClean="0"/>
              <a:t>motokros</a:t>
            </a:r>
            <a:r>
              <a:rPr lang="tr-TR" dirty="0" smtClean="0"/>
              <a:t>)</a:t>
            </a:r>
          </a:p>
          <a:p>
            <a:r>
              <a:rPr lang="tr-TR" dirty="0"/>
              <a:t>Ebatları çocuk bisikletlerini andıran BMX bisikletler, yol yapmak için ideal bisikletler değildir. Ufak tekerleri olması sebebiyle, pedala verilen gücü mesafe </a:t>
            </a:r>
            <a:r>
              <a:rPr lang="tr-TR" dirty="0" err="1"/>
              <a:t>katmeye</a:t>
            </a:r>
            <a:r>
              <a:rPr lang="tr-TR" dirty="0"/>
              <a:t> kullanmakta pek verimli değildir.</a:t>
            </a:r>
          </a:p>
          <a:p>
            <a:r>
              <a:rPr lang="tr-TR" dirty="0"/>
              <a:t>1970lerde Kaliforniya’da motorkros hayranı çocukların çamurda oynarken geliştirdiği, 2008’de Olimpik bir spor haline gelen bir bisiklet branşıdır. </a:t>
            </a:r>
            <a:r>
              <a:rPr lang="tr-TR" dirty="0" err="1"/>
              <a:t>BMX’in</a:t>
            </a:r>
            <a:r>
              <a:rPr lang="tr-TR" dirty="0"/>
              <a:t> yarış ve </a:t>
            </a:r>
            <a:r>
              <a:rPr lang="tr-TR" dirty="0" err="1"/>
              <a:t>freestyle</a:t>
            </a:r>
            <a:r>
              <a:rPr lang="tr-TR" dirty="0"/>
              <a:t> olmak üzere iki ana disiplini vardır.</a:t>
            </a:r>
          </a:p>
          <a:p>
            <a:r>
              <a:rPr lang="tr-TR" b="1" dirty="0"/>
              <a:t>Yarış</a:t>
            </a:r>
            <a:r>
              <a:rPr lang="tr-TR" dirty="0"/>
              <a:t> disiplininde, amaç en hızlı şekilde parkuru tamamlamaktır. Parkur, sık </a:t>
            </a:r>
            <a:r>
              <a:rPr lang="tr-TR" dirty="0" err="1"/>
              <a:t>tepecikli</a:t>
            </a:r>
            <a:r>
              <a:rPr lang="tr-TR" dirty="0"/>
              <a:t> toprak bir yoldan oluşur.</a:t>
            </a:r>
          </a:p>
          <a:p>
            <a:r>
              <a:rPr lang="tr-TR" b="1" dirty="0"/>
              <a:t>Freestyle</a:t>
            </a:r>
            <a:r>
              <a:rPr lang="tr-TR" dirty="0"/>
              <a:t> tarzı bir ekstrem spordur. Yerde ve havada bisiklet ile akrobatik hareketler yapılır.</a:t>
            </a:r>
          </a:p>
          <a:p>
            <a:endParaRPr lang="tr-TR" dirty="0"/>
          </a:p>
        </p:txBody>
      </p:sp>
    </p:spTree>
    <p:extLst>
      <p:ext uri="{BB962C8B-B14F-4D97-AF65-F5344CB8AC3E}">
        <p14:creationId xmlns:p14="http://schemas.microsoft.com/office/powerpoint/2010/main" val="3455425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6797407" y="3513004"/>
            <a:ext cx="4258937" cy="2395652"/>
          </a:xfrm>
          <a:prstGeom prst="rect">
            <a:avLst/>
          </a:prstGeom>
        </p:spPr>
      </p:pic>
    </p:spTree>
    <p:extLst>
      <p:ext uri="{BB962C8B-B14F-4D97-AF65-F5344CB8AC3E}">
        <p14:creationId xmlns:p14="http://schemas.microsoft.com/office/powerpoint/2010/main" val="1558048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Dağ bisikleti</a:t>
            </a:r>
            <a:br>
              <a:rPr lang="tr-TR" dirty="0" smtClean="0"/>
            </a:b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En iyi olduğu yer: Dağlık alanlar, toprak veya taşlı yollar (lastik değişimiyle) asfalt için de uygun.</a:t>
            </a:r>
          </a:p>
          <a:p>
            <a:endParaRPr lang="tr-TR" dirty="0" smtClean="0"/>
          </a:p>
          <a:p>
            <a:r>
              <a:rPr lang="tr-TR" dirty="0" smtClean="0"/>
              <a:t>Darbe emici özelliklerle ve daha iyi fren sistemleriyle dizayn edilen dağ bisikletleri toprak yollar, çamur, taş gibi arazi şartlarına uygundur diyebiliriz. Zorlu arazilerin üstesinden gelmek için yol bisikletlerinden daha düşük viteslerle donatılmışlardır ve daha yüksek fiyatlı modeller aynı zamanda daha hafif olma özelliğine de sahiptir. Dağ bisikletleri, çukurlara dayanıklılık sağlarken aynı zamanda rahat da olduklarından işe gidip gelmek için iyi bir seçim. Fakat, asfalt üzerinde, geleneksel dağ bisikletlerinin yol bisikletlerine oranla daha küçük tekerlek çapı (26 inç), yol bisikletlerinin 27 inçlik tekerlek çapına oranla daha az verimli. Bu nedenle, birçok dağ bisikleti için günümüzde 29 inç tekerlekler tasarlanmakta. Çünkü daha büyük tekerlekler ve lastikler yuvarlanma direncini azaltıyor ve engelleri daha kolay aşıyor.</a:t>
            </a:r>
          </a:p>
        </p:txBody>
      </p:sp>
    </p:spTree>
    <p:extLst>
      <p:ext uri="{BB962C8B-B14F-4D97-AF65-F5344CB8AC3E}">
        <p14:creationId xmlns:p14="http://schemas.microsoft.com/office/powerpoint/2010/main" val="426571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endParaRPr lang="tr-TR" dirty="0" smtClean="0"/>
          </a:p>
          <a:p>
            <a:r>
              <a:rPr lang="tr-TR" dirty="0" smtClean="0"/>
              <a:t>Yarışma sınıflarına kaç tip bisiklet vardır?</a:t>
            </a:r>
          </a:p>
          <a:p>
            <a:r>
              <a:rPr lang="tr-TR" dirty="0" smtClean="0"/>
              <a:t> - Yol yarış bisikleti</a:t>
            </a:r>
          </a:p>
          <a:p>
            <a:endParaRPr lang="tr-TR" dirty="0" smtClean="0"/>
          </a:p>
        </p:txBody>
      </p:sp>
    </p:spTree>
    <p:extLst>
      <p:ext uri="{BB962C8B-B14F-4D97-AF65-F5344CB8AC3E}">
        <p14:creationId xmlns:p14="http://schemas.microsoft.com/office/powerpoint/2010/main" val="4010492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flipH="1">
            <a:off x="502186" y="1690688"/>
            <a:ext cx="2845292" cy="1600477"/>
          </a:xfrm>
          <a:prstGeom prst="rect">
            <a:avLst/>
          </a:prstGeom>
        </p:spPr>
      </p:pic>
      <p:pic>
        <p:nvPicPr>
          <p:cNvPr id="5" name="Resim 4"/>
          <p:cNvPicPr>
            <a:picLocks noChangeAspect="1"/>
          </p:cNvPicPr>
          <p:nvPr/>
        </p:nvPicPr>
        <p:blipFill>
          <a:blip r:embed="rId3"/>
          <a:stretch>
            <a:fillRect/>
          </a:stretch>
        </p:blipFill>
        <p:spPr>
          <a:xfrm>
            <a:off x="356213" y="3712684"/>
            <a:ext cx="4001876" cy="2251055"/>
          </a:xfrm>
          <a:prstGeom prst="rect">
            <a:avLst/>
          </a:prstGeom>
        </p:spPr>
      </p:pic>
      <p:sp>
        <p:nvSpPr>
          <p:cNvPr id="6" name="Dikdörtgen 5"/>
          <p:cNvSpPr/>
          <p:nvPr/>
        </p:nvSpPr>
        <p:spPr>
          <a:xfrm>
            <a:off x="4964935" y="2490926"/>
            <a:ext cx="6096000" cy="646331"/>
          </a:xfrm>
          <a:prstGeom prst="rect">
            <a:avLst/>
          </a:prstGeom>
        </p:spPr>
        <p:txBody>
          <a:bodyPr>
            <a:spAutoFit/>
          </a:bodyPr>
          <a:lstStyle/>
          <a:p>
            <a:r>
              <a:rPr lang="tr-TR" dirty="0" smtClean="0"/>
              <a:t>Bu iki temel tür dışında dağ bisikletinin Cross Country, </a:t>
            </a:r>
            <a:r>
              <a:rPr lang="tr-TR" dirty="0" err="1" smtClean="0"/>
              <a:t>All</a:t>
            </a:r>
            <a:r>
              <a:rPr lang="tr-TR" dirty="0" smtClean="0"/>
              <a:t> </a:t>
            </a:r>
            <a:r>
              <a:rPr lang="tr-TR" dirty="0" err="1" smtClean="0"/>
              <a:t>mountain</a:t>
            </a:r>
            <a:r>
              <a:rPr lang="tr-TR" dirty="0" smtClean="0"/>
              <a:t>, </a:t>
            </a:r>
            <a:r>
              <a:rPr lang="tr-TR" dirty="0" err="1" smtClean="0"/>
              <a:t>Freeride</a:t>
            </a:r>
            <a:r>
              <a:rPr lang="tr-TR" dirty="0" smtClean="0"/>
              <a:t>, </a:t>
            </a:r>
            <a:r>
              <a:rPr lang="tr-TR" dirty="0" err="1" smtClean="0"/>
              <a:t>Downhill</a:t>
            </a:r>
            <a:r>
              <a:rPr lang="tr-TR" dirty="0" smtClean="0"/>
              <a:t> gibi alt türleri de vardır.</a:t>
            </a:r>
            <a:endParaRPr lang="tr-TR" dirty="0"/>
          </a:p>
        </p:txBody>
      </p:sp>
    </p:spTree>
    <p:extLst>
      <p:ext uri="{BB962C8B-B14F-4D97-AF65-F5344CB8AC3E}">
        <p14:creationId xmlns:p14="http://schemas.microsoft.com/office/powerpoint/2010/main" val="3653084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smtClean="0"/>
              <a:t>Dağ bisikletleri için 2 temel tür var:</a:t>
            </a:r>
          </a:p>
          <a:p>
            <a:r>
              <a:rPr lang="tr-TR" dirty="0" smtClean="0"/>
              <a:t>Hard </a:t>
            </a:r>
            <a:r>
              <a:rPr lang="tr-TR" dirty="0" err="1" smtClean="0"/>
              <a:t>trail</a:t>
            </a:r>
            <a:r>
              <a:rPr lang="tr-TR" dirty="0" smtClean="0"/>
              <a:t> dağ bisikletleri, önde bir süspansiyon çatalına ve sert, bükülmez bir kadroya sahip. Ayrıca </a:t>
            </a:r>
            <a:r>
              <a:rPr lang="tr-TR" dirty="0" err="1" smtClean="0"/>
              <a:t>hardtail</a:t>
            </a:r>
            <a:r>
              <a:rPr lang="tr-TR" dirty="0" smtClean="0"/>
              <a:t> dağ bisikleti tam süspansiyonlu dağ bisikletinden daha ucuz ve ağırlık olarak da daha hafif.  Eğer bisikletinizi hem engebeli dağ yollarında hem de daha düz yüzeyli yollarda kullanmak istiyorsanız </a:t>
            </a:r>
            <a:r>
              <a:rPr lang="tr-TR" dirty="0" err="1" smtClean="0"/>
              <a:t>hardtail</a:t>
            </a:r>
            <a:r>
              <a:rPr lang="tr-TR" dirty="0" smtClean="0"/>
              <a:t> dağ bisikleti daha kullanışlı bir seçim olacaktır. Bunun yanında </a:t>
            </a:r>
            <a:r>
              <a:rPr lang="tr-TR" dirty="0" err="1" smtClean="0"/>
              <a:t>hardtrail</a:t>
            </a:r>
            <a:r>
              <a:rPr lang="tr-TR" dirty="0" smtClean="0"/>
              <a:t> bisikletler </a:t>
            </a:r>
            <a:r>
              <a:rPr lang="tr-TR" dirty="0" err="1" smtClean="0"/>
              <a:t>full</a:t>
            </a:r>
            <a:r>
              <a:rPr lang="tr-TR" dirty="0" smtClean="0"/>
              <a:t>- süspansiyon bisikletlere göre sadece bisikletin geçebileceği kadar geniş olan </a:t>
            </a:r>
            <a:r>
              <a:rPr lang="tr-TR" dirty="0" err="1" smtClean="0"/>
              <a:t>single</a:t>
            </a:r>
            <a:r>
              <a:rPr lang="tr-TR" dirty="0" smtClean="0"/>
              <a:t> </a:t>
            </a:r>
            <a:r>
              <a:rPr lang="tr-TR" dirty="0" err="1" smtClean="0"/>
              <a:t>track</a:t>
            </a:r>
            <a:r>
              <a:rPr lang="tr-TR" dirty="0" smtClean="0"/>
              <a:t> parkurlarda güvenli sürüşe daha az elverişli. Ayrıca genel olarak </a:t>
            </a:r>
            <a:r>
              <a:rPr lang="tr-TR" dirty="0" err="1" smtClean="0"/>
              <a:t>hardtail</a:t>
            </a:r>
            <a:r>
              <a:rPr lang="tr-TR" dirty="0" smtClean="0"/>
              <a:t> dağ bisikletleri daha az darbe emilimi ve bazı durumlarda daha az arka tekerlek çekişi sağlıyor.</a:t>
            </a:r>
          </a:p>
          <a:p>
            <a:endParaRPr lang="tr-TR" dirty="0" smtClean="0"/>
          </a:p>
          <a:p>
            <a:endParaRPr lang="tr-TR" dirty="0"/>
          </a:p>
        </p:txBody>
      </p:sp>
    </p:spTree>
    <p:extLst>
      <p:ext uri="{BB962C8B-B14F-4D97-AF65-F5344CB8AC3E}">
        <p14:creationId xmlns:p14="http://schemas.microsoft.com/office/powerpoint/2010/main" val="3988693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Full-süspansiyon bisikletler ise hem önde hem de arkada amortisörlere sahip. Bu da onu arazi parkurları ve teknik (sarp, tümsekli, kıvrımlı) </a:t>
            </a:r>
            <a:r>
              <a:rPr lang="tr-TR" dirty="0" err="1" smtClean="0"/>
              <a:t>single</a:t>
            </a:r>
            <a:r>
              <a:rPr lang="tr-TR" dirty="0" smtClean="0"/>
              <a:t> </a:t>
            </a:r>
            <a:r>
              <a:rPr lang="tr-TR" dirty="0" err="1" smtClean="0"/>
              <a:t>track</a:t>
            </a:r>
            <a:r>
              <a:rPr lang="tr-TR" dirty="0" smtClean="0"/>
              <a:t> parkurlar için ideal hale getirmekte.  Ayrıca bir buçuk metre yüksekliğe kadar atlama veya düşmeler dâhil olmak üzere daha zorlayıcı sürüşlere de elverişliler. Tabi ki bu özellikleri Full-süspansiyon bisikletleri </a:t>
            </a:r>
            <a:r>
              <a:rPr lang="tr-TR" dirty="0" err="1" smtClean="0"/>
              <a:t>hardtrail</a:t>
            </a:r>
            <a:r>
              <a:rPr lang="tr-TR" dirty="0" smtClean="0"/>
              <a:t> dağ bisikletlerden daha pahalı ve genel olarak daha ağır yapıyor.</a:t>
            </a:r>
          </a:p>
        </p:txBody>
      </p:sp>
    </p:spTree>
    <p:extLst>
      <p:ext uri="{BB962C8B-B14F-4D97-AF65-F5344CB8AC3E}">
        <p14:creationId xmlns:p14="http://schemas.microsoft.com/office/powerpoint/2010/main" val="3500958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33883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smtClean="0"/>
              <a:t>En iyi olduğu yerler: Asfalt, şehir içi yollar</a:t>
            </a:r>
          </a:p>
          <a:p>
            <a:endParaRPr lang="tr-TR" dirty="0" smtClean="0"/>
          </a:p>
          <a:p>
            <a:r>
              <a:rPr lang="tr-TR" dirty="0" smtClean="0"/>
              <a:t>Diğer bisiklet türlerinden hafif ve daha yoğun performansa yönelik olan yol bisikletleri, acemisi olun ya da olmayın spor sürüşlerinde, işe gidip gelmede, etkinlik sürüşlerinde, asfalt üzeri tur ve yarış sürüşlerinde kullanıma uygun diyebiliriz.  Bu noktada bisikletle beden uyumu da önemli. Çünkü size tam olarak uygun olmayan bir yol bisikleti hem pedal çevirme veriminizi düşürebilir hem de ergonomik olmayan yapısıyla vücudunuza zarar verebilir.  Yol bisikletlerinde bazı modeller hız odaklı daha aerodinamik bir sürüş pozisyonu sağlarken diğer modeller daha dikey bir sürüş pozisyonu sağlar. Ayrıca yol bisikletlerinde günlük kullanıma bağlı olarak ızgaralar, ışıklandırma sistemleri ve çamurluklar bulunabilir.</a:t>
            </a:r>
            <a:endParaRPr lang="tr-TR" dirty="0"/>
          </a:p>
        </p:txBody>
      </p:sp>
    </p:spTree>
    <p:extLst>
      <p:ext uri="{BB962C8B-B14F-4D97-AF65-F5344CB8AC3E}">
        <p14:creationId xmlns:p14="http://schemas.microsoft.com/office/powerpoint/2010/main" val="4229943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 Gidon (bisiklet direksiyonu) tipine göre yol bisikletleri temelde ikiye ayrılıyor.</a:t>
            </a:r>
          </a:p>
          <a:p>
            <a:r>
              <a:rPr lang="tr-TR" dirty="0" smtClean="0"/>
              <a:t>Alta kıvrık gidonlar; Hafiftirler ve aerodinamiktirler. Hız yapmak istiyorsanız veya bisikleti kullanırken enerjinizi daha etkili bir şekilde pedala aktarmak istiyorsanız en iyi seçim bu tip bir gidon. Ayrıca düz gidonlardan daha fazla sürüş ve tutuş pozisyonuna olanak sağlıyorlar.</a:t>
            </a:r>
            <a:endParaRPr lang="tr-TR" dirty="0"/>
          </a:p>
        </p:txBody>
      </p:sp>
      <p:pic>
        <p:nvPicPr>
          <p:cNvPr id="4" name="Resim 3"/>
          <p:cNvPicPr>
            <a:picLocks noChangeAspect="1"/>
          </p:cNvPicPr>
          <p:nvPr/>
        </p:nvPicPr>
        <p:blipFill>
          <a:blip r:embed="rId2"/>
          <a:stretch>
            <a:fillRect/>
          </a:stretch>
        </p:blipFill>
        <p:spPr>
          <a:xfrm>
            <a:off x="8186757" y="4847421"/>
            <a:ext cx="2924672" cy="1645128"/>
          </a:xfrm>
          <a:prstGeom prst="rect">
            <a:avLst/>
          </a:prstGeom>
        </p:spPr>
      </p:pic>
    </p:spTree>
    <p:extLst>
      <p:ext uri="{BB962C8B-B14F-4D97-AF65-F5344CB8AC3E}">
        <p14:creationId xmlns:p14="http://schemas.microsoft.com/office/powerpoint/2010/main" val="422290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Düz gidonlar</a:t>
            </a:r>
          </a:p>
          <a:p>
            <a:endParaRPr lang="tr-TR" dirty="0" smtClean="0"/>
          </a:p>
          <a:p>
            <a:r>
              <a:rPr lang="tr-TR" dirty="0" smtClean="0"/>
              <a:t>Daha dik ve rahat bir sürüş pozisyonu sağlayarak yolu ve potansiyel tehlikeleri daha iyi görebilmenize yardımcı oluyor.  Dik bir pozisyon aynı zamanda ellerinizdeki, bileklerinizdeki ve omuzlarınızdaki gerilmeyi de azaltıyor.  Fakat </a:t>
            </a:r>
            <a:r>
              <a:rPr lang="tr-TR" dirty="0" err="1" smtClean="0"/>
              <a:t>aero</a:t>
            </a:r>
            <a:r>
              <a:rPr lang="tr-TR" dirty="0" smtClean="0"/>
              <a:t> dinamiklik açısından ele alacak olursak düz gidonların bu özellikleri, alta kıvrık gidonların sağlayabildiği verimi düşürebiliyor.</a:t>
            </a:r>
            <a:endParaRPr lang="tr-TR" dirty="0"/>
          </a:p>
        </p:txBody>
      </p:sp>
      <p:pic>
        <p:nvPicPr>
          <p:cNvPr id="4" name="Resim 3"/>
          <p:cNvPicPr>
            <a:picLocks noChangeAspect="1"/>
          </p:cNvPicPr>
          <p:nvPr/>
        </p:nvPicPr>
        <p:blipFill>
          <a:blip r:embed="rId2"/>
          <a:stretch>
            <a:fillRect/>
          </a:stretch>
        </p:blipFill>
        <p:spPr>
          <a:xfrm>
            <a:off x="8229600" y="4938997"/>
            <a:ext cx="2776250" cy="1561641"/>
          </a:xfrm>
          <a:prstGeom prst="rect">
            <a:avLst/>
          </a:prstGeom>
        </p:spPr>
      </p:pic>
    </p:spTree>
    <p:extLst>
      <p:ext uri="{BB962C8B-B14F-4D97-AF65-F5344CB8AC3E}">
        <p14:creationId xmlns:p14="http://schemas.microsoft.com/office/powerpoint/2010/main" val="277784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smtClean="0"/>
              <a:t>Tur </a:t>
            </a:r>
            <a:r>
              <a:rPr lang="tr-TR" dirty="0" err="1" smtClean="0"/>
              <a:t>BisiEn</a:t>
            </a:r>
            <a:r>
              <a:rPr lang="tr-TR" dirty="0" smtClean="0"/>
              <a:t> iyi olduğu yer: Uzun yol</a:t>
            </a:r>
          </a:p>
          <a:p>
            <a:endParaRPr lang="tr-TR" dirty="0" smtClean="0"/>
          </a:p>
          <a:p>
            <a:r>
              <a:rPr lang="tr-TR" dirty="0" smtClean="0"/>
              <a:t>Tur bisikleti, yeterince dirençli, konforlu ve ağırlık taşımaya elverişli olarak uzun yollar ve bisiklet turları için dizayn edilmiştir. Ayrıca uzun bir dingil mesafesi içeren yapısı ile sürüş konforu sağlamak ve pedal ile bagaj arasındaki çatışmaları önlemek için tasarlanmış özelliklere sahiptir.</a:t>
            </a:r>
          </a:p>
          <a:p>
            <a:endParaRPr lang="tr-TR" dirty="0" smtClean="0"/>
          </a:p>
          <a:p>
            <a:r>
              <a:rPr lang="tr-TR" dirty="0" smtClean="0"/>
              <a:t>Bazen kişiler kendi tur bisikletlerini farklı bisiklet türlerinin özelliklerini ve malzemelerini karıştırarak yaratabiliyorlar ama markaların tur bisikleti olarak piyasaya sürdüğü modeller de vardır. Bu </a:t>
            </a:r>
            <a:r>
              <a:rPr lang="tr-TR" dirty="0" err="1" smtClean="0"/>
              <a:t>bu</a:t>
            </a:r>
            <a:r>
              <a:rPr lang="tr-TR" dirty="0" smtClean="0"/>
              <a:t>  modeller </a:t>
            </a:r>
            <a:r>
              <a:rPr lang="tr-TR" dirty="0" err="1" smtClean="0"/>
              <a:t>tabiki</a:t>
            </a:r>
            <a:r>
              <a:rPr lang="tr-TR" dirty="0" smtClean="0"/>
              <a:t> fiyat ve malzeme olarak farklılık gösteriyor. Bununla birlikte kadro materyali genel olarak çeliktir ve bu ona esneklik ve konfor katar. Tekerlekleri ise bisikletin yükleme kapasitesi ve aksesuarlar (mataralar, çantalar, çamurluklar…) ile doğru orantılı olarak ağırdır. Tur bisikletlerinin uzun yola uygun, rahat sele ve gidonları </a:t>
            </a:r>
            <a:r>
              <a:rPr lang="tr-TR" dirty="0" err="1" smtClean="0"/>
              <a:t>vardır.kletleri</a:t>
            </a:r>
            <a:endParaRPr lang="tr-TR" dirty="0"/>
          </a:p>
        </p:txBody>
      </p:sp>
    </p:spTree>
    <p:extLst>
      <p:ext uri="{BB962C8B-B14F-4D97-AF65-F5344CB8AC3E}">
        <p14:creationId xmlns:p14="http://schemas.microsoft.com/office/powerpoint/2010/main" val="372047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62500" lnSpcReduction="20000"/>
          </a:bodyPr>
          <a:lstStyle/>
          <a:p>
            <a:r>
              <a:rPr lang="tr-TR" dirty="0" err="1" smtClean="0"/>
              <a:t>Hibrid</a:t>
            </a:r>
            <a:r>
              <a:rPr lang="tr-TR" dirty="0" smtClean="0"/>
              <a:t> (Melez) Bisikletler</a:t>
            </a:r>
          </a:p>
          <a:p>
            <a:r>
              <a:rPr lang="tr-TR" b="1" dirty="0"/>
              <a:t>En uygun kullanım alanı:</a:t>
            </a:r>
            <a:r>
              <a:rPr lang="tr-TR" dirty="0"/>
              <a:t> Asfalt veya çakıllı, toprak yollar.</a:t>
            </a:r>
          </a:p>
          <a:p>
            <a:r>
              <a:rPr lang="tr-TR" dirty="0"/>
              <a:t>Bu gezi bisikletleri ne yardan, ne de serden vazgeçebilenler için. Genel olarak dağ bisikleti ve yarış bisikleti kırmasıdır, bazen üzerine tur bisikletinden bazı donanımlar da eklenir. Haliyle istediğiniz gibi iki yada üç bisikleti karıştırabildiğiniz için standart bir melez bisiklet yok. Ancak kafanızda biraz fikir oluşması için en yaygın </a:t>
            </a:r>
            <a:r>
              <a:rPr lang="tr-TR" dirty="0" err="1"/>
              <a:t>görülenlen</a:t>
            </a:r>
            <a:r>
              <a:rPr lang="tr-TR" dirty="0"/>
              <a:t> tur bisikletinin anatomisinden bahsedeceğiz.</a:t>
            </a:r>
          </a:p>
          <a:p>
            <a:r>
              <a:rPr lang="tr-TR" dirty="0"/>
              <a:t>Genel olarak dağ bisikletinin daha dik pozisyonda </a:t>
            </a:r>
            <a:r>
              <a:rPr lang="tr-TR" dirty="0" err="1"/>
              <a:t>otumaya</a:t>
            </a:r>
            <a:r>
              <a:rPr lang="tr-TR" dirty="0"/>
              <a:t> elverişli olduğu için daha konforlu bulunan düz gidonları ile yol bisikletinin daha akıcı ve hızlı </a:t>
            </a:r>
            <a:r>
              <a:rPr lang="tr-TR" dirty="0" err="1"/>
              <a:t>pedallamaya</a:t>
            </a:r>
            <a:r>
              <a:rPr lang="tr-TR" dirty="0"/>
              <a:t> yarayan ve daha hafif olan ince tekerinin bir araya gelmiş halidir.</a:t>
            </a:r>
          </a:p>
          <a:p>
            <a:r>
              <a:rPr lang="tr-TR" dirty="0" err="1"/>
              <a:t>Hibrid</a:t>
            </a:r>
            <a:r>
              <a:rPr lang="tr-TR" dirty="0"/>
              <a:t> bisiklet, belli bir yol şartı için ideal olmaktan ziyade, rahatlık ve kullanım kolaylığı hedeflenerek tasarlanmıştır. Bu durum kimisini memnun ederken, kimisini etmez. Şöyle örnekleyebiliriz: Çöl gibi hem çok sıcak, hem de çok soğuk olan bir yere, aslında ideali sıcak havada terlik, soğuk havada bot giymektir. Ama ikisini hava şartı için ideal olmamakla birlikte, </a:t>
            </a:r>
            <a:r>
              <a:rPr lang="tr-TR" dirty="0" err="1"/>
              <a:t>ikisininde</a:t>
            </a:r>
            <a:r>
              <a:rPr lang="tr-TR" dirty="0"/>
              <a:t> de sizi idare edebilecek bir çözüme gidip spor ayakkabı götürebilirsiniz. Sıcak havada biraz terleyebilirsiniz, soğuk havada biraz üşüyebilirsiniz ama sizi hem bot, hem terlik taşımaktan kurtarır.</a:t>
            </a:r>
          </a:p>
          <a:p>
            <a:r>
              <a:rPr lang="tr-TR" dirty="0"/>
              <a:t>Melez bisikletin birçok alt </a:t>
            </a:r>
            <a:r>
              <a:rPr lang="tr-TR" dirty="0" err="1"/>
              <a:t>kırılımı</a:t>
            </a:r>
            <a:r>
              <a:rPr lang="tr-TR" dirty="0"/>
              <a:t> mevcut. Bunlardan ikisi olan şehir bisikleti ve konfor bisikletini aşağında inceleyeceğiz.</a:t>
            </a:r>
          </a:p>
          <a:p>
            <a:endParaRPr lang="tr-TR" dirty="0"/>
          </a:p>
        </p:txBody>
      </p:sp>
    </p:spTree>
    <p:extLst>
      <p:ext uri="{BB962C8B-B14F-4D97-AF65-F5344CB8AC3E}">
        <p14:creationId xmlns:p14="http://schemas.microsoft.com/office/powerpoint/2010/main" val="397288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r>
              <a:rPr lang="tr-TR" dirty="0" smtClean="0"/>
              <a:t>Şehir Bisikletleri:</a:t>
            </a:r>
          </a:p>
          <a:p>
            <a:r>
              <a:rPr lang="tr-TR" b="1" dirty="0"/>
              <a:t>En iyi olduğu yerler:</a:t>
            </a:r>
            <a:r>
              <a:rPr lang="tr-TR" dirty="0"/>
              <a:t> Asfalt ve az çakıllı yollar.</a:t>
            </a:r>
          </a:p>
          <a:p>
            <a:r>
              <a:rPr lang="tr-TR" dirty="0"/>
              <a:t>İşe gidip gelme gibi sadece şehir içi kullanıma uygun olarak tasarlanmış olan şehir bisikleti, dayanıklı kadrolar ve sağlam tekerleklere sahiptir.  Motorlu taşıtları daha iyi görmenize ve onlar tarafından görülmenize olanak sağlayan dik bir sürüş pozisyonu sağlıyor.</a:t>
            </a:r>
          </a:p>
          <a:p>
            <a:r>
              <a:rPr lang="tr-TR" dirty="0"/>
              <a:t>Tekerleri genelde 26 inçtir. Şehir hayatında cam kırıkları gibi tehlike teşkil eden yol koşullarına karşı daha dayanıklı </a:t>
            </a:r>
            <a:r>
              <a:rPr lang="tr-TR" dirty="0" err="1"/>
              <a:t>olaması</a:t>
            </a:r>
            <a:r>
              <a:rPr lang="tr-TR" dirty="0"/>
              <a:t> için geniş ve </a:t>
            </a:r>
            <a:r>
              <a:rPr lang="tr-TR" dirty="0" err="1"/>
              <a:t>tıklı</a:t>
            </a:r>
            <a:r>
              <a:rPr lang="tr-TR" dirty="0"/>
              <a:t> lastikleri vardır. Sürüş pozisyonunu ve teker yapısını dağ bisikletinden alır. Genellikle krom yada </a:t>
            </a:r>
            <a:r>
              <a:rPr lang="tr-TR" dirty="0" err="1"/>
              <a:t>alimunyum</a:t>
            </a:r>
            <a:r>
              <a:rPr lang="tr-TR" dirty="0"/>
              <a:t> olan gövdesi de tümseklerden hoplamalara, derin çukurlara girmelere dayanıklı olacak şekilde tasarlanmıştır.</a:t>
            </a:r>
          </a:p>
          <a:p>
            <a:r>
              <a:rPr lang="tr-TR" dirty="0"/>
              <a:t>Birçok modelde işe gidip gelirken faydalı olabilen </a:t>
            </a:r>
            <a:r>
              <a:rPr lang="tr-TR" dirty="0" err="1"/>
              <a:t>mataralık</a:t>
            </a:r>
            <a:r>
              <a:rPr lang="tr-TR" dirty="0"/>
              <a:t>, ızgaralar, ışıklandırma sistemleri veya çamurluklar da bulunuyor.</a:t>
            </a:r>
          </a:p>
          <a:p>
            <a:r>
              <a:rPr lang="tr-TR" dirty="0" smtClean="0"/>
              <a:t/>
            </a:r>
            <a:br>
              <a:rPr lang="tr-TR" dirty="0" smtClean="0"/>
            </a:br>
            <a:endParaRPr lang="tr-TR" dirty="0"/>
          </a:p>
        </p:txBody>
      </p:sp>
    </p:spTree>
    <p:extLst>
      <p:ext uri="{BB962C8B-B14F-4D97-AF65-F5344CB8AC3E}">
        <p14:creationId xmlns:p14="http://schemas.microsoft.com/office/powerpoint/2010/main" val="1471266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smtClean="0"/>
              <a:t>KONFOR BİSİKLETİ</a:t>
            </a:r>
          </a:p>
          <a:p>
            <a:r>
              <a:rPr lang="tr-TR" dirty="0" smtClean="0"/>
              <a:t>Konfor bisikletleri isminden de anlaşılacağı gibi konfor sunmak üzere tasarlanmıştır. Diğer şehir içi kullanıma uygun bisikletlerden daha konforlu olmasını 3 faktöre borçludur:</a:t>
            </a:r>
          </a:p>
          <a:p>
            <a:r>
              <a:rPr lang="tr-TR" dirty="0" smtClean="0"/>
              <a:t>1. Lastikleri daha az tırtıklı olduğundan daha az efor harcar.</a:t>
            </a:r>
          </a:p>
          <a:p>
            <a:r>
              <a:rPr lang="tr-TR" dirty="0" smtClean="0"/>
              <a:t>2. Seleler daha rahattır. Birçok çeşidinin ekstra konfor ve darbe emilimi sağlayan süspansiyonlu sele seçeneği de bulunuyor.</a:t>
            </a:r>
          </a:p>
          <a:p>
            <a:r>
              <a:rPr lang="tr-TR" dirty="0" smtClean="0"/>
              <a:t>3. Oturma pozisyonu gidon (direksiyon) yükseltilerek daha dik ve konforlu bir hale getirilmiştir.</a:t>
            </a:r>
          </a:p>
          <a:p>
            <a:endParaRPr lang="tr-TR" dirty="0" smtClean="0"/>
          </a:p>
          <a:p>
            <a:r>
              <a:rPr lang="tr-TR" dirty="0" smtClean="0"/>
              <a:t>Klasik bir pazar gezisi ya da aile etkinlikleri için konfor bisikletleri en iyi seçim diyebiliriz.</a:t>
            </a:r>
            <a:endParaRPr lang="tr-TR" dirty="0"/>
          </a:p>
        </p:txBody>
      </p:sp>
    </p:spTree>
    <p:extLst>
      <p:ext uri="{BB962C8B-B14F-4D97-AF65-F5344CB8AC3E}">
        <p14:creationId xmlns:p14="http://schemas.microsoft.com/office/powerpoint/2010/main" val="242807606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1314</Words>
  <Application>Microsoft Office PowerPoint</Application>
  <PresentationFormat>Geniş ekran</PresentationFormat>
  <Paragraphs>67</Paragraphs>
  <Slides>23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Calibri</vt:lpstr>
      <vt:lpstr>Calibri Light</vt:lpstr>
      <vt:lpstr>Office Teması</vt:lpstr>
      <vt:lpstr>Bisiklet çeşitleri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Tandem Bisikletler</vt:lpstr>
      <vt:lpstr>PowerPoint Sunusu</vt:lpstr>
      <vt:lpstr>PowerPoint Sunusu</vt:lpstr>
      <vt:lpstr>PowerPoint Sunusu</vt:lpstr>
      <vt:lpstr>PowerPoint Sunusu</vt:lpstr>
      <vt:lpstr>PowerPoint Sunusu</vt:lpstr>
      <vt:lpstr>PowerPoint Sunusu</vt:lpstr>
      <vt:lpstr>Dağ bisikleti </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Bisiklet çeşitleri</dc:title>
  <dc:creator>forest explorer</dc:creator>
  <cp:lastModifiedBy>forest explorer</cp:lastModifiedBy>
  <cp:revision>3</cp:revision>
  <dcterms:created xsi:type="dcterms:W3CDTF">2019-12-04T06:15:35Z</dcterms:created>
  <dcterms:modified xsi:type="dcterms:W3CDTF">2019-12-04T06:35:39Z</dcterms:modified>
</cp:coreProperties>
</file>