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3" autoAdjust="0"/>
    <p:restoredTop sz="94660"/>
  </p:normalViewPr>
  <p:slideViewPr>
    <p:cSldViewPr>
      <p:cViewPr varScale="1">
        <p:scale>
          <a:sx n="66" d="100"/>
          <a:sy n="66" d="100"/>
        </p:scale>
        <p:origin x="130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5634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79596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2006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75575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81761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17041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7364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4391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2610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2181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9943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6228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8768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3450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0587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BL</a:t>
            </a:r>
            <a:r>
              <a:rPr lang="tr-TR" smtClean="0"/>
              <a:t>M258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3: </a:t>
            </a:r>
            <a:r>
              <a:rPr lang="en-US" dirty="0"/>
              <a:t>The Relational Data Model and Relational Database Constraints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Fundamentals of Database Systems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Elmasri-Navathe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Characteristics of Relations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44196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NULL values</a:t>
            </a:r>
          </a:p>
          <a:p>
            <a:pPr lvl="1"/>
            <a:r>
              <a:rPr lang="tr-TR" altLang="tr-TR" b="1" dirty="0" smtClean="0"/>
              <a:t>Value unknown</a:t>
            </a:r>
          </a:p>
          <a:p>
            <a:pPr lvl="1"/>
            <a:r>
              <a:rPr lang="tr-TR" altLang="tr-TR" b="1" dirty="0" smtClean="0"/>
              <a:t>Value exists but is not available</a:t>
            </a:r>
          </a:p>
          <a:p>
            <a:pPr lvl="1"/>
            <a:r>
              <a:rPr lang="tr-TR" altLang="tr-TR" b="1" dirty="0" smtClean="0"/>
              <a:t>Value undefined</a:t>
            </a:r>
          </a:p>
          <a:p>
            <a:endParaRPr lang="en-US" altLang="tr-TR" b="1" dirty="0">
              <a:cs typeface="Courier New" panose="02070309020205020404" pitchFamily="49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55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Relational Model Constraints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44196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Constraints are restrictions on the actual values in a database state.</a:t>
            </a:r>
          </a:p>
          <a:p>
            <a:r>
              <a:rPr lang="tr-TR" altLang="tr-TR" b="1" dirty="0" smtClean="0"/>
              <a:t>Constraints  are derived from the rules in the miniworld.</a:t>
            </a:r>
          </a:p>
          <a:p>
            <a:r>
              <a:rPr lang="tr-TR" altLang="tr-TR" b="1" dirty="0" smtClean="0"/>
              <a:t>Inherent model-based constraints</a:t>
            </a:r>
          </a:p>
          <a:p>
            <a:r>
              <a:rPr lang="tr-TR" altLang="tr-TR" b="1" dirty="0" smtClean="0"/>
              <a:t>Schema-based constraints</a:t>
            </a:r>
          </a:p>
          <a:p>
            <a:r>
              <a:rPr lang="tr-TR" altLang="tr-TR" b="1" dirty="0" smtClean="0"/>
              <a:t>Application-based constraints</a:t>
            </a:r>
          </a:p>
          <a:p>
            <a:endParaRPr lang="en-US" altLang="tr-TR" b="1" dirty="0">
              <a:cs typeface="Courier New" panose="02070309020205020404" pitchFamily="49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24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Domain Constraints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4419600"/>
          </a:xfrm>
        </p:spPr>
        <p:txBody>
          <a:bodyPr>
            <a:normAutofit/>
          </a:bodyPr>
          <a:lstStyle/>
          <a:p>
            <a:r>
              <a:rPr lang="tr-TR" altLang="tr-TR" b="1" dirty="0" smtClean="0">
                <a:cs typeface="Courier New" panose="02070309020205020404" pitchFamily="49" charset="0"/>
              </a:rPr>
              <a:t>Numeric data types for integers and real numbers</a:t>
            </a:r>
          </a:p>
          <a:p>
            <a:r>
              <a:rPr lang="tr-TR" altLang="tr-TR" b="1" dirty="0" smtClean="0">
                <a:cs typeface="Courier New" panose="02070309020205020404" pitchFamily="49" charset="0"/>
              </a:rPr>
              <a:t>Characters</a:t>
            </a:r>
          </a:p>
          <a:p>
            <a:r>
              <a:rPr lang="tr-TR" altLang="tr-TR" b="1" dirty="0" smtClean="0">
                <a:cs typeface="Courier New" panose="02070309020205020404" pitchFamily="49" charset="0"/>
              </a:rPr>
              <a:t>Booleans</a:t>
            </a:r>
          </a:p>
          <a:p>
            <a:r>
              <a:rPr lang="tr-TR" altLang="tr-TR" b="1" dirty="0" smtClean="0">
                <a:cs typeface="Courier New" panose="02070309020205020404" pitchFamily="49" charset="0"/>
              </a:rPr>
              <a:t>Strings</a:t>
            </a:r>
          </a:p>
          <a:p>
            <a:r>
              <a:rPr lang="tr-TR" altLang="tr-TR" b="1" dirty="0" smtClean="0">
                <a:cs typeface="Courier New" panose="02070309020205020404" pitchFamily="49" charset="0"/>
              </a:rPr>
              <a:t>Date, time</a:t>
            </a:r>
            <a:endParaRPr lang="en-US" altLang="tr-TR" b="1" dirty="0">
              <a:cs typeface="Courier New" panose="02070309020205020404" pitchFamily="49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6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Key Constraints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4419600"/>
          </a:xfrm>
        </p:spPr>
        <p:txBody>
          <a:bodyPr>
            <a:normAutofit/>
          </a:bodyPr>
          <a:lstStyle/>
          <a:p>
            <a:r>
              <a:rPr lang="tr-TR" altLang="tr-TR" b="1" dirty="0" smtClean="0">
                <a:cs typeface="Courier New" panose="02070309020205020404" pitchFamily="49" charset="0"/>
              </a:rPr>
              <a:t>No two tuples can have the same combination of values for all their attributes</a:t>
            </a:r>
          </a:p>
          <a:p>
            <a:r>
              <a:rPr lang="tr-TR" altLang="tr-TR" b="1" dirty="0" smtClean="0">
                <a:cs typeface="Courier New" panose="02070309020205020404" pitchFamily="49" charset="0"/>
              </a:rPr>
              <a:t>Superkey</a:t>
            </a:r>
          </a:p>
          <a:p>
            <a:pPr lvl="1"/>
            <a:r>
              <a:rPr lang="tr-TR" altLang="tr-TR" b="1" dirty="0" smtClean="0">
                <a:cs typeface="Courier New" panose="02070309020205020404" pitchFamily="49" charset="0"/>
              </a:rPr>
              <a:t>No two distinct tuples in any state r of R can have the same value for SK</a:t>
            </a:r>
          </a:p>
          <a:p>
            <a:r>
              <a:rPr lang="tr-TR" altLang="tr-TR" b="1" dirty="0" smtClean="0">
                <a:cs typeface="Courier New" panose="02070309020205020404" pitchFamily="49" charset="0"/>
              </a:rPr>
              <a:t>Key</a:t>
            </a:r>
          </a:p>
          <a:p>
            <a:pPr lvl="1"/>
            <a:r>
              <a:rPr lang="tr-TR" altLang="tr-TR" b="1" dirty="0" smtClean="0">
                <a:cs typeface="Courier New" panose="02070309020205020404" pitchFamily="49" charset="0"/>
              </a:rPr>
              <a:t>Superkey of R</a:t>
            </a:r>
          </a:p>
          <a:p>
            <a:pPr lvl="1"/>
            <a:r>
              <a:rPr lang="tr-TR" altLang="tr-TR" b="1" smtClean="0">
                <a:cs typeface="Courier New" panose="02070309020205020404" pitchFamily="49" charset="0"/>
              </a:rPr>
              <a:t>Removing any attribute A from K leaves a set of attributes K that is not a superkey of R any more.</a:t>
            </a:r>
            <a:endParaRPr lang="en-US" altLang="tr-TR" b="1" dirty="0">
              <a:cs typeface="Courier New" panose="02070309020205020404" pitchFamily="49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23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Key Constraints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4419600"/>
          </a:xfrm>
        </p:spPr>
        <p:txBody>
          <a:bodyPr>
            <a:normAutofit/>
          </a:bodyPr>
          <a:lstStyle/>
          <a:p>
            <a:r>
              <a:rPr lang="tr-TR" altLang="tr-TR" b="1" dirty="0" smtClean="0">
                <a:cs typeface="Courier New" panose="02070309020205020404" pitchFamily="49" charset="0"/>
              </a:rPr>
              <a:t>If relation schema have more than one key, all keys are called as candidate key.</a:t>
            </a:r>
          </a:p>
          <a:p>
            <a:r>
              <a:rPr lang="tr-TR" altLang="tr-TR" b="1" dirty="0" smtClean="0">
                <a:cs typeface="Courier New" panose="02070309020205020404" pitchFamily="49" charset="0"/>
              </a:rPr>
              <a:t>One of the condidate key is selected as primary key.</a:t>
            </a:r>
          </a:p>
          <a:p>
            <a:r>
              <a:rPr lang="tr-TR" altLang="tr-TR" b="1" dirty="0" smtClean="0">
                <a:cs typeface="Courier New" panose="02070309020205020404" pitchFamily="49" charset="0"/>
              </a:rPr>
              <a:t>Other candidate keys that are not selected are called as unique keys.</a:t>
            </a:r>
            <a:endParaRPr lang="en-US" altLang="tr-TR" b="1" dirty="0">
              <a:cs typeface="Courier New" panose="02070309020205020404" pitchFamily="49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42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Entity Integrity, Referential Integrity and  Foreign Keys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848600" cy="4419600"/>
          </a:xfrm>
        </p:spPr>
        <p:txBody>
          <a:bodyPr>
            <a:normAutofit/>
          </a:bodyPr>
          <a:lstStyle/>
          <a:p>
            <a:r>
              <a:rPr lang="tr-TR" altLang="tr-TR" b="1" dirty="0" smtClean="0">
                <a:cs typeface="Courier New" panose="02070309020205020404" pitchFamily="49" charset="0"/>
              </a:rPr>
              <a:t>Entity integrity constraint: No primary key can be NULL</a:t>
            </a:r>
          </a:p>
          <a:p>
            <a:r>
              <a:rPr lang="tr-TR" altLang="tr-TR" b="1" dirty="0" smtClean="0">
                <a:cs typeface="Courier New" panose="02070309020205020404" pitchFamily="49" charset="0"/>
              </a:rPr>
              <a:t>Referential integrity constraint: It is specified among tuples in two relations.</a:t>
            </a:r>
          </a:p>
          <a:p>
            <a:r>
              <a:rPr lang="tr-TR" altLang="tr-TR" b="1" dirty="0" smtClean="0">
                <a:cs typeface="Courier New" panose="02070309020205020404" pitchFamily="49" charset="0"/>
              </a:rPr>
              <a:t>The attributes in foreign key should be in same domain as the primary key attributes.</a:t>
            </a:r>
          </a:p>
          <a:p>
            <a:r>
              <a:rPr lang="tr-TR" altLang="tr-TR" b="1" dirty="0" smtClean="0">
                <a:cs typeface="Courier New" panose="02070309020205020404" pitchFamily="49" charset="0"/>
              </a:rPr>
              <a:t>Value of FK in a tuple in relation R1 should occur as a value of PK in a tuple of relation R2 or should be NULL.</a:t>
            </a:r>
          </a:p>
          <a:p>
            <a:endParaRPr lang="en-US" altLang="tr-TR" b="1" dirty="0">
              <a:cs typeface="Courier New" panose="02070309020205020404" pitchFamily="49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38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Update Operations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848600" cy="4419600"/>
          </a:xfrm>
        </p:spPr>
        <p:txBody>
          <a:bodyPr>
            <a:normAutofit/>
          </a:bodyPr>
          <a:lstStyle/>
          <a:p>
            <a:r>
              <a:rPr lang="tr-TR" altLang="tr-TR" b="1" dirty="0" smtClean="0">
                <a:cs typeface="Courier New" panose="02070309020205020404" pitchFamily="49" charset="0"/>
              </a:rPr>
              <a:t>Insert Operation</a:t>
            </a:r>
          </a:p>
          <a:p>
            <a:pPr lvl="1"/>
            <a:r>
              <a:rPr lang="tr-TR" altLang="tr-TR" b="1" dirty="0" smtClean="0">
                <a:cs typeface="Courier New" panose="02070309020205020404" pitchFamily="49" charset="0"/>
              </a:rPr>
              <a:t>Can break any of the constraint</a:t>
            </a:r>
          </a:p>
          <a:p>
            <a:pPr lvl="1"/>
            <a:r>
              <a:rPr lang="tr-TR" altLang="tr-TR" b="1" dirty="0" smtClean="0">
                <a:cs typeface="Courier New" panose="02070309020205020404" pitchFamily="49" charset="0"/>
              </a:rPr>
              <a:t>If an inser operation violates any constraints, the default behaviour is rejection.</a:t>
            </a:r>
            <a:endParaRPr lang="tr-TR" altLang="tr-TR" b="1" dirty="0">
              <a:cs typeface="Courier New" panose="02070309020205020404" pitchFamily="49" charset="0"/>
            </a:endParaRPr>
          </a:p>
          <a:p>
            <a:r>
              <a:rPr lang="tr-TR" altLang="tr-TR" b="1" dirty="0" smtClean="0">
                <a:cs typeface="Courier New" panose="02070309020205020404" pitchFamily="49" charset="0"/>
              </a:rPr>
              <a:t>Update Operation</a:t>
            </a:r>
          </a:p>
          <a:p>
            <a:pPr lvl="1"/>
            <a:r>
              <a:rPr lang="tr-TR" altLang="tr-TR" b="1" dirty="0" smtClean="0">
                <a:cs typeface="Courier New" panose="02070309020205020404" pitchFamily="49" charset="0"/>
              </a:rPr>
              <a:t>If the attribute to be updated is not part of primary key or foreign key, there will be no problem.</a:t>
            </a:r>
          </a:p>
          <a:p>
            <a:pPr lvl="1"/>
            <a:r>
              <a:rPr lang="tr-TR" altLang="tr-TR" b="1" dirty="0" smtClean="0">
                <a:cs typeface="Courier New" panose="02070309020205020404" pitchFamily="49" charset="0"/>
              </a:rPr>
              <a:t>If a primary or foreign key to be updated, similar problems as with insert may take place.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26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Update Operations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848600" cy="4419600"/>
          </a:xfrm>
        </p:spPr>
        <p:txBody>
          <a:bodyPr>
            <a:normAutofit/>
          </a:bodyPr>
          <a:lstStyle/>
          <a:p>
            <a:r>
              <a:rPr lang="tr-TR" altLang="tr-TR" b="1" dirty="0" smtClean="0">
                <a:cs typeface="Courier New" panose="02070309020205020404" pitchFamily="49" charset="0"/>
              </a:rPr>
              <a:t>Delete Operation</a:t>
            </a:r>
          </a:p>
          <a:p>
            <a:pPr lvl="1"/>
            <a:r>
              <a:rPr lang="tr-TR" altLang="tr-TR" b="1" dirty="0" smtClean="0">
                <a:cs typeface="Courier New" panose="02070309020205020404" pitchFamily="49" charset="0"/>
              </a:rPr>
              <a:t>It can only violate referential integrity</a:t>
            </a:r>
          </a:p>
          <a:p>
            <a:pPr lvl="1"/>
            <a:r>
              <a:rPr lang="tr-TR" altLang="tr-TR" b="1" dirty="0" smtClean="0">
                <a:cs typeface="Courier New" panose="02070309020205020404" pitchFamily="49" charset="0"/>
              </a:rPr>
              <a:t>Three ways to deal with this issue:</a:t>
            </a:r>
          </a:p>
          <a:p>
            <a:pPr lvl="2"/>
            <a:r>
              <a:rPr lang="tr-TR" altLang="tr-TR" b="1" dirty="0" smtClean="0">
                <a:cs typeface="Courier New" panose="02070309020205020404" pitchFamily="49" charset="0"/>
              </a:rPr>
              <a:t>Restrict</a:t>
            </a:r>
          </a:p>
          <a:p>
            <a:pPr lvl="2"/>
            <a:r>
              <a:rPr lang="tr-TR" altLang="tr-TR" b="1" dirty="0" smtClean="0">
                <a:cs typeface="Courier New" panose="02070309020205020404" pitchFamily="49" charset="0"/>
              </a:rPr>
              <a:t>Cascade</a:t>
            </a:r>
          </a:p>
          <a:p>
            <a:pPr lvl="2"/>
            <a:r>
              <a:rPr lang="tr-TR" altLang="tr-TR" b="1" smtClean="0">
                <a:cs typeface="Courier New" panose="02070309020205020404" pitchFamily="49" charset="0"/>
              </a:rPr>
              <a:t>Set null or set default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98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3E3D2D"/>
                </a:solidFill>
              </a:rPr>
              <a:t>The Relational Data Model</a:t>
            </a:r>
          </a:p>
          <a:p>
            <a:r>
              <a:rPr lang="tr-TR" sz="3200" b="1" dirty="0" smtClean="0">
                <a:solidFill>
                  <a:srgbClr val="3E3D2D"/>
                </a:solidFill>
              </a:rPr>
              <a:t>Relational Data Model Constraints</a:t>
            </a:r>
          </a:p>
          <a:p>
            <a:r>
              <a:rPr lang="tr-TR" sz="3200" b="1" dirty="0" smtClean="0">
                <a:solidFill>
                  <a:srgbClr val="3E3D2D"/>
                </a:solidFill>
              </a:rPr>
              <a:t>Relational Database Schemas</a:t>
            </a:r>
          </a:p>
          <a:p>
            <a:r>
              <a:rPr lang="tr-TR" sz="3200" b="1" dirty="0" smtClean="0">
                <a:solidFill>
                  <a:srgbClr val="3E3D2D"/>
                </a:solidFill>
              </a:rPr>
              <a:t>Update Operations</a:t>
            </a:r>
          </a:p>
          <a:p>
            <a:r>
              <a:rPr lang="tr-TR" sz="3200" b="1" dirty="0" smtClean="0">
                <a:solidFill>
                  <a:srgbClr val="3E3D2D"/>
                </a:solidFill>
              </a:rPr>
              <a:t>Transactions</a:t>
            </a:r>
          </a:p>
          <a:p>
            <a:r>
              <a:rPr lang="tr-TR" sz="3200" b="1" dirty="0" smtClean="0">
                <a:solidFill>
                  <a:srgbClr val="3E3D2D"/>
                </a:solidFill>
              </a:rPr>
              <a:t>Dealing with Constraint Violations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0" y="208228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The Relational Data Model Concepts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Relational model represents data as a collection of relations</a:t>
            </a:r>
          </a:p>
          <a:p>
            <a:r>
              <a:rPr lang="tr-TR" b="1" dirty="0" smtClean="0"/>
              <a:t>A relation is a table of values</a:t>
            </a:r>
          </a:p>
          <a:p>
            <a:pPr lvl="1"/>
            <a:r>
              <a:rPr lang="tr-TR" b="1" dirty="0" smtClean="0"/>
              <a:t>Row corresponds to a real-world entity or relationship</a:t>
            </a:r>
          </a:p>
          <a:p>
            <a:pPr lvl="1"/>
            <a:r>
              <a:rPr lang="tr-TR" b="1" dirty="0" smtClean="0"/>
              <a:t>Row is called as tuple in relational data model</a:t>
            </a:r>
          </a:p>
          <a:p>
            <a:r>
              <a:rPr lang="tr-TR" b="1" dirty="0" smtClean="0"/>
              <a:t>Table names and column names should interpret the meaning of the values.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92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The Relational Data Model Concepts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745911" y="5713212"/>
            <a:ext cx="3502152" cy="365125"/>
          </a:xfrm>
        </p:spPr>
        <p:txBody>
          <a:bodyPr/>
          <a:lstStyle/>
          <a:p>
            <a:r>
              <a:rPr lang="tr-TR" b="1" dirty="0">
                <a:solidFill>
                  <a:schemeClr val="tx1"/>
                </a:solidFill>
              </a:rPr>
              <a:t>Fundamentals of Database Systems</a:t>
            </a:r>
          </a:p>
          <a:p>
            <a:r>
              <a:rPr lang="tr-TR" b="1" dirty="0">
                <a:solidFill>
                  <a:schemeClr val="tx1"/>
                </a:solidFill>
              </a:rPr>
              <a:t>Sixth Edition</a:t>
            </a:r>
          </a:p>
          <a:p>
            <a:r>
              <a:rPr lang="tr-TR" b="1" dirty="0">
                <a:solidFill>
                  <a:schemeClr val="tx1"/>
                </a:solidFill>
              </a:rPr>
              <a:t>Elmasri-Navathe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7638463" cy="3023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325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Domains, Attributes, Tuples and Relations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Domain D</a:t>
            </a:r>
          </a:p>
          <a:p>
            <a:pPr lvl="1"/>
            <a:r>
              <a:rPr lang="tr-TR" b="1" dirty="0" smtClean="0"/>
              <a:t>Set of atomic values</a:t>
            </a:r>
          </a:p>
          <a:p>
            <a:r>
              <a:rPr lang="tr-TR" b="1" dirty="0" smtClean="0"/>
              <a:t>Atomic value means that each value is indivisible</a:t>
            </a:r>
          </a:p>
          <a:p>
            <a:r>
              <a:rPr lang="tr-TR" b="1" dirty="0" smtClean="0"/>
              <a:t>Data type need to be specified for each domain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39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Domains, Attributes, Tuples and Relations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4419600"/>
          </a:xfrm>
        </p:spPr>
        <p:txBody>
          <a:bodyPr>
            <a:normAutofit/>
          </a:bodyPr>
          <a:lstStyle/>
          <a:p>
            <a:r>
              <a:rPr lang="tr-TR" b="1" dirty="0" smtClean="0"/>
              <a:t>Relational Schema R</a:t>
            </a:r>
          </a:p>
          <a:p>
            <a:pPr lvl="1"/>
            <a:r>
              <a:rPr lang="tr-TR" b="1" dirty="0" smtClean="0"/>
              <a:t>R(A</a:t>
            </a:r>
            <a:r>
              <a:rPr lang="tr-TR" b="1" baseline="-25000" dirty="0" smtClean="0"/>
              <a:t>1</a:t>
            </a:r>
            <a:r>
              <a:rPr lang="tr-TR" b="1" dirty="0" smtClean="0"/>
              <a:t>, A</a:t>
            </a:r>
            <a:r>
              <a:rPr lang="tr-TR" b="1" baseline="-25000" dirty="0" smtClean="0"/>
              <a:t>2</a:t>
            </a:r>
            <a:r>
              <a:rPr lang="tr-TR" b="1" dirty="0" smtClean="0"/>
              <a:t>, ..., A</a:t>
            </a:r>
            <a:r>
              <a:rPr lang="tr-TR" b="1" baseline="-25000" dirty="0" smtClean="0"/>
              <a:t>n</a:t>
            </a:r>
            <a:r>
              <a:rPr lang="tr-TR" b="1" dirty="0" smtClean="0"/>
              <a:t>)</a:t>
            </a:r>
            <a:endParaRPr lang="tr-TR" b="1" dirty="0"/>
          </a:p>
          <a:p>
            <a:pPr lvl="1"/>
            <a:r>
              <a:rPr lang="tr-TR" b="1" dirty="0" smtClean="0"/>
              <a:t>Relation name R and a list of attributes, </a:t>
            </a:r>
            <a:r>
              <a:rPr lang="en-US" altLang="tr-TR" b="1" dirty="0"/>
              <a:t>A</a:t>
            </a:r>
            <a:r>
              <a:rPr lang="en-US" altLang="tr-TR" b="1" baseline="-25000" dirty="0"/>
              <a:t>1</a:t>
            </a:r>
            <a:r>
              <a:rPr lang="en-US" altLang="tr-TR" b="1" dirty="0"/>
              <a:t>, A</a:t>
            </a:r>
            <a:r>
              <a:rPr lang="en-US" altLang="tr-TR" b="1" baseline="-25000" dirty="0"/>
              <a:t>2</a:t>
            </a:r>
            <a:r>
              <a:rPr lang="en-US" altLang="tr-TR" b="1" dirty="0"/>
              <a:t>, ..., </a:t>
            </a:r>
            <a:r>
              <a:rPr lang="en-US" altLang="tr-TR" b="1" dirty="0" smtClean="0"/>
              <a:t>A</a:t>
            </a:r>
            <a:r>
              <a:rPr lang="en-US" altLang="tr-TR" b="1" baseline="-25000" dirty="0" smtClean="0"/>
              <a:t>n</a:t>
            </a:r>
            <a:endParaRPr lang="tr-TR" altLang="tr-TR" b="1" baseline="-25000" dirty="0" smtClean="0"/>
          </a:p>
          <a:p>
            <a:pPr lvl="1"/>
            <a:r>
              <a:rPr lang="tr-TR" b="1" dirty="0" smtClean="0"/>
              <a:t>Degree (or arity) of a relation is defined as the number of attributes </a:t>
            </a:r>
            <a:r>
              <a:rPr lang="tr-TR" b="1" i="1" dirty="0" smtClean="0"/>
              <a:t>n</a:t>
            </a:r>
            <a:r>
              <a:rPr lang="tr-TR" b="1" dirty="0" smtClean="0"/>
              <a:t> of its relation schema.</a:t>
            </a:r>
          </a:p>
          <a:p>
            <a:r>
              <a:rPr lang="en-US" altLang="tr-TR" b="1" dirty="0"/>
              <a:t>Relation (or relation state) </a:t>
            </a:r>
          </a:p>
          <a:p>
            <a:pPr lvl="1"/>
            <a:r>
              <a:rPr lang="en-US" altLang="tr-TR" b="1" dirty="0"/>
              <a:t>Set of </a:t>
            </a:r>
            <a:r>
              <a:rPr lang="en-US" altLang="tr-TR" b="1" i="1" dirty="0"/>
              <a:t>n</a:t>
            </a:r>
            <a:r>
              <a:rPr lang="en-US" altLang="tr-TR" b="1" dirty="0"/>
              <a:t>-tuples </a:t>
            </a:r>
            <a:r>
              <a:rPr lang="en-US" altLang="tr-TR" b="1" i="1" dirty="0"/>
              <a:t>r = </a:t>
            </a:r>
            <a:r>
              <a:rPr lang="en-US" altLang="tr-TR" b="1" dirty="0"/>
              <a:t>{</a:t>
            </a:r>
            <a:r>
              <a:rPr lang="en-US" altLang="tr-TR" b="1" i="1" dirty="0"/>
              <a:t>t</a:t>
            </a:r>
            <a:r>
              <a:rPr lang="en-US" altLang="tr-TR" b="1" baseline="-25000" dirty="0"/>
              <a:t>1</a:t>
            </a:r>
            <a:r>
              <a:rPr lang="en-US" altLang="tr-TR" b="1" dirty="0"/>
              <a:t>,</a:t>
            </a:r>
            <a:r>
              <a:rPr lang="en-US" altLang="tr-TR" b="1" i="1" dirty="0"/>
              <a:t> t</a:t>
            </a:r>
            <a:r>
              <a:rPr lang="en-US" altLang="tr-TR" b="1" i="1" baseline="-25000" dirty="0"/>
              <a:t>2</a:t>
            </a:r>
            <a:r>
              <a:rPr lang="en-US" altLang="tr-TR" b="1" dirty="0"/>
              <a:t>, ..., </a:t>
            </a:r>
            <a:r>
              <a:rPr lang="en-US" altLang="tr-TR" b="1" i="1" dirty="0"/>
              <a:t>t</a:t>
            </a:r>
            <a:r>
              <a:rPr lang="en-US" altLang="tr-TR" b="1" i="1" baseline="-25000" dirty="0"/>
              <a:t>m</a:t>
            </a:r>
            <a:r>
              <a:rPr lang="en-US" altLang="tr-TR" b="1" dirty="0"/>
              <a:t>}</a:t>
            </a:r>
          </a:p>
          <a:p>
            <a:pPr lvl="1"/>
            <a:r>
              <a:rPr lang="en-US" altLang="tr-TR" b="1" dirty="0"/>
              <a:t>Each </a:t>
            </a:r>
            <a:r>
              <a:rPr lang="en-US" altLang="tr-TR" b="1" i="1" dirty="0"/>
              <a:t>n</a:t>
            </a:r>
            <a:r>
              <a:rPr lang="en-US" altLang="tr-TR" b="1" dirty="0"/>
              <a:t>-tuple </a:t>
            </a:r>
            <a:r>
              <a:rPr lang="en-US" altLang="tr-TR" b="1" i="1" dirty="0"/>
              <a:t>t</a:t>
            </a:r>
            <a:r>
              <a:rPr lang="en-US" altLang="tr-TR" b="1" dirty="0"/>
              <a:t> </a:t>
            </a:r>
          </a:p>
          <a:p>
            <a:pPr lvl="2"/>
            <a:r>
              <a:rPr lang="en-US" altLang="tr-TR" b="1" dirty="0"/>
              <a:t>Ordered list of </a:t>
            </a:r>
            <a:r>
              <a:rPr lang="en-US" altLang="tr-TR" b="1" i="1" dirty="0"/>
              <a:t>n</a:t>
            </a:r>
            <a:r>
              <a:rPr lang="en-US" altLang="tr-TR" b="1" dirty="0"/>
              <a:t> values </a:t>
            </a:r>
            <a:r>
              <a:rPr lang="en-US" altLang="tr-TR" b="1" i="1" dirty="0"/>
              <a:t>t =&lt;v</a:t>
            </a:r>
            <a:r>
              <a:rPr lang="en-US" altLang="tr-TR" b="1" baseline="-25000" dirty="0"/>
              <a:t>1</a:t>
            </a:r>
            <a:r>
              <a:rPr lang="en-US" altLang="tr-TR" b="1" dirty="0"/>
              <a:t>, </a:t>
            </a:r>
            <a:r>
              <a:rPr lang="en-US" altLang="tr-TR" b="1" i="1" dirty="0"/>
              <a:t>v</a:t>
            </a:r>
            <a:r>
              <a:rPr lang="en-US" altLang="tr-TR" b="1" baseline="-25000" dirty="0"/>
              <a:t>2</a:t>
            </a:r>
            <a:r>
              <a:rPr lang="en-US" altLang="tr-TR" b="1" dirty="0"/>
              <a:t>, ..., </a:t>
            </a:r>
            <a:r>
              <a:rPr lang="en-US" altLang="tr-TR" b="1" i="1" dirty="0" err="1"/>
              <a:t>v</a:t>
            </a:r>
            <a:r>
              <a:rPr lang="en-US" altLang="tr-TR" b="1" i="1" baseline="-25000" dirty="0" err="1"/>
              <a:t>n</a:t>
            </a:r>
            <a:endParaRPr lang="en-US" altLang="tr-TR" b="1" i="1" baseline="-25000" dirty="0"/>
          </a:p>
          <a:p>
            <a:pPr lvl="2"/>
            <a:r>
              <a:rPr lang="en-US" altLang="tr-TR" b="1" dirty="0"/>
              <a:t>Each value </a:t>
            </a:r>
            <a:r>
              <a:rPr lang="en-US" altLang="tr-TR" b="1" i="1" dirty="0"/>
              <a:t>v</a:t>
            </a:r>
            <a:r>
              <a:rPr lang="en-US" altLang="tr-TR" b="1" i="1" baseline="-25000" dirty="0"/>
              <a:t>i</a:t>
            </a:r>
            <a:r>
              <a:rPr lang="en-US" altLang="tr-TR" b="1" dirty="0"/>
              <a:t>, 1</a:t>
            </a:r>
            <a:r>
              <a:rPr lang="en-US" altLang="tr-TR" b="1" i="1" dirty="0"/>
              <a:t> ≤ </a:t>
            </a:r>
            <a:r>
              <a:rPr lang="en-US" altLang="tr-TR" b="1" i="1" dirty="0" err="1"/>
              <a:t>i</a:t>
            </a:r>
            <a:r>
              <a:rPr lang="en-US" altLang="tr-TR" b="1" i="1" dirty="0"/>
              <a:t> ≤ n</a:t>
            </a:r>
            <a:r>
              <a:rPr lang="en-US" altLang="tr-TR" b="1" dirty="0"/>
              <a:t>, is an element of </a:t>
            </a:r>
            <a:r>
              <a:rPr lang="en-US" altLang="tr-TR" b="1" dirty="0" err="1"/>
              <a:t>dom</a:t>
            </a:r>
            <a:r>
              <a:rPr lang="en-US" altLang="tr-TR" b="1" dirty="0"/>
              <a:t>(</a:t>
            </a:r>
            <a:r>
              <a:rPr lang="en-US" altLang="tr-TR" b="1" i="1" dirty="0"/>
              <a:t>A</a:t>
            </a:r>
            <a:r>
              <a:rPr lang="en-US" altLang="tr-TR" b="1" i="1" baseline="-25000" dirty="0"/>
              <a:t>i</a:t>
            </a:r>
            <a:r>
              <a:rPr lang="en-US" altLang="tr-TR" b="1" dirty="0"/>
              <a:t>) or is a special </a:t>
            </a:r>
            <a:r>
              <a:rPr lang="en-US" altLang="tr-TR" b="1" dirty="0">
                <a:cs typeface="Courier New" panose="02070309020205020404" pitchFamily="49" charset="0"/>
              </a:rPr>
              <a:t>NULL</a:t>
            </a:r>
            <a:r>
              <a:rPr lang="en-US" altLang="tr-TR" b="1" dirty="0"/>
              <a:t> value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2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Domains, Attributes, Tuples and Relations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4419600"/>
          </a:xfrm>
        </p:spPr>
        <p:txBody>
          <a:bodyPr>
            <a:normAutofit/>
          </a:bodyPr>
          <a:lstStyle/>
          <a:p>
            <a:r>
              <a:rPr lang="en-US" altLang="tr-TR" b="1" dirty="0"/>
              <a:t>Relation (or relation state) </a:t>
            </a:r>
            <a:r>
              <a:rPr lang="en-US" altLang="tr-TR" b="1" i="1" dirty="0"/>
              <a:t>r</a:t>
            </a:r>
            <a:r>
              <a:rPr lang="en-US" altLang="tr-TR" b="1" dirty="0"/>
              <a:t>(</a:t>
            </a:r>
            <a:r>
              <a:rPr lang="en-US" altLang="tr-TR" b="1" i="1" dirty="0"/>
              <a:t>R</a:t>
            </a:r>
            <a:r>
              <a:rPr lang="en-US" altLang="tr-TR" b="1" dirty="0"/>
              <a:t>) </a:t>
            </a:r>
          </a:p>
          <a:p>
            <a:pPr lvl="1"/>
            <a:r>
              <a:rPr lang="en-US" altLang="tr-TR" b="1" dirty="0"/>
              <a:t>Mathematical relation of degree </a:t>
            </a:r>
            <a:r>
              <a:rPr lang="en-US" altLang="tr-TR" b="1" i="1" dirty="0"/>
              <a:t>n</a:t>
            </a:r>
            <a:r>
              <a:rPr lang="en-US" altLang="tr-TR" b="1" dirty="0"/>
              <a:t> on the domains </a:t>
            </a:r>
            <a:r>
              <a:rPr lang="en-US" altLang="tr-TR" b="1" dirty="0" err="1"/>
              <a:t>dom</a:t>
            </a:r>
            <a:r>
              <a:rPr lang="en-US" altLang="tr-TR" b="1" dirty="0"/>
              <a:t>(</a:t>
            </a:r>
            <a:r>
              <a:rPr lang="en-US" altLang="tr-TR" b="1" i="1" dirty="0"/>
              <a:t>A</a:t>
            </a:r>
            <a:r>
              <a:rPr lang="en-US" altLang="tr-TR" b="1" baseline="-25000" dirty="0"/>
              <a:t>1</a:t>
            </a:r>
            <a:r>
              <a:rPr lang="en-US" altLang="tr-TR" b="1" dirty="0"/>
              <a:t>), </a:t>
            </a:r>
            <a:r>
              <a:rPr lang="en-US" altLang="tr-TR" b="1" dirty="0" err="1"/>
              <a:t>dom</a:t>
            </a:r>
            <a:r>
              <a:rPr lang="en-US" altLang="tr-TR" b="1" dirty="0"/>
              <a:t>(</a:t>
            </a:r>
            <a:r>
              <a:rPr lang="en-US" altLang="tr-TR" b="1" i="1" dirty="0"/>
              <a:t>A</a:t>
            </a:r>
            <a:r>
              <a:rPr lang="en-US" altLang="tr-TR" b="1" baseline="-25000" dirty="0"/>
              <a:t>2</a:t>
            </a:r>
            <a:r>
              <a:rPr lang="en-US" altLang="tr-TR" b="1" dirty="0"/>
              <a:t>), ..., </a:t>
            </a:r>
            <a:r>
              <a:rPr lang="en-US" altLang="tr-TR" b="1" dirty="0" err="1"/>
              <a:t>dom</a:t>
            </a:r>
            <a:r>
              <a:rPr lang="en-US" altLang="tr-TR" b="1" dirty="0"/>
              <a:t>(</a:t>
            </a:r>
            <a:r>
              <a:rPr lang="en-US" altLang="tr-TR" b="1" i="1" dirty="0"/>
              <a:t>A</a:t>
            </a:r>
            <a:r>
              <a:rPr lang="en-US" altLang="tr-TR" b="1" i="1" baseline="-25000" dirty="0"/>
              <a:t>n</a:t>
            </a:r>
            <a:r>
              <a:rPr lang="en-US" altLang="tr-TR" b="1" dirty="0"/>
              <a:t>) </a:t>
            </a:r>
          </a:p>
          <a:p>
            <a:pPr lvl="1"/>
            <a:r>
              <a:rPr lang="en-US" altLang="tr-TR" b="1" dirty="0"/>
              <a:t>Subset of the Cartesian product of the domains that define R:</a:t>
            </a:r>
          </a:p>
          <a:p>
            <a:pPr lvl="2"/>
            <a:r>
              <a:rPr lang="en-US" altLang="tr-TR" b="1" i="1" dirty="0">
                <a:cs typeface="Courier New" panose="02070309020205020404" pitchFamily="49" charset="0"/>
              </a:rPr>
              <a:t>r</a:t>
            </a:r>
            <a:r>
              <a:rPr lang="en-US" altLang="tr-TR" b="1" dirty="0">
                <a:cs typeface="Courier New" panose="02070309020205020404" pitchFamily="49" charset="0"/>
              </a:rPr>
              <a:t>(</a:t>
            </a:r>
            <a:r>
              <a:rPr lang="en-US" altLang="tr-TR" b="1" i="1" dirty="0">
                <a:cs typeface="Courier New" panose="02070309020205020404" pitchFamily="49" charset="0"/>
              </a:rPr>
              <a:t>R</a:t>
            </a:r>
            <a:r>
              <a:rPr lang="en-US" altLang="tr-TR" b="1" dirty="0">
                <a:cs typeface="Courier New" panose="02070309020205020404" pitchFamily="49" charset="0"/>
              </a:rPr>
              <a:t>)</a:t>
            </a:r>
            <a:r>
              <a:rPr lang="en-US" altLang="tr-TR" b="1" i="1" dirty="0">
                <a:cs typeface="Courier New" panose="02070309020205020404" pitchFamily="49" charset="0"/>
              </a:rPr>
              <a:t> </a:t>
            </a:r>
            <a:r>
              <a:rPr lang="en-US" altLang="tr-TR" b="1" dirty="0">
                <a:cs typeface="Courier New" panose="02070309020205020404" pitchFamily="49" charset="0"/>
              </a:rPr>
              <a:t>⊆ </a:t>
            </a:r>
            <a:r>
              <a:rPr lang="en-US" altLang="tr-TR" b="1" dirty="0" smtClean="0">
                <a:cs typeface="Courier New" panose="02070309020205020404" pitchFamily="49" charset="0"/>
              </a:rPr>
              <a:t>(</a:t>
            </a:r>
            <a:r>
              <a:rPr lang="en-US" altLang="tr-TR" b="1" dirty="0" err="1" smtClean="0">
                <a:cs typeface="Courier New" panose="02070309020205020404" pitchFamily="49" charset="0"/>
              </a:rPr>
              <a:t>dom</a:t>
            </a:r>
            <a:r>
              <a:rPr lang="en-US" altLang="tr-TR" b="1" i="1" dirty="0" smtClean="0">
                <a:cs typeface="Courier New" panose="02070309020205020404" pitchFamily="49" charset="0"/>
              </a:rPr>
              <a:t>(A</a:t>
            </a:r>
            <a:r>
              <a:rPr lang="en-US" altLang="tr-TR" b="1" baseline="-25000" dirty="0" smtClean="0">
                <a:cs typeface="Courier New" panose="02070309020205020404" pitchFamily="49" charset="0"/>
              </a:rPr>
              <a:t>1</a:t>
            </a:r>
            <a:r>
              <a:rPr lang="en-US" altLang="tr-TR" b="1" dirty="0">
                <a:cs typeface="Courier New" panose="02070309020205020404" pitchFamily="49" charset="0"/>
              </a:rPr>
              <a:t>)</a:t>
            </a:r>
            <a:r>
              <a:rPr lang="en-US" altLang="tr-TR" b="1" i="1" dirty="0">
                <a:cs typeface="Courier New" panose="02070309020205020404" pitchFamily="49" charset="0"/>
              </a:rPr>
              <a:t> </a:t>
            </a:r>
            <a:r>
              <a:rPr lang="en-US" altLang="tr-TR" b="1" dirty="0">
                <a:cs typeface="Courier New" panose="02070309020205020404" pitchFamily="49" charset="0"/>
              </a:rPr>
              <a:t>×</a:t>
            </a:r>
            <a:r>
              <a:rPr lang="en-US" altLang="tr-TR" b="1" i="1" dirty="0">
                <a:cs typeface="Courier New" panose="02070309020205020404" pitchFamily="49" charset="0"/>
              </a:rPr>
              <a:t> </a:t>
            </a:r>
            <a:r>
              <a:rPr lang="en-US" altLang="tr-TR" b="1" dirty="0" err="1">
                <a:cs typeface="Courier New" panose="02070309020205020404" pitchFamily="49" charset="0"/>
              </a:rPr>
              <a:t>dom</a:t>
            </a:r>
            <a:r>
              <a:rPr lang="en-US" altLang="tr-TR" b="1" dirty="0">
                <a:cs typeface="Courier New" panose="02070309020205020404" pitchFamily="49" charset="0"/>
              </a:rPr>
              <a:t>(</a:t>
            </a:r>
            <a:r>
              <a:rPr lang="en-US" altLang="tr-TR" b="1" i="1" dirty="0">
                <a:cs typeface="Courier New" panose="02070309020205020404" pitchFamily="49" charset="0"/>
              </a:rPr>
              <a:t>A</a:t>
            </a:r>
            <a:r>
              <a:rPr lang="en-US" altLang="tr-TR" b="1" baseline="-25000" dirty="0">
                <a:cs typeface="Courier New" panose="02070309020205020404" pitchFamily="49" charset="0"/>
              </a:rPr>
              <a:t>2</a:t>
            </a:r>
            <a:r>
              <a:rPr lang="en-US" altLang="tr-TR" b="1" dirty="0">
                <a:cs typeface="Courier New" panose="02070309020205020404" pitchFamily="49" charset="0"/>
              </a:rPr>
              <a:t>)</a:t>
            </a:r>
            <a:r>
              <a:rPr lang="en-US" altLang="tr-TR" b="1" i="1" dirty="0">
                <a:cs typeface="Courier New" panose="02070309020205020404" pitchFamily="49" charset="0"/>
              </a:rPr>
              <a:t> </a:t>
            </a:r>
            <a:r>
              <a:rPr lang="en-US" altLang="tr-TR" b="1" dirty="0">
                <a:cs typeface="Courier New" panose="02070309020205020404" pitchFamily="49" charset="0"/>
              </a:rPr>
              <a:t>× ... × </a:t>
            </a:r>
            <a:r>
              <a:rPr lang="en-US" altLang="tr-TR" b="1" dirty="0" err="1">
                <a:cs typeface="Courier New" panose="02070309020205020404" pitchFamily="49" charset="0"/>
              </a:rPr>
              <a:t>dom</a:t>
            </a:r>
            <a:r>
              <a:rPr lang="en-US" altLang="tr-TR" b="1" dirty="0">
                <a:cs typeface="Courier New" panose="02070309020205020404" pitchFamily="49" charset="0"/>
              </a:rPr>
              <a:t>(</a:t>
            </a:r>
            <a:r>
              <a:rPr lang="en-US" altLang="tr-TR" b="1" i="1" dirty="0">
                <a:cs typeface="Courier New" panose="02070309020205020404" pitchFamily="49" charset="0"/>
              </a:rPr>
              <a:t>A</a:t>
            </a:r>
            <a:r>
              <a:rPr lang="en-US" altLang="tr-TR" b="1" i="1" baseline="-25000" dirty="0">
                <a:cs typeface="Courier New" panose="02070309020205020404" pitchFamily="49" charset="0"/>
              </a:rPr>
              <a:t>n</a:t>
            </a:r>
            <a:r>
              <a:rPr lang="en-US" altLang="tr-TR" b="1" dirty="0" smtClean="0">
                <a:cs typeface="Courier New" panose="02070309020205020404" pitchFamily="49" charset="0"/>
              </a:rPr>
              <a:t>))</a:t>
            </a:r>
            <a:endParaRPr lang="tr-TR" altLang="tr-TR" b="1" dirty="0" smtClean="0">
              <a:cs typeface="Courier New" panose="02070309020205020404" pitchFamily="49" charset="0"/>
            </a:endParaRPr>
          </a:p>
          <a:p>
            <a:r>
              <a:rPr lang="tr-TR" altLang="tr-TR" b="1" dirty="0" smtClean="0">
                <a:cs typeface="Courier New" panose="02070309020205020404" pitchFamily="49" charset="0"/>
              </a:rPr>
              <a:t>Total number of values in domain is called as cardinality</a:t>
            </a:r>
            <a:endParaRPr lang="en-US" altLang="tr-TR" b="1" dirty="0">
              <a:cs typeface="Courier New" panose="02070309020205020404" pitchFamily="49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03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Characteristics of Relations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44196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Relations defined as a set of tuples and the order of tuples in a relation is not specified.</a:t>
            </a:r>
          </a:p>
          <a:p>
            <a:r>
              <a:rPr lang="tr-TR" altLang="tr-TR" b="1" dirty="0" smtClean="0">
                <a:cs typeface="Courier New" panose="02070309020205020404" pitchFamily="49" charset="0"/>
              </a:rPr>
              <a:t>Tuples have no order among them.</a:t>
            </a:r>
          </a:p>
          <a:p>
            <a:r>
              <a:rPr lang="tr-TR" altLang="tr-TR" b="1" dirty="0" smtClean="0">
                <a:cs typeface="Courier New" panose="02070309020205020404" pitchFamily="49" charset="0"/>
              </a:rPr>
              <a:t>Attributes and the values within tuples are ordered.</a:t>
            </a:r>
            <a:endParaRPr lang="en-US" altLang="tr-TR" b="1" dirty="0">
              <a:cs typeface="Courier New" panose="02070309020205020404" pitchFamily="49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84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Characteristics of Relations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44196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Each value in a tuple is atomic.</a:t>
            </a:r>
          </a:p>
          <a:p>
            <a:r>
              <a:rPr lang="tr-TR" altLang="tr-TR" b="1" dirty="0" smtClean="0"/>
              <a:t>Composite and multivalued attributes not allowed</a:t>
            </a:r>
          </a:p>
          <a:p>
            <a:pPr lvl="1"/>
            <a:r>
              <a:rPr lang="tr-TR" altLang="tr-TR" b="1" dirty="0" smtClean="0"/>
              <a:t>Composite attributes are represented by simple component attributes in basic relational model.</a:t>
            </a:r>
          </a:p>
          <a:p>
            <a:pPr lvl="1"/>
            <a:r>
              <a:rPr lang="tr-TR" altLang="tr-TR" b="1" dirty="0" smtClean="0"/>
              <a:t>Multivalued attributes must be represented by separate relations.</a:t>
            </a:r>
          </a:p>
          <a:p>
            <a:endParaRPr lang="en-US" altLang="tr-TR" b="1" dirty="0">
              <a:cs typeface="Courier New" panose="02070309020205020404" pitchFamily="49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87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10389</TotalTime>
  <Words>758</Words>
  <Application>Microsoft Office PowerPoint</Application>
  <PresentationFormat>On-screen Show (4:3)</PresentationFormat>
  <Paragraphs>130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Century Gothic</vt:lpstr>
      <vt:lpstr>Courier New</vt:lpstr>
      <vt:lpstr>Wingdings 2</vt:lpstr>
      <vt:lpstr>Austin</vt:lpstr>
      <vt:lpstr>BLM258</vt:lpstr>
      <vt:lpstr>Outline</vt:lpstr>
      <vt:lpstr> The Relational Data Model Concepts</vt:lpstr>
      <vt:lpstr> The Relational Data Model Concepts</vt:lpstr>
      <vt:lpstr> Domains, Attributes, Tuples and Relations</vt:lpstr>
      <vt:lpstr> Domains, Attributes, Tuples and Relations</vt:lpstr>
      <vt:lpstr> Domains, Attributes, Tuples and Relations</vt:lpstr>
      <vt:lpstr> Characteristics of Relations</vt:lpstr>
      <vt:lpstr> Characteristics of Relations</vt:lpstr>
      <vt:lpstr> Characteristics of Relations</vt:lpstr>
      <vt:lpstr> Relational Model Constraints</vt:lpstr>
      <vt:lpstr> Domain Constraints</vt:lpstr>
      <vt:lpstr> Key Constraints</vt:lpstr>
      <vt:lpstr> Key Constraints</vt:lpstr>
      <vt:lpstr>Entity Integrity, Referential Integrity and  Foreign Keys</vt:lpstr>
      <vt:lpstr>Update Operations</vt:lpstr>
      <vt:lpstr>Update Operations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475</cp:revision>
  <dcterms:created xsi:type="dcterms:W3CDTF">2006-08-16T00:00:00Z</dcterms:created>
  <dcterms:modified xsi:type="dcterms:W3CDTF">2019-12-03T21:42:43Z</dcterms:modified>
</cp:coreProperties>
</file>