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81" r:id="rId3"/>
    <p:sldId id="282" r:id="rId4"/>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314" r:id="rId36"/>
    <p:sldId id="315" r:id="rId37"/>
    <p:sldId id="316"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94660"/>
  </p:normalViewPr>
  <p:slideViewPr>
    <p:cSldViewPr>
      <p:cViewPr varScale="1">
        <p:scale>
          <a:sx n="66" d="100"/>
          <a:sy n="66" d="100"/>
        </p:scale>
        <p:origin x="1312"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3C565-F6BB-4F42-8E95-4790F5B9E375}" type="datetimeFigureOut">
              <a:rPr lang="tr-TR" smtClean="0"/>
              <a:pPr/>
              <a:t>4.12.2019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9ED1EF-6818-4705-9CDF-60C5D763D885}" type="slidenum">
              <a:rPr lang="tr-TR" smtClean="0"/>
              <a:pPr/>
              <a:t>‹#›</a:t>
            </a:fld>
            <a:endParaRPr lang="tr-TR"/>
          </a:p>
        </p:txBody>
      </p:sp>
    </p:spTree>
    <p:extLst>
      <p:ext uri="{BB962C8B-B14F-4D97-AF65-F5344CB8AC3E}">
        <p14:creationId xmlns:p14="http://schemas.microsoft.com/office/powerpoint/2010/main" val="2697990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12</a:t>
            </a:fld>
            <a:endParaRPr lang="tr-TR"/>
          </a:p>
        </p:txBody>
      </p:sp>
    </p:spTree>
    <p:extLst>
      <p:ext uri="{BB962C8B-B14F-4D97-AF65-F5344CB8AC3E}">
        <p14:creationId xmlns:p14="http://schemas.microsoft.com/office/powerpoint/2010/main" val="4079163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13</a:t>
            </a:fld>
            <a:endParaRPr lang="tr-TR"/>
          </a:p>
        </p:txBody>
      </p:sp>
    </p:spTree>
    <p:extLst>
      <p:ext uri="{BB962C8B-B14F-4D97-AF65-F5344CB8AC3E}">
        <p14:creationId xmlns:p14="http://schemas.microsoft.com/office/powerpoint/2010/main" val="2581070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14</a:t>
            </a:fld>
            <a:endParaRPr lang="tr-TR"/>
          </a:p>
        </p:txBody>
      </p:sp>
    </p:spTree>
    <p:extLst>
      <p:ext uri="{BB962C8B-B14F-4D97-AF65-F5344CB8AC3E}">
        <p14:creationId xmlns:p14="http://schemas.microsoft.com/office/powerpoint/2010/main" val="2999433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15</a:t>
            </a:fld>
            <a:endParaRPr lang="tr-TR"/>
          </a:p>
        </p:txBody>
      </p:sp>
    </p:spTree>
    <p:extLst>
      <p:ext uri="{BB962C8B-B14F-4D97-AF65-F5344CB8AC3E}">
        <p14:creationId xmlns:p14="http://schemas.microsoft.com/office/powerpoint/2010/main" val="3584053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16</a:t>
            </a:fld>
            <a:endParaRPr lang="tr-TR"/>
          </a:p>
        </p:txBody>
      </p:sp>
    </p:spTree>
    <p:extLst>
      <p:ext uri="{BB962C8B-B14F-4D97-AF65-F5344CB8AC3E}">
        <p14:creationId xmlns:p14="http://schemas.microsoft.com/office/powerpoint/2010/main" val="2353103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17</a:t>
            </a:fld>
            <a:endParaRPr lang="tr-TR"/>
          </a:p>
        </p:txBody>
      </p:sp>
    </p:spTree>
    <p:extLst>
      <p:ext uri="{BB962C8B-B14F-4D97-AF65-F5344CB8AC3E}">
        <p14:creationId xmlns:p14="http://schemas.microsoft.com/office/powerpoint/2010/main" val="3356915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18</a:t>
            </a:fld>
            <a:endParaRPr lang="tr-TR"/>
          </a:p>
        </p:txBody>
      </p:sp>
    </p:spTree>
    <p:extLst>
      <p:ext uri="{BB962C8B-B14F-4D97-AF65-F5344CB8AC3E}">
        <p14:creationId xmlns:p14="http://schemas.microsoft.com/office/powerpoint/2010/main" val="3637518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19</a:t>
            </a:fld>
            <a:endParaRPr lang="tr-TR"/>
          </a:p>
        </p:txBody>
      </p:sp>
    </p:spTree>
    <p:extLst>
      <p:ext uri="{BB962C8B-B14F-4D97-AF65-F5344CB8AC3E}">
        <p14:creationId xmlns:p14="http://schemas.microsoft.com/office/powerpoint/2010/main" val="621589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20</a:t>
            </a:fld>
            <a:endParaRPr lang="tr-TR"/>
          </a:p>
        </p:txBody>
      </p:sp>
    </p:spTree>
    <p:extLst>
      <p:ext uri="{BB962C8B-B14F-4D97-AF65-F5344CB8AC3E}">
        <p14:creationId xmlns:p14="http://schemas.microsoft.com/office/powerpoint/2010/main" val="2699743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21</a:t>
            </a:fld>
            <a:endParaRPr lang="tr-TR"/>
          </a:p>
        </p:txBody>
      </p:sp>
    </p:spTree>
    <p:extLst>
      <p:ext uri="{BB962C8B-B14F-4D97-AF65-F5344CB8AC3E}">
        <p14:creationId xmlns:p14="http://schemas.microsoft.com/office/powerpoint/2010/main" val="2223596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a:t>
            </a:fld>
            <a:endParaRPr lang="tr-TR"/>
          </a:p>
        </p:txBody>
      </p:sp>
    </p:spTree>
    <p:extLst>
      <p:ext uri="{BB962C8B-B14F-4D97-AF65-F5344CB8AC3E}">
        <p14:creationId xmlns:p14="http://schemas.microsoft.com/office/powerpoint/2010/main" val="574190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22</a:t>
            </a:fld>
            <a:endParaRPr lang="tr-TR"/>
          </a:p>
        </p:txBody>
      </p:sp>
    </p:spTree>
    <p:extLst>
      <p:ext uri="{BB962C8B-B14F-4D97-AF65-F5344CB8AC3E}">
        <p14:creationId xmlns:p14="http://schemas.microsoft.com/office/powerpoint/2010/main" val="1181961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23</a:t>
            </a:fld>
            <a:endParaRPr lang="tr-TR"/>
          </a:p>
        </p:txBody>
      </p:sp>
    </p:spTree>
    <p:extLst>
      <p:ext uri="{BB962C8B-B14F-4D97-AF65-F5344CB8AC3E}">
        <p14:creationId xmlns:p14="http://schemas.microsoft.com/office/powerpoint/2010/main" val="3436445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24</a:t>
            </a:fld>
            <a:endParaRPr lang="tr-TR"/>
          </a:p>
        </p:txBody>
      </p:sp>
    </p:spTree>
    <p:extLst>
      <p:ext uri="{BB962C8B-B14F-4D97-AF65-F5344CB8AC3E}">
        <p14:creationId xmlns:p14="http://schemas.microsoft.com/office/powerpoint/2010/main" val="13637023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25</a:t>
            </a:fld>
            <a:endParaRPr lang="tr-TR"/>
          </a:p>
        </p:txBody>
      </p:sp>
    </p:spTree>
    <p:extLst>
      <p:ext uri="{BB962C8B-B14F-4D97-AF65-F5344CB8AC3E}">
        <p14:creationId xmlns:p14="http://schemas.microsoft.com/office/powerpoint/2010/main" val="561378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26</a:t>
            </a:fld>
            <a:endParaRPr lang="tr-TR"/>
          </a:p>
        </p:txBody>
      </p:sp>
    </p:spTree>
    <p:extLst>
      <p:ext uri="{BB962C8B-B14F-4D97-AF65-F5344CB8AC3E}">
        <p14:creationId xmlns:p14="http://schemas.microsoft.com/office/powerpoint/2010/main" val="13388288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27</a:t>
            </a:fld>
            <a:endParaRPr lang="tr-TR"/>
          </a:p>
        </p:txBody>
      </p:sp>
    </p:spTree>
    <p:extLst>
      <p:ext uri="{BB962C8B-B14F-4D97-AF65-F5344CB8AC3E}">
        <p14:creationId xmlns:p14="http://schemas.microsoft.com/office/powerpoint/2010/main" val="8740021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28</a:t>
            </a:fld>
            <a:endParaRPr lang="tr-TR"/>
          </a:p>
        </p:txBody>
      </p:sp>
    </p:spTree>
    <p:extLst>
      <p:ext uri="{BB962C8B-B14F-4D97-AF65-F5344CB8AC3E}">
        <p14:creationId xmlns:p14="http://schemas.microsoft.com/office/powerpoint/2010/main" val="28447894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29</a:t>
            </a:fld>
            <a:endParaRPr lang="tr-TR"/>
          </a:p>
        </p:txBody>
      </p:sp>
    </p:spTree>
    <p:extLst>
      <p:ext uri="{BB962C8B-B14F-4D97-AF65-F5344CB8AC3E}">
        <p14:creationId xmlns:p14="http://schemas.microsoft.com/office/powerpoint/2010/main" val="28667931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30</a:t>
            </a:fld>
            <a:endParaRPr lang="tr-TR"/>
          </a:p>
        </p:txBody>
      </p:sp>
    </p:spTree>
    <p:extLst>
      <p:ext uri="{BB962C8B-B14F-4D97-AF65-F5344CB8AC3E}">
        <p14:creationId xmlns:p14="http://schemas.microsoft.com/office/powerpoint/2010/main" val="42360369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31</a:t>
            </a:fld>
            <a:endParaRPr lang="tr-TR"/>
          </a:p>
        </p:txBody>
      </p:sp>
    </p:spTree>
    <p:extLst>
      <p:ext uri="{BB962C8B-B14F-4D97-AF65-F5344CB8AC3E}">
        <p14:creationId xmlns:p14="http://schemas.microsoft.com/office/powerpoint/2010/main" val="3108218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a:t>
            </a:fld>
            <a:endParaRPr lang="tr-TR"/>
          </a:p>
        </p:txBody>
      </p:sp>
    </p:spTree>
    <p:extLst>
      <p:ext uri="{BB962C8B-B14F-4D97-AF65-F5344CB8AC3E}">
        <p14:creationId xmlns:p14="http://schemas.microsoft.com/office/powerpoint/2010/main" val="18990199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32</a:t>
            </a:fld>
            <a:endParaRPr lang="tr-TR"/>
          </a:p>
        </p:txBody>
      </p:sp>
    </p:spTree>
    <p:extLst>
      <p:ext uri="{BB962C8B-B14F-4D97-AF65-F5344CB8AC3E}">
        <p14:creationId xmlns:p14="http://schemas.microsoft.com/office/powerpoint/2010/main" val="39752650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33</a:t>
            </a:fld>
            <a:endParaRPr lang="tr-TR"/>
          </a:p>
        </p:txBody>
      </p:sp>
    </p:spTree>
    <p:extLst>
      <p:ext uri="{BB962C8B-B14F-4D97-AF65-F5344CB8AC3E}">
        <p14:creationId xmlns:p14="http://schemas.microsoft.com/office/powerpoint/2010/main" val="28241993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34</a:t>
            </a:fld>
            <a:endParaRPr lang="tr-TR"/>
          </a:p>
        </p:txBody>
      </p:sp>
    </p:spTree>
    <p:extLst>
      <p:ext uri="{BB962C8B-B14F-4D97-AF65-F5344CB8AC3E}">
        <p14:creationId xmlns:p14="http://schemas.microsoft.com/office/powerpoint/2010/main" val="25985650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35</a:t>
            </a:fld>
            <a:endParaRPr lang="tr-TR"/>
          </a:p>
        </p:txBody>
      </p:sp>
    </p:spTree>
    <p:extLst>
      <p:ext uri="{BB962C8B-B14F-4D97-AF65-F5344CB8AC3E}">
        <p14:creationId xmlns:p14="http://schemas.microsoft.com/office/powerpoint/2010/main" val="38809438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36</a:t>
            </a:fld>
            <a:endParaRPr lang="tr-TR"/>
          </a:p>
        </p:txBody>
      </p:sp>
    </p:spTree>
    <p:extLst>
      <p:ext uri="{BB962C8B-B14F-4D97-AF65-F5344CB8AC3E}">
        <p14:creationId xmlns:p14="http://schemas.microsoft.com/office/powerpoint/2010/main" val="29013913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37</a:t>
            </a:fld>
            <a:endParaRPr lang="tr-TR"/>
          </a:p>
        </p:txBody>
      </p:sp>
    </p:spTree>
    <p:extLst>
      <p:ext uri="{BB962C8B-B14F-4D97-AF65-F5344CB8AC3E}">
        <p14:creationId xmlns:p14="http://schemas.microsoft.com/office/powerpoint/2010/main" val="3911009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a:t>
            </a:fld>
            <a:endParaRPr lang="tr-TR"/>
          </a:p>
        </p:txBody>
      </p:sp>
    </p:spTree>
    <p:extLst>
      <p:ext uri="{BB962C8B-B14F-4D97-AF65-F5344CB8AC3E}">
        <p14:creationId xmlns:p14="http://schemas.microsoft.com/office/powerpoint/2010/main" val="1118865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a:t>
            </a:fld>
            <a:endParaRPr lang="tr-TR"/>
          </a:p>
        </p:txBody>
      </p:sp>
    </p:spTree>
    <p:extLst>
      <p:ext uri="{BB962C8B-B14F-4D97-AF65-F5344CB8AC3E}">
        <p14:creationId xmlns:p14="http://schemas.microsoft.com/office/powerpoint/2010/main" val="2875250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8</a:t>
            </a:fld>
            <a:endParaRPr lang="tr-TR"/>
          </a:p>
        </p:txBody>
      </p:sp>
    </p:spTree>
    <p:extLst>
      <p:ext uri="{BB962C8B-B14F-4D97-AF65-F5344CB8AC3E}">
        <p14:creationId xmlns:p14="http://schemas.microsoft.com/office/powerpoint/2010/main" val="3806413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9</a:t>
            </a:fld>
            <a:endParaRPr lang="tr-TR"/>
          </a:p>
        </p:txBody>
      </p:sp>
    </p:spTree>
    <p:extLst>
      <p:ext uri="{BB962C8B-B14F-4D97-AF65-F5344CB8AC3E}">
        <p14:creationId xmlns:p14="http://schemas.microsoft.com/office/powerpoint/2010/main" val="1077011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10</a:t>
            </a:fld>
            <a:endParaRPr lang="tr-TR"/>
          </a:p>
        </p:txBody>
      </p:sp>
    </p:spTree>
    <p:extLst>
      <p:ext uri="{BB962C8B-B14F-4D97-AF65-F5344CB8AC3E}">
        <p14:creationId xmlns:p14="http://schemas.microsoft.com/office/powerpoint/2010/main" val="2206836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11</a:t>
            </a:fld>
            <a:endParaRPr lang="tr-TR"/>
          </a:p>
        </p:txBody>
      </p:sp>
    </p:spTree>
    <p:extLst>
      <p:ext uri="{BB962C8B-B14F-4D97-AF65-F5344CB8AC3E}">
        <p14:creationId xmlns:p14="http://schemas.microsoft.com/office/powerpoint/2010/main" val="1653369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3CE3403-E2B5-4E8A-89D8-A2C3643C3380}" type="datetime1">
              <a:rPr lang="en-US" smtClean="0"/>
              <a:pPr/>
              <a:t>12/4/2019</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FD9AE-622D-4D6E-B1FA-FF86DCF8EC81}" type="datetime1">
              <a:rPr lang="en-US" smtClean="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E7825-6EB5-4069-AE4D-CD6FFECBD5A8}" type="datetime1">
              <a:rPr lang="en-US" smtClean="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359553-24D1-43E6-A105-C5B7D4915F5D}" type="datetime1">
              <a:rPr lang="en-US" smtClean="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DEF120-8076-4A7A-B793-2274FBA28191}" type="datetime1">
              <a:rPr lang="en-US" smtClean="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894B68B-BF11-44FC-994F-5C1FD159CE2B}" type="datetime1">
              <a:rPr lang="en-US" smtClean="0"/>
              <a:pPr/>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3CC4FA-4925-4400-B613-A21B29FA01B5}" type="datetime1">
              <a:rPr lang="en-US" smtClean="0"/>
              <a:pPr/>
              <a:t>12/4/2019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61596D-A42C-4123-A2C9-1AA75A8A164E}" type="datetime1">
              <a:rPr lang="en-US" smtClean="0"/>
              <a:pPr/>
              <a:t>12/4/2019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FB0925-351C-415F-AE54-F89DB471B483}" type="datetime1">
              <a:rPr lang="en-US" smtClean="0"/>
              <a:pPr/>
              <a:t>12/4/2019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DE271209-091D-4FEB-A8CD-380AAC3CD9EC}" type="datetime1">
              <a:rPr lang="en-US" smtClean="0"/>
              <a:pPr/>
              <a:t>12/4/2019</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7B83C6-5B46-4D44-83C2-F3FA9C4C41C5}" type="datetime1">
              <a:rPr lang="en-US" smtClean="0"/>
              <a:pPr/>
              <a:t>12/4/2019</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77C9E0A-1FB2-4327-A4E0-FE2C9CA9BF1A}" type="datetime1">
              <a:rPr lang="en-US" smtClean="0"/>
              <a:pPr/>
              <a:t>12/4/2019</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smtClean="0"/>
              <a:t>BL</a:t>
            </a:r>
            <a:r>
              <a:rPr lang="tr-TR" smtClean="0"/>
              <a:t>M267</a:t>
            </a:r>
            <a:endParaRPr lang="tr-TR" dirty="0"/>
          </a:p>
        </p:txBody>
      </p:sp>
      <p:sp>
        <p:nvSpPr>
          <p:cNvPr id="3" name="Subtitle 2"/>
          <p:cNvSpPr>
            <a:spLocks noGrp="1"/>
          </p:cNvSpPr>
          <p:nvPr>
            <p:ph type="subTitle" idx="1"/>
          </p:nvPr>
        </p:nvSpPr>
        <p:spPr>
          <a:xfrm>
            <a:off x="4733365" y="4421080"/>
            <a:ext cx="3309803" cy="1522520"/>
          </a:xfrm>
        </p:spPr>
        <p:txBody>
          <a:bodyPr>
            <a:normAutofit/>
          </a:bodyPr>
          <a:lstStyle/>
          <a:p>
            <a:r>
              <a:rPr lang="en-US" dirty="0" smtClean="0"/>
              <a:t>Chapter </a:t>
            </a:r>
            <a:r>
              <a:rPr lang="tr-TR" dirty="0" smtClean="0"/>
              <a:t>11</a:t>
            </a:r>
            <a:r>
              <a:rPr lang="tr-TR" dirty="0"/>
              <a:t>: Multi-way Search Trees </a:t>
            </a:r>
            <a:endParaRPr lang="tr-TR" dirty="0" smtClean="0"/>
          </a:p>
          <a:p>
            <a:r>
              <a:rPr lang="en-US" b="1" dirty="0" smtClean="0"/>
              <a:t>Data Structures Using C, </a:t>
            </a:r>
            <a:r>
              <a:rPr lang="tr-TR" b="1" dirty="0" err="1" smtClean="0"/>
              <a:t>Second</a:t>
            </a:r>
            <a:r>
              <a:rPr lang="tr-TR" b="1" dirty="0" smtClean="0"/>
              <a:t> </a:t>
            </a:r>
            <a:r>
              <a:rPr lang="tr-TR" b="1" dirty="0" err="1" smtClean="0"/>
              <a:t>Edition</a:t>
            </a:r>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a:t>
            </a:fld>
            <a:endParaRPr lang="en-US" dirty="0"/>
          </a:p>
        </p:txBody>
      </p:sp>
      <p:sp>
        <p:nvSpPr>
          <p:cNvPr id="5" name="4 Altbilgi Yer Tutucusu"/>
          <p:cNvSpPr>
            <a:spLocks noGrp="1"/>
          </p:cNvSpPr>
          <p:nvPr>
            <p:ph type="ftr" sz="quarter" idx="11"/>
          </p:nvPr>
        </p:nvSpPr>
        <p:spPr>
          <a:xfrm>
            <a:off x="5303520" y="5638800"/>
            <a:ext cx="2831592" cy="446291"/>
          </a:xfrm>
        </p:spPr>
        <p:txBody>
          <a:bodyPr>
            <a:normAutofit fontScale="92500"/>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smtClean="0">
              <a:solidFill>
                <a:schemeClr val="tx1"/>
              </a:solidFill>
            </a:endParaRPr>
          </a:p>
          <a:p>
            <a:endParaRPr lang="en-US" dirty="0"/>
          </a:p>
        </p:txBody>
      </p:sp>
    </p:spTree>
    <p:extLst>
      <p:ext uri="{BB962C8B-B14F-4D97-AF65-F5344CB8AC3E}">
        <p14:creationId xmlns:p14="http://schemas.microsoft.com/office/powerpoint/2010/main" val="2113531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3" name="Content Placeholder 2"/>
          <p:cNvSpPr>
            <a:spLocks noGrp="1"/>
          </p:cNvSpPr>
          <p:nvPr>
            <p:ph idx="1"/>
          </p:nvPr>
        </p:nvSpPr>
        <p:spPr>
          <a:xfrm>
            <a:off x="685800" y="990600"/>
            <a:ext cx="7848600" cy="5334000"/>
          </a:xfrm>
        </p:spPr>
        <p:txBody>
          <a:bodyPr>
            <a:normAutofit fontScale="92500" lnSpcReduction="20000"/>
          </a:bodyPr>
          <a:lstStyle/>
          <a:p>
            <a:r>
              <a:rPr lang="en-US" b="1" dirty="0"/>
              <a:t>Inserting a New element in a </a:t>
            </a:r>
            <a:r>
              <a:rPr lang="tr-TR" b="1" dirty="0" smtClean="0"/>
              <a:t>B</a:t>
            </a:r>
            <a:r>
              <a:rPr lang="en-US" b="1" dirty="0" smtClean="0"/>
              <a:t> </a:t>
            </a:r>
            <a:r>
              <a:rPr lang="en-US" b="1" dirty="0"/>
              <a:t>Tree </a:t>
            </a:r>
            <a:endParaRPr lang="tr-TR" b="1" dirty="0" smtClean="0"/>
          </a:p>
          <a:p>
            <a:r>
              <a:rPr lang="en-US" b="1" dirty="0" smtClean="0"/>
              <a:t>In </a:t>
            </a:r>
            <a:r>
              <a:rPr lang="en-US" b="1" dirty="0"/>
              <a:t>a B tree, all insertions are done at the leaf node level. </a:t>
            </a:r>
            <a:endParaRPr lang="tr-TR" b="1" dirty="0" smtClean="0"/>
          </a:p>
          <a:p>
            <a:r>
              <a:rPr lang="en-US" b="1" dirty="0" smtClean="0"/>
              <a:t>A </a:t>
            </a:r>
            <a:r>
              <a:rPr lang="en-US" b="1" dirty="0"/>
              <a:t>new value is inserted in the B tree using the algorithm given below. </a:t>
            </a:r>
            <a:endParaRPr lang="tr-TR" b="1" dirty="0" smtClean="0"/>
          </a:p>
          <a:p>
            <a:pPr lvl="1"/>
            <a:r>
              <a:rPr lang="en-US" b="1" dirty="0" smtClean="0"/>
              <a:t>1</a:t>
            </a:r>
            <a:r>
              <a:rPr lang="en-US" b="1" dirty="0"/>
              <a:t>. Search the B tree to find the leaf node where the new key value should be inserted. </a:t>
            </a:r>
            <a:endParaRPr lang="tr-TR" b="1" dirty="0" smtClean="0"/>
          </a:p>
          <a:p>
            <a:pPr lvl="1"/>
            <a:r>
              <a:rPr lang="en-US" b="1" dirty="0" smtClean="0"/>
              <a:t>2</a:t>
            </a:r>
            <a:r>
              <a:rPr lang="en-US" b="1" dirty="0"/>
              <a:t>. If the leaf node is not full, that is, it contains less than m–1 key values, then insert the new element in the node keeping the node’s elements ordered. </a:t>
            </a:r>
            <a:endParaRPr lang="tr-TR" b="1" dirty="0" smtClean="0"/>
          </a:p>
          <a:p>
            <a:pPr lvl="1"/>
            <a:r>
              <a:rPr lang="en-US" b="1" dirty="0" smtClean="0"/>
              <a:t>3</a:t>
            </a:r>
            <a:r>
              <a:rPr lang="en-US" b="1" dirty="0"/>
              <a:t>. If the leaf node is full, that is, the leaf node already contains m–1 key values, then </a:t>
            </a:r>
            <a:endParaRPr lang="tr-TR" b="1" dirty="0" smtClean="0"/>
          </a:p>
          <a:p>
            <a:pPr lvl="2"/>
            <a:r>
              <a:rPr lang="en-US" b="1" dirty="0" smtClean="0"/>
              <a:t>(</a:t>
            </a:r>
            <a:r>
              <a:rPr lang="en-US" b="1" dirty="0"/>
              <a:t>a) insert the new value in order into the existing set of keys, </a:t>
            </a:r>
            <a:endParaRPr lang="tr-TR" b="1" dirty="0" smtClean="0"/>
          </a:p>
          <a:p>
            <a:pPr lvl="2"/>
            <a:r>
              <a:rPr lang="en-US" b="1" dirty="0" smtClean="0"/>
              <a:t>(</a:t>
            </a:r>
            <a:r>
              <a:rPr lang="en-US" b="1" dirty="0"/>
              <a:t>b) split the node at its median into two nodes (note that the split nodes are half full), and </a:t>
            </a:r>
            <a:endParaRPr lang="tr-TR" b="1" dirty="0" smtClean="0"/>
          </a:p>
          <a:p>
            <a:pPr lvl="2"/>
            <a:r>
              <a:rPr lang="en-US" b="1" dirty="0" smtClean="0"/>
              <a:t>(</a:t>
            </a:r>
            <a:r>
              <a:rPr lang="en-US" b="1" dirty="0"/>
              <a:t>c) push the median element up to its parent’s node. If the parent’s node is already full, then split the parent node by following the same steps.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1391026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661987" y="1390650"/>
            <a:ext cx="7820025" cy="4076700"/>
          </a:xfrm>
          <a:prstGeom prst="rect">
            <a:avLst/>
          </a:prstGeom>
        </p:spPr>
      </p:pic>
    </p:spTree>
    <p:extLst>
      <p:ext uri="{BB962C8B-B14F-4D97-AF65-F5344CB8AC3E}">
        <p14:creationId xmlns:p14="http://schemas.microsoft.com/office/powerpoint/2010/main" val="12795268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3" name="Content Placeholder 2"/>
          <p:cNvSpPr>
            <a:spLocks noGrp="1"/>
          </p:cNvSpPr>
          <p:nvPr>
            <p:ph idx="1"/>
          </p:nvPr>
        </p:nvSpPr>
        <p:spPr>
          <a:xfrm>
            <a:off x="685800" y="990600"/>
            <a:ext cx="7848600" cy="3429000"/>
          </a:xfrm>
        </p:spPr>
        <p:txBody>
          <a:bodyPr>
            <a:normAutofit fontScale="92500" lnSpcReduction="20000"/>
          </a:bodyPr>
          <a:lstStyle/>
          <a:p>
            <a:r>
              <a:rPr lang="en-US" b="1" dirty="0"/>
              <a:t>Till now, we have easily inserted 8 and 9 in the tree because the leaf nodes were not full. </a:t>
            </a:r>
            <a:endParaRPr lang="tr-TR" b="1" dirty="0" smtClean="0"/>
          </a:p>
          <a:p>
            <a:r>
              <a:rPr lang="en-US" b="1" dirty="0" smtClean="0"/>
              <a:t>But </a:t>
            </a:r>
            <a:r>
              <a:rPr lang="en-US" b="1" dirty="0"/>
              <a:t>now, the node in which 39 should be inserted is already full as it contains four values. </a:t>
            </a:r>
            <a:endParaRPr lang="tr-TR" b="1" dirty="0" smtClean="0"/>
          </a:p>
          <a:p>
            <a:r>
              <a:rPr lang="en-US" b="1" dirty="0" smtClean="0"/>
              <a:t>Here </a:t>
            </a:r>
            <a:r>
              <a:rPr lang="en-US" b="1" dirty="0"/>
              <a:t>we split the nodes to form two separate nodes. </a:t>
            </a:r>
            <a:endParaRPr lang="tr-TR" b="1" dirty="0" smtClean="0"/>
          </a:p>
          <a:p>
            <a:r>
              <a:rPr lang="en-US" b="1" dirty="0" smtClean="0"/>
              <a:t>But </a:t>
            </a:r>
            <a:r>
              <a:rPr lang="en-US" b="1" dirty="0"/>
              <a:t>before splitting, arrange the key values in order (including the new value). </a:t>
            </a:r>
            <a:endParaRPr lang="tr-TR" b="1" dirty="0" smtClean="0"/>
          </a:p>
          <a:p>
            <a:r>
              <a:rPr lang="en-US" b="1" dirty="0" smtClean="0"/>
              <a:t>The </a:t>
            </a:r>
            <a:r>
              <a:rPr lang="en-US" b="1" dirty="0"/>
              <a:t>ordered set of values is given as 21, 27, 36, 39, and 42. </a:t>
            </a:r>
            <a:endParaRPr lang="tr-TR" b="1" dirty="0" smtClean="0"/>
          </a:p>
          <a:p>
            <a:r>
              <a:rPr lang="en-US" b="1" dirty="0" smtClean="0"/>
              <a:t>The </a:t>
            </a:r>
            <a:r>
              <a:rPr lang="en-US" b="1" dirty="0"/>
              <a:t>median value is 36, so push 36 into its parent’s node and split the leaf nodes.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371600" y="4591050"/>
            <a:ext cx="6534150" cy="1428750"/>
          </a:xfrm>
          <a:prstGeom prst="rect">
            <a:avLst/>
          </a:prstGeom>
        </p:spPr>
      </p:pic>
    </p:spTree>
    <p:extLst>
      <p:ext uri="{BB962C8B-B14F-4D97-AF65-F5344CB8AC3E}">
        <p14:creationId xmlns:p14="http://schemas.microsoft.com/office/powerpoint/2010/main" val="40612600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3" name="Content Placeholder 2"/>
          <p:cNvSpPr>
            <a:spLocks noGrp="1"/>
          </p:cNvSpPr>
          <p:nvPr>
            <p:ph idx="1"/>
          </p:nvPr>
        </p:nvSpPr>
        <p:spPr>
          <a:xfrm>
            <a:off x="685800" y="990599"/>
            <a:ext cx="7848600" cy="3248025"/>
          </a:xfrm>
        </p:spPr>
        <p:txBody>
          <a:bodyPr>
            <a:normAutofit fontScale="85000" lnSpcReduction="10000"/>
          </a:bodyPr>
          <a:lstStyle/>
          <a:p>
            <a:r>
              <a:rPr lang="en-US" b="1" dirty="0"/>
              <a:t>Now the node in which 4 should be inserted is already full as it contains four key values. </a:t>
            </a:r>
            <a:endParaRPr lang="tr-TR" b="1" dirty="0" smtClean="0"/>
          </a:p>
          <a:p>
            <a:r>
              <a:rPr lang="en-US" b="1" dirty="0" smtClean="0"/>
              <a:t>Here </a:t>
            </a:r>
            <a:r>
              <a:rPr lang="en-US" b="1" dirty="0"/>
              <a:t>we split the nodes to form two separate nodes. </a:t>
            </a:r>
            <a:endParaRPr lang="tr-TR" b="1" dirty="0" smtClean="0"/>
          </a:p>
          <a:p>
            <a:r>
              <a:rPr lang="en-US" b="1" dirty="0" smtClean="0"/>
              <a:t>But </a:t>
            </a:r>
            <a:r>
              <a:rPr lang="en-US" b="1" dirty="0"/>
              <a:t>before splitting, we arrange the key values in order (including the new value). </a:t>
            </a:r>
            <a:endParaRPr lang="tr-TR" b="1" dirty="0" smtClean="0"/>
          </a:p>
          <a:p>
            <a:r>
              <a:rPr lang="en-US" b="1" dirty="0" smtClean="0"/>
              <a:t>The </a:t>
            </a:r>
            <a:r>
              <a:rPr lang="en-US" b="1" dirty="0"/>
              <a:t>ordered set of values is given as 4, 7, 8, 9, and 11. </a:t>
            </a:r>
            <a:endParaRPr lang="tr-TR" b="1" dirty="0" smtClean="0"/>
          </a:p>
          <a:p>
            <a:r>
              <a:rPr lang="en-US" b="1" dirty="0" smtClean="0"/>
              <a:t>The </a:t>
            </a:r>
            <a:r>
              <a:rPr lang="en-US" b="1" dirty="0"/>
              <a:t>median value is 8, so we push 8 into its parent’s node and split the leaf nodes. </a:t>
            </a:r>
            <a:endParaRPr lang="tr-TR" b="1" dirty="0" smtClean="0"/>
          </a:p>
          <a:p>
            <a:r>
              <a:rPr lang="en-US" b="1" dirty="0" smtClean="0"/>
              <a:t>But </a:t>
            </a:r>
            <a:r>
              <a:rPr lang="en-US" b="1" dirty="0"/>
              <a:t>again, we see that the parent’s node is already full, so we split the parent node using the same procedure.</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447800" y="4343400"/>
            <a:ext cx="6838950" cy="1876425"/>
          </a:xfrm>
          <a:prstGeom prst="rect">
            <a:avLst/>
          </a:prstGeom>
        </p:spPr>
      </p:pic>
    </p:spTree>
    <p:extLst>
      <p:ext uri="{BB962C8B-B14F-4D97-AF65-F5344CB8AC3E}">
        <p14:creationId xmlns:p14="http://schemas.microsoft.com/office/powerpoint/2010/main" val="28250580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3" name="Content Placeholder 2"/>
          <p:cNvSpPr>
            <a:spLocks noGrp="1"/>
          </p:cNvSpPr>
          <p:nvPr>
            <p:ph idx="1"/>
          </p:nvPr>
        </p:nvSpPr>
        <p:spPr>
          <a:xfrm>
            <a:off x="685800" y="762000"/>
            <a:ext cx="7848600" cy="5486400"/>
          </a:xfrm>
        </p:spPr>
        <p:txBody>
          <a:bodyPr>
            <a:normAutofit fontScale="85000" lnSpcReduction="20000"/>
          </a:bodyPr>
          <a:lstStyle/>
          <a:p>
            <a:r>
              <a:rPr lang="en-US" b="1" dirty="0"/>
              <a:t>Like insertion, deletion is also done from the leaf </a:t>
            </a:r>
            <a:r>
              <a:rPr lang="en-US" b="1" dirty="0" smtClean="0"/>
              <a:t>nodes.</a:t>
            </a:r>
            <a:endParaRPr lang="tr-TR" b="1" dirty="0" smtClean="0"/>
          </a:p>
          <a:p>
            <a:r>
              <a:rPr lang="en-US" b="1" dirty="0" smtClean="0"/>
              <a:t>There </a:t>
            </a:r>
            <a:r>
              <a:rPr lang="en-US" b="1" dirty="0"/>
              <a:t>are two cases of deletion. In the first case, a leaf node has to be deleted. </a:t>
            </a:r>
            <a:endParaRPr lang="tr-TR" b="1" dirty="0" smtClean="0"/>
          </a:p>
          <a:p>
            <a:r>
              <a:rPr lang="en-US" b="1" dirty="0" smtClean="0"/>
              <a:t>In </a:t>
            </a:r>
            <a:r>
              <a:rPr lang="en-US" b="1" dirty="0"/>
              <a:t>the second case, an internal node has to be deleted. Let us first see the steps involved in deleting a leaf node. </a:t>
            </a:r>
            <a:endParaRPr lang="tr-TR" b="1" dirty="0" smtClean="0"/>
          </a:p>
          <a:p>
            <a:r>
              <a:rPr lang="en-US" b="1" dirty="0" smtClean="0"/>
              <a:t>1</a:t>
            </a:r>
            <a:r>
              <a:rPr lang="en-US" b="1" dirty="0"/>
              <a:t>. Locate the leaf node which has to be deleted. </a:t>
            </a:r>
            <a:endParaRPr lang="tr-TR" b="1" dirty="0" smtClean="0"/>
          </a:p>
          <a:p>
            <a:r>
              <a:rPr lang="en-US" b="1" dirty="0" smtClean="0"/>
              <a:t>2</a:t>
            </a:r>
            <a:r>
              <a:rPr lang="en-US" b="1" dirty="0"/>
              <a:t>. If the leaf node contains more than the minimum number of key values (more than m/2 elements), then delete the value. </a:t>
            </a:r>
            <a:endParaRPr lang="tr-TR" b="1" dirty="0" smtClean="0"/>
          </a:p>
          <a:p>
            <a:r>
              <a:rPr lang="en-US" b="1" dirty="0" smtClean="0"/>
              <a:t>3</a:t>
            </a:r>
            <a:r>
              <a:rPr lang="en-US" b="1" dirty="0"/>
              <a:t>. Else if the leaf node does not contain m/2 elements, then fill the node by taking an element either from the left or from the right sibling. </a:t>
            </a:r>
            <a:endParaRPr lang="tr-TR" b="1" dirty="0" smtClean="0"/>
          </a:p>
          <a:p>
            <a:pPr lvl="1"/>
            <a:r>
              <a:rPr lang="en-US" b="1" dirty="0" smtClean="0"/>
              <a:t>(</a:t>
            </a:r>
            <a:r>
              <a:rPr lang="en-US" b="1" dirty="0"/>
              <a:t>a) If the left sibling has more than the minimum number of key values, push its largest key into its parent’s node and pull down the intervening element from the parent node to the leaf node where the key is deleted. </a:t>
            </a:r>
            <a:endParaRPr lang="tr-TR" b="1" dirty="0" smtClean="0"/>
          </a:p>
          <a:p>
            <a:pPr lvl="1"/>
            <a:r>
              <a:rPr lang="en-US" b="1" dirty="0" smtClean="0"/>
              <a:t>(</a:t>
            </a:r>
            <a:r>
              <a:rPr lang="en-US" b="1" dirty="0"/>
              <a:t>b) Else, if the right sibling has more than the minimum number of key values, push its smallest key into its parent node and pull down the intervening element from the parent node to the leaf node where the key is deleted.</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2336552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3" name="Content Placeholder 2"/>
          <p:cNvSpPr>
            <a:spLocks noGrp="1"/>
          </p:cNvSpPr>
          <p:nvPr>
            <p:ph idx="1"/>
          </p:nvPr>
        </p:nvSpPr>
        <p:spPr>
          <a:xfrm>
            <a:off x="685800" y="838200"/>
            <a:ext cx="7848600" cy="5410200"/>
          </a:xfrm>
        </p:spPr>
        <p:txBody>
          <a:bodyPr>
            <a:normAutofit fontScale="92500" lnSpcReduction="10000"/>
          </a:bodyPr>
          <a:lstStyle/>
          <a:p>
            <a:pPr lvl="1"/>
            <a:r>
              <a:rPr lang="tr-TR" b="1" dirty="0" smtClean="0"/>
              <a:t>4. </a:t>
            </a:r>
            <a:r>
              <a:rPr lang="en-US" b="1" dirty="0" smtClean="0"/>
              <a:t>Else</a:t>
            </a:r>
            <a:r>
              <a:rPr lang="en-US" b="1" dirty="0"/>
              <a:t>, if both left and right siblings contain only the minimum number of elements, then create a new leaf node by combining the two leaf nodes and the intervening element of the parent node (ensuring that the number of elements does not exceed the maximum number of elements a node can have, that is, m). If pulling the intervening element from the parent node leaves it with less than the minimum number of keys in the node, then propagate the process upwards, thereby reducing the height of the B tree.</a:t>
            </a:r>
          </a:p>
          <a:p>
            <a:r>
              <a:rPr lang="en-US" b="1" dirty="0" smtClean="0"/>
              <a:t>To </a:t>
            </a:r>
            <a:r>
              <a:rPr lang="en-US" b="1" dirty="0"/>
              <a:t>delete an internal node, promote the successor or predecessor of the key to be deleted to occupy the position of the deleted key. </a:t>
            </a:r>
            <a:endParaRPr lang="tr-TR" b="1" dirty="0" smtClean="0"/>
          </a:p>
          <a:p>
            <a:r>
              <a:rPr lang="en-US" b="1" dirty="0" smtClean="0"/>
              <a:t>This </a:t>
            </a:r>
            <a:r>
              <a:rPr lang="en-US" b="1" dirty="0"/>
              <a:t>predecessor or successor will always be in the leaf node. </a:t>
            </a:r>
            <a:endParaRPr lang="tr-TR" b="1" dirty="0" smtClean="0"/>
          </a:p>
          <a:p>
            <a:r>
              <a:rPr lang="en-US" b="1" dirty="0" smtClean="0"/>
              <a:t>So </a:t>
            </a:r>
            <a:r>
              <a:rPr lang="en-US" b="1" dirty="0"/>
              <a:t>the processing will be done as if a value from the leaf node has been deleted.</a:t>
            </a:r>
          </a:p>
          <a:p>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22113149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647700" y="1133475"/>
            <a:ext cx="7848600" cy="4591050"/>
          </a:xfrm>
          <a:prstGeom prst="rect">
            <a:avLst/>
          </a:prstGeom>
        </p:spPr>
      </p:pic>
    </p:spTree>
    <p:extLst>
      <p:ext uri="{BB962C8B-B14F-4D97-AF65-F5344CB8AC3E}">
        <p14:creationId xmlns:p14="http://schemas.microsoft.com/office/powerpoint/2010/main" val="16305437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328737" y="971550"/>
            <a:ext cx="6486525" cy="4914900"/>
          </a:xfrm>
          <a:prstGeom prst="rect">
            <a:avLst/>
          </a:prstGeom>
        </p:spPr>
      </p:pic>
    </p:spTree>
    <p:extLst>
      <p:ext uri="{BB962C8B-B14F-4D97-AF65-F5344CB8AC3E}">
        <p14:creationId xmlns:p14="http://schemas.microsoft.com/office/powerpoint/2010/main" val="7494173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609600" y="1066800"/>
            <a:ext cx="7658100" cy="619125"/>
          </a:xfrm>
          <a:prstGeom prst="rect">
            <a:avLst/>
          </a:prstGeom>
        </p:spPr>
      </p:pic>
      <p:pic>
        <p:nvPicPr>
          <p:cNvPr id="6" name="Picture 5"/>
          <p:cNvPicPr>
            <a:picLocks noChangeAspect="1"/>
          </p:cNvPicPr>
          <p:nvPr/>
        </p:nvPicPr>
        <p:blipFill>
          <a:blip r:embed="rId4"/>
          <a:stretch>
            <a:fillRect/>
          </a:stretch>
        </p:blipFill>
        <p:spPr>
          <a:xfrm>
            <a:off x="882084" y="1785937"/>
            <a:ext cx="7534024" cy="4438650"/>
          </a:xfrm>
          <a:prstGeom prst="rect">
            <a:avLst/>
          </a:prstGeom>
        </p:spPr>
      </p:pic>
    </p:spTree>
    <p:extLst>
      <p:ext uri="{BB962C8B-B14F-4D97-AF65-F5344CB8AC3E}">
        <p14:creationId xmlns:p14="http://schemas.microsoft.com/office/powerpoint/2010/main" val="41602738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295400" y="1048369"/>
            <a:ext cx="6453188" cy="5142262"/>
          </a:xfrm>
          <a:prstGeom prst="rect">
            <a:avLst/>
          </a:prstGeom>
        </p:spPr>
      </p:pic>
    </p:spTree>
    <p:extLst>
      <p:ext uri="{BB962C8B-B14F-4D97-AF65-F5344CB8AC3E}">
        <p14:creationId xmlns:p14="http://schemas.microsoft.com/office/powerpoint/2010/main" val="2649008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43492" y="990600"/>
            <a:ext cx="7186108" cy="5105399"/>
          </a:xfrm>
        </p:spPr>
        <p:txBody>
          <a:bodyPr/>
          <a:lstStyle/>
          <a:p>
            <a:r>
              <a:rPr lang="tr-TR" dirty="0" smtClean="0"/>
              <a:t>Introduction</a:t>
            </a:r>
          </a:p>
          <a:p>
            <a:r>
              <a:rPr lang="tr-TR" dirty="0" smtClean="0"/>
              <a:t>B Trees</a:t>
            </a:r>
          </a:p>
          <a:p>
            <a:r>
              <a:rPr lang="tr-TR" dirty="0" smtClean="0"/>
              <a:t>B+ Trees</a:t>
            </a:r>
          </a:p>
          <a:p>
            <a:r>
              <a:rPr lang="tr-TR" dirty="0" smtClean="0"/>
              <a:t>2-3 Trees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a:t>
            </a:fld>
            <a:endParaRPr lang="en-US" dirty="0"/>
          </a:p>
        </p:txBody>
      </p:sp>
      <p:sp>
        <p:nvSpPr>
          <p:cNvPr id="5" name="4 Altbilgi Yer Tutucusu"/>
          <p:cNvSpPr>
            <a:spLocks noGrp="1"/>
          </p:cNvSpPr>
          <p:nvPr>
            <p:ph type="ftr" sz="quarter" idx="11"/>
          </p:nvPr>
        </p:nvSpPr>
        <p:spPr>
          <a:xfrm>
            <a:off x="4641448" y="5715000"/>
            <a:ext cx="3502152" cy="50228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smtClean="0">
              <a:solidFill>
                <a:schemeClr val="tx1"/>
              </a:solidFill>
            </a:endParaRP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585787" y="1952625"/>
            <a:ext cx="7972425" cy="2952750"/>
          </a:xfrm>
          <a:prstGeom prst="rect">
            <a:avLst/>
          </a:prstGeom>
        </p:spPr>
      </p:pic>
    </p:spTree>
    <p:extLst>
      <p:ext uri="{BB962C8B-B14F-4D97-AF65-F5344CB8AC3E}">
        <p14:creationId xmlns:p14="http://schemas.microsoft.com/office/powerpoint/2010/main" val="17172446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3" name="Content Placeholder 2"/>
          <p:cNvSpPr>
            <a:spLocks noGrp="1"/>
          </p:cNvSpPr>
          <p:nvPr>
            <p:ph idx="1"/>
          </p:nvPr>
        </p:nvSpPr>
        <p:spPr>
          <a:xfrm>
            <a:off x="685800" y="990600"/>
            <a:ext cx="7848600" cy="5009216"/>
          </a:xfrm>
        </p:spPr>
        <p:txBody>
          <a:bodyPr>
            <a:normAutofit fontScale="70000" lnSpcReduction="20000"/>
          </a:bodyPr>
          <a:lstStyle/>
          <a:p>
            <a:r>
              <a:rPr lang="en-US" b="1" dirty="0"/>
              <a:t>A B+ tree is a variant of a B tree which stores sorted data in a way that allows for efficient insertion, retrieval, and removal of records, each of which is identified by a </a:t>
            </a:r>
            <a:r>
              <a:rPr lang="en-US" b="1" dirty="0" smtClean="0"/>
              <a:t>key.</a:t>
            </a:r>
            <a:endParaRPr lang="tr-TR" b="1" dirty="0" smtClean="0"/>
          </a:p>
          <a:p>
            <a:r>
              <a:rPr lang="en-US" b="1" dirty="0" smtClean="0"/>
              <a:t>While </a:t>
            </a:r>
            <a:r>
              <a:rPr lang="en-US" b="1" dirty="0"/>
              <a:t>a B tree can store both keys and records in its interior nodes, a B+ tree, in contrast, stores all the records at the leaf level of the tree; only keys are stored in the interior nodes. </a:t>
            </a:r>
            <a:endParaRPr lang="tr-TR" b="1" dirty="0" smtClean="0"/>
          </a:p>
          <a:p>
            <a:r>
              <a:rPr lang="en-US" b="1" dirty="0" smtClean="0"/>
              <a:t>The </a:t>
            </a:r>
            <a:r>
              <a:rPr lang="en-US" b="1" dirty="0"/>
              <a:t>leaf nodes of a B+ tree are often linked to one another in a linked list. </a:t>
            </a:r>
            <a:endParaRPr lang="tr-TR" b="1" dirty="0" smtClean="0"/>
          </a:p>
          <a:p>
            <a:r>
              <a:rPr lang="en-US" b="1" dirty="0" smtClean="0"/>
              <a:t>This </a:t>
            </a:r>
            <a:r>
              <a:rPr lang="en-US" b="1" dirty="0"/>
              <a:t>has an added advantage of making the queries simpler and more efficient. </a:t>
            </a:r>
            <a:endParaRPr lang="tr-TR" b="1" dirty="0" smtClean="0"/>
          </a:p>
          <a:p>
            <a:r>
              <a:rPr lang="en-US" b="1" dirty="0" smtClean="0"/>
              <a:t>Typically</a:t>
            </a:r>
            <a:r>
              <a:rPr lang="en-US" b="1" dirty="0"/>
              <a:t>, B+ trees are used to store large amounts of data that cannot be stored in the main memory. </a:t>
            </a:r>
            <a:endParaRPr lang="tr-TR" b="1" dirty="0" smtClean="0"/>
          </a:p>
          <a:p>
            <a:r>
              <a:rPr lang="en-US" b="1" dirty="0" smtClean="0"/>
              <a:t>With </a:t>
            </a:r>
            <a:r>
              <a:rPr lang="en-US" b="1" dirty="0"/>
              <a:t>B+ trees, the secondary storage (magnetic disk) is used to store the leaf nodes of trees and the internal nodes of trees are stored in the main memory. </a:t>
            </a:r>
            <a:endParaRPr lang="tr-TR" b="1" dirty="0" smtClean="0"/>
          </a:p>
          <a:p>
            <a:r>
              <a:rPr lang="en-US" b="1" dirty="0" smtClean="0"/>
              <a:t>B</a:t>
            </a:r>
            <a:r>
              <a:rPr lang="en-US" b="1" dirty="0"/>
              <a:t>+ trees store data only in the leaf nodes. </a:t>
            </a:r>
            <a:endParaRPr lang="tr-TR" b="1" dirty="0" smtClean="0"/>
          </a:p>
          <a:p>
            <a:r>
              <a:rPr lang="en-US" b="1" dirty="0" smtClean="0"/>
              <a:t>All </a:t>
            </a:r>
            <a:r>
              <a:rPr lang="en-US" b="1" dirty="0"/>
              <a:t>other nodes (internal nodes) are called index nodes or </a:t>
            </a:r>
            <a:r>
              <a:rPr lang="en-US" b="1" dirty="0" err="1"/>
              <a:t>i</a:t>
            </a:r>
            <a:r>
              <a:rPr lang="en-US" b="1" dirty="0"/>
              <a:t>-nodes and store index values. </a:t>
            </a:r>
            <a:endParaRPr lang="tr-TR" b="1" dirty="0" smtClean="0"/>
          </a:p>
          <a:p>
            <a:r>
              <a:rPr lang="en-US" b="1" dirty="0" smtClean="0"/>
              <a:t>This </a:t>
            </a:r>
            <a:r>
              <a:rPr lang="en-US" b="1" dirty="0"/>
              <a:t>allows us to traverse the tree from the root down to the leaf node that stores the desired data item</a:t>
            </a:r>
            <a:r>
              <a:rPr lang="en-US" b="1" dirty="0" smtClean="0"/>
              <a:t>.</a:t>
            </a:r>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788548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3" name="Content Placeholder 2"/>
          <p:cNvSpPr>
            <a:spLocks noGrp="1"/>
          </p:cNvSpPr>
          <p:nvPr>
            <p:ph idx="1"/>
          </p:nvPr>
        </p:nvSpPr>
        <p:spPr>
          <a:xfrm>
            <a:off x="724796" y="913598"/>
            <a:ext cx="7848600" cy="3658402"/>
          </a:xfrm>
        </p:spPr>
        <p:txBody>
          <a:bodyPr>
            <a:normAutofit fontScale="70000" lnSpcReduction="20000"/>
          </a:bodyPr>
          <a:lstStyle/>
          <a:p>
            <a:r>
              <a:rPr lang="en-US" b="1" dirty="0" smtClean="0"/>
              <a:t>Figure </a:t>
            </a:r>
            <a:r>
              <a:rPr lang="en-US" b="1" dirty="0"/>
              <a:t>11.9 shows a B+ tree of order 3</a:t>
            </a:r>
            <a:r>
              <a:rPr lang="en-US" b="1" dirty="0" smtClean="0"/>
              <a:t>.</a:t>
            </a:r>
            <a:endParaRPr lang="tr-TR" b="1" dirty="0" smtClean="0"/>
          </a:p>
          <a:p>
            <a:r>
              <a:rPr lang="en-US" b="1" dirty="0"/>
              <a:t>Many database systems are implemented using B+ tree structure because of its simplicity. </a:t>
            </a:r>
            <a:endParaRPr lang="tr-TR" b="1" dirty="0" smtClean="0"/>
          </a:p>
          <a:p>
            <a:r>
              <a:rPr lang="en-US" b="1" dirty="0" smtClean="0"/>
              <a:t>Since </a:t>
            </a:r>
            <a:r>
              <a:rPr lang="en-US" b="1" dirty="0"/>
              <a:t>all the data appear in the leaf nodes and are ordered, the tree is always balanced and makes searching for data efficient.  </a:t>
            </a:r>
            <a:endParaRPr lang="tr-TR" b="1" dirty="0" smtClean="0"/>
          </a:p>
          <a:p>
            <a:r>
              <a:rPr lang="en-US" b="1" dirty="0" smtClean="0"/>
              <a:t>A </a:t>
            </a:r>
            <a:r>
              <a:rPr lang="en-US" b="1" dirty="0"/>
              <a:t>B+ tree can be thought of as a multi-level index in which the leaves make up a dense index and the non-leaf nodes make up a sparse index. </a:t>
            </a:r>
            <a:endParaRPr lang="tr-TR" b="1" dirty="0" smtClean="0"/>
          </a:p>
          <a:p>
            <a:r>
              <a:rPr lang="en-US" b="1" dirty="0" smtClean="0"/>
              <a:t>The </a:t>
            </a:r>
            <a:r>
              <a:rPr lang="en-US" b="1" dirty="0"/>
              <a:t>advantages of B+ trees can be given as follows: </a:t>
            </a:r>
            <a:endParaRPr lang="tr-TR" b="1" dirty="0" smtClean="0"/>
          </a:p>
          <a:p>
            <a:pPr lvl="1"/>
            <a:r>
              <a:rPr lang="en-US" b="1" dirty="0" smtClean="0"/>
              <a:t>1</a:t>
            </a:r>
            <a:r>
              <a:rPr lang="en-US" b="1" dirty="0"/>
              <a:t>. Records can be fetched in equal number of disk accesses </a:t>
            </a:r>
            <a:endParaRPr lang="tr-TR" b="1" dirty="0" smtClean="0"/>
          </a:p>
          <a:p>
            <a:pPr lvl="1"/>
            <a:r>
              <a:rPr lang="en-US" b="1" dirty="0" smtClean="0"/>
              <a:t>2</a:t>
            </a:r>
            <a:r>
              <a:rPr lang="en-US" b="1" dirty="0"/>
              <a:t>. It can be used to perform a wide range of queries easily as leaves are linked to nodes at the upper level </a:t>
            </a:r>
            <a:endParaRPr lang="tr-TR" b="1" dirty="0" smtClean="0"/>
          </a:p>
          <a:p>
            <a:pPr lvl="1"/>
            <a:r>
              <a:rPr lang="en-US" b="1" dirty="0" smtClean="0"/>
              <a:t>3</a:t>
            </a:r>
            <a:r>
              <a:rPr lang="en-US" b="1" dirty="0"/>
              <a:t>. Height of the tree is less and balanced </a:t>
            </a:r>
            <a:endParaRPr lang="tr-TR" b="1" dirty="0" smtClean="0"/>
          </a:p>
          <a:p>
            <a:pPr lvl="1"/>
            <a:r>
              <a:rPr lang="en-US" b="1" dirty="0" smtClean="0"/>
              <a:t>4</a:t>
            </a:r>
            <a:r>
              <a:rPr lang="en-US" b="1" dirty="0"/>
              <a:t>. Supports both random and sequential access to records </a:t>
            </a:r>
            <a:endParaRPr lang="tr-TR" b="1" dirty="0" smtClean="0"/>
          </a:p>
          <a:p>
            <a:pPr lvl="1"/>
            <a:r>
              <a:rPr lang="en-US" b="1" dirty="0" smtClean="0"/>
              <a:t>5</a:t>
            </a:r>
            <a:r>
              <a:rPr lang="en-US" b="1" dirty="0"/>
              <a:t>. Keys are used for indexing </a:t>
            </a:r>
          </a:p>
          <a:p>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219200" y="4572000"/>
            <a:ext cx="6629400" cy="1752600"/>
          </a:xfrm>
          <a:prstGeom prst="rect">
            <a:avLst/>
          </a:prstGeom>
        </p:spPr>
      </p:pic>
    </p:spTree>
    <p:extLst>
      <p:ext uri="{BB962C8B-B14F-4D97-AF65-F5344CB8AC3E}">
        <p14:creationId xmlns:p14="http://schemas.microsoft.com/office/powerpoint/2010/main" val="32824609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7" name="Picture 6"/>
          <p:cNvPicPr>
            <a:picLocks noChangeAspect="1"/>
          </p:cNvPicPr>
          <p:nvPr/>
        </p:nvPicPr>
        <p:blipFill>
          <a:blip r:embed="rId3"/>
          <a:stretch>
            <a:fillRect/>
          </a:stretch>
        </p:blipFill>
        <p:spPr>
          <a:xfrm>
            <a:off x="671512" y="1881187"/>
            <a:ext cx="7800975" cy="3095625"/>
          </a:xfrm>
          <a:prstGeom prst="rect">
            <a:avLst/>
          </a:prstGeom>
        </p:spPr>
      </p:pic>
    </p:spTree>
    <p:extLst>
      <p:ext uri="{BB962C8B-B14F-4D97-AF65-F5344CB8AC3E}">
        <p14:creationId xmlns:p14="http://schemas.microsoft.com/office/powerpoint/2010/main" val="39344270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3" name="Content Placeholder 2"/>
          <p:cNvSpPr>
            <a:spLocks noGrp="1"/>
          </p:cNvSpPr>
          <p:nvPr>
            <p:ph idx="1"/>
          </p:nvPr>
        </p:nvSpPr>
        <p:spPr>
          <a:xfrm>
            <a:off x="685800" y="990600"/>
            <a:ext cx="7848600" cy="5009216"/>
          </a:xfrm>
        </p:spPr>
        <p:txBody>
          <a:bodyPr>
            <a:normAutofit fontScale="85000" lnSpcReduction="10000"/>
          </a:bodyPr>
          <a:lstStyle/>
          <a:p>
            <a:r>
              <a:rPr lang="en-US" b="1" dirty="0"/>
              <a:t>Inserting a New element in a </a:t>
            </a:r>
            <a:r>
              <a:rPr lang="tr-TR" b="1" dirty="0" smtClean="0"/>
              <a:t>B</a:t>
            </a:r>
            <a:r>
              <a:rPr lang="en-US" b="1" dirty="0" smtClean="0"/>
              <a:t>+ </a:t>
            </a:r>
            <a:r>
              <a:rPr lang="en-US" b="1" dirty="0"/>
              <a:t>Tree </a:t>
            </a:r>
            <a:endParaRPr lang="tr-TR" b="1" dirty="0" smtClean="0"/>
          </a:p>
          <a:p>
            <a:r>
              <a:rPr lang="en-US" b="1" dirty="0" smtClean="0"/>
              <a:t>A </a:t>
            </a:r>
            <a:r>
              <a:rPr lang="en-US" b="1" dirty="0"/>
              <a:t>new element is simply added in the leaf node if there is space for it. </a:t>
            </a:r>
            <a:endParaRPr lang="tr-TR" b="1" dirty="0" smtClean="0"/>
          </a:p>
          <a:p>
            <a:r>
              <a:rPr lang="en-US" b="1" dirty="0" smtClean="0"/>
              <a:t>But </a:t>
            </a:r>
            <a:r>
              <a:rPr lang="en-US" b="1" dirty="0"/>
              <a:t>if the data node in the tree where insertion has to be done is full, then that node is split into two </a:t>
            </a:r>
            <a:r>
              <a:rPr lang="en-US" b="1" dirty="0" smtClean="0"/>
              <a:t>nodes.</a:t>
            </a:r>
            <a:endParaRPr lang="tr-TR" b="1" dirty="0" smtClean="0"/>
          </a:p>
          <a:p>
            <a:r>
              <a:rPr lang="en-US" b="1" dirty="0" smtClean="0"/>
              <a:t>This </a:t>
            </a:r>
            <a:r>
              <a:rPr lang="en-US" b="1" dirty="0"/>
              <a:t>calls for adding a new index value in the parent index node so that future queries can arbitrate between the two new nodes. </a:t>
            </a:r>
            <a:endParaRPr lang="tr-TR" b="1" dirty="0" smtClean="0"/>
          </a:p>
          <a:p>
            <a:r>
              <a:rPr lang="en-US" b="1" dirty="0" smtClean="0"/>
              <a:t>However</a:t>
            </a:r>
            <a:r>
              <a:rPr lang="en-US" b="1" dirty="0"/>
              <a:t>, adding the new index value in the parent node may cause it, in turn, to split. </a:t>
            </a:r>
            <a:endParaRPr lang="tr-TR" b="1" dirty="0" smtClean="0"/>
          </a:p>
          <a:p>
            <a:r>
              <a:rPr lang="en-US" b="1" dirty="0" smtClean="0"/>
              <a:t>In </a:t>
            </a:r>
            <a:r>
              <a:rPr lang="en-US" b="1" dirty="0"/>
              <a:t>fact, all the nodes on the path from a leaf to the root may split when a new value is added to a leaf node. </a:t>
            </a:r>
            <a:endParaRPr lang="tr-TR" b="1" dirty="0" smtClean="0"/>
          </a:p>
          <a:p>
            <a:r>
              <a:rPr lang="en-US" b="1" dirty="0" smtClean="0"/>
              <a:t>If </a:t>
            </a:r>
            <a:r>
              <a:rPr lang="en-US" b="1" dirty="0"/>
              <a:t>the root node splits, a new leaf node is created and the tree grows by one level. </a:t>
            </a:r>
            <a:endParaRPr lang="tr-TR" b="1" dirty="0" smtClean="0"/>
          </a:p>
          <a:p>
            <a:r>
              <a:rPr lang="en-US" b="1" dirty="0" smtClean="0"/>
              <a:t>The </a:t>
            </a:r>
            <a:r>
              <a:rPr lang="en-US" b="1" dirty="0"/>
              <a:t>steps to insert a new node in a B+ Tree are summarized in Fig. 11.10.</a:t>
            </a:r>
          </a:p>
          <a:p>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2341885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523875" y="1086783"/>
            <a:ext cx="8096250" cy="5085417"/>
          </a:xfrm>
          <a:prstGeom prst="rect">
            <a:avLst/>
          </a:prstGeom>
        </p:spPr>
      </p:pic>
    </p:spTree>
    <p:extLst>
      <p:ext uri="{BB962C8B-B14F-4D97-AF65-F5344CB8AC3E}">
        <p14:creationId xmlns:p14="http://schemas.microsoft.com/office/powerpoint/2010/main" val="17348815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3" name="Content Placeholder 2"/>
          <p:cNvSpPr>
            <a:spLocks noGrp="1"/>
          </p:cNvSpPr>
          <p:nvPr>
            <p:ph idx="1"/>
          </p:nvPr>
        </p:nvSpPr>
        <p:spPr>
          <a:xfrm>
            <a:off x="685800" y="990600"/>
            <a:ext cx="7848600" cy="3733800"/>
          </a:xfrm>
        </p:spPr>
        <p:txBody>
          <a:bodyPr>
            <a:normAutofit fontScale="85000" lnSpcReduction="20000"/>
          </a:bodyPr>
          <a:lstStyle/>
          <a:p>
            <a:r>
              <a:rPr lang="en-US" b="1" dirty="0"/>
              <a:t>Deleting an element from a </a:t>
            </a:r>
            <a:r>
              <a:rPr lang="tr-TR" b="1" dirty="0" smtClean="0"/>
              <a:t>B</a:t>
            </a:r>
            <a:r>
              <a:rPr lang="en-US" b="1" dirty="0" smtClean="0"/>
              <a:t>+ </a:t>
            </a:r>
            <a:r>
              <a:rPr lang="en-US" b="1" dirty="0"/>
              <a:t>Tree </a:t>
            </a:r>
            <a:endParaRPr lang="tr-TR" b="1" dirty="0" smtClean="0"/>
          </a:p>
          <a:p>
            <a:r>
              <a:rPr lang="en-US" b="1" dirty="0" smtClean="0"/>
              <a:t>As </a:t>
            </a:r>
            <a:r>
              <a:rPr lang="en-US" b="1" dirty="0"/>
              <a:t>in B trees, deletion is always done from a leaf node. </a:t>
            </a:r>
            <a:endParaRPr lang="tr-TR" b="1" dirty="0" smtClean="0"/>
          </a:p>
          <a:p>
            <a:r>
              <a:rPr lang="en-US" b="1" dirty="0" smtClean="0"/>
              <a:t>If </a:t>
            </a:r>
            <a:r>
              <a:rPr lang="en-US" b="1" dirty="0"/>
              <a:t>deleting a data element leaves that node empty, then the </a:t>
            </a:r>
            <a:r>
              <a:rPr lang="en-US" b="1" dirty="0" smtClean="0"/>
              <a:t>neighboring </a:t>
            </a:r>
            <a:r>
              <a:rPr lang="en-US" b="1" dirty="0"/>
              <a:t>nodes are examined and merged with the </a:t>
            </a:r>
            <a:r>
              <a:rPr lang="en-US" b="1" dirty="0" err="1"/>
              <a:t>underfull</a:t>
            </a:r>
            <a:r>
              <a:rPr lang="en-US" b="1" dirty="0"/>
              <a:t> node. </a:t>
            </a:r>
            <a:endParaRPr lang="tr-TR" b="1" dirty="0" smtClean="0"/>
          </a:p>
          <a:p>
            <a:r>
              <a:rPr lang="en-US" b="1" dirty="0" smtClean="0"/>
              <a:t>This </a:t>
            </a:r>
            <a:r>
              <a:rPr lang="en-US" b="1" dirty="0"/>
              <a:t>process calls for the deletion of an index value from the parent index node which, in turn, may cause it to become empty. </a:t>
            </a:r>
            <a:endParaRPr lang="tr-TR" b="1" dirty="0" smtClean="0"/>
          </a:p>
          <a:p>
            <a:r>
              <a:rPr lang="en-US" b="1" dirty="0" smtClean="0"/>
              <a:t>Similar </a:t>
            </a:r>
            <a:r>
              <a:rPr lang="en-US" b="1" dirty="0"/>
              <a:t>to the insertion process, deletion may cause a merge-delete wave to run from a leaf node all the way up to the root. </a:t>
            </a:r>
            <a:endParaRPr lang="tr-TR" b="1" dirty="0" smtClean="0"/>
          </a:p>
          <a:p>
            <a:r>
              <a:rPr lang="en-US" b="1" dirty="0" smtClean="0"/>
              <a:t>This </a:t>
            </a:r>
            <a:r>
              <a:rPr lang="en-US" b="1" dirty="0"/>
              <a:t>leads to shrinking of the tree by one level. The steps to delete a node from a B+ tree are summarized in Fig. 11.12.</a:t>
            </a:r>
          </a:p>
          <a:p>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685800" y="4962525"/>
            <a:ext cx="7877175" cy="1057275"/>
          </a:xfrm>
          <a:prstGeom prst="rect">
            <a:avLst/>
          </a:prstGeom>
        </p:spPr>
      </p:pic>
    </p:spTree>
    <p:extLst>
      <p:ext uri="{BB962C8B-B14F-4D97-AF65-F5344CB8AC3E}">
        <p14:creationId xmlns:p14="http://schemas.microsoft.com/office/powerpoint/2010/main" val="33642747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7" name="Picture 6"/>
          <p:cNvPicPr>
            <a:picLocks noChangeAspect="1"/>
          </p:cNvPicPr>
          <p:nvPr/>
        </p:nvPicPr>
        <p:blipFill>
          <a:blip r:embed="rId3"/>
          <a:stretch>
            <a:fillRect/>
          </a:stretch>
        </p:blipFill>
        <p:spPr>
          <a:xfrm>
            <a:off x="628650" y="1142999"/>
            <a:ext cx="7886700" cy="4953001"/>
          </a:xfrm>
          <a:prstGeom prst="rect">
            <a:avLst/>
          </a:prstGeom>
        </p:spPr>
      </p:pic>
    </p:spTree>
    <p:extLst>
      <p:ext uri="{BB962C8B-B14F-4D97-AF65-F5344CB8AC3E}">
        <p14:creationId xmlns:p14="http://schemas.microsoft.com/office/powerpoint/2010/main" val="40117983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2-3 Trees</a:t>
            </a:r>
            <a:endParaRPr lang="en-US" dirty="0" smtClean="0"/>
          </a:p>
        </p:txBody>
      </p:sp>
      <p:sp>
        <p:nvSpPr>
          <p:cNvPr id="3" name="Content Placeholder 2"/>
          <p:cNvSpPr>
            <a:spLocks noGrp="1"/>
          </p:cNvSpPr>
          <p:nvPr>
            <p:ph idx="1"/>
          </p:nvPr>
        </p:nvSpPr>
        <p:spPr>
          <a:xfrm>
            <a:off x="685800" y="762000"/>
            <a:ext cx="7848600" cy="3886200"/>
          </a:xfrm>
        </p:spPr>
        <p:txBody>
          <a:bodyPr>
            <a:normAutofit fontScale="70000" lnSpcReduction="20000"/>
          </a:bodyPr>
          <a:lstStyle/>
          <a:p>
            <a:r>
              <a:rPr lang="en-US" b="1" dirty="0" smtClean="0"/>
              <a:t>In </a:t>
            </a:r>
            <a:r>
              <a:rPr lang="en-US" b="1" dirty="0"/>
              <a:t>the last chapter, we have seen that for binary search trees the average-case time for operations like search/insert/delete is O(log N) and the worst-case time is O(N) where N is the number of nodes in the tree. </a:t>
            </a:r>
            <a:endParaRPr lang="tr-TR" b="1" dirty="0" smtClean="0"/>
          </a:p>
          <a:p>
            <a:r>
              <a:rPr lang="en-US" b="1" dirty="0" smtClean="0"/>
              <a:t>However</a:t>
            </a:r>
            <a:r>
              <a:rPr lang="en-US" b="1" dirty="0"/>
              <a:t>, a balanced tree that has height O(log N) always guarantees O(log N)  time for all three methods. </a:t>
            </a:r>
            <a:endParaRPr lang="tr-TR" b="1" dirty="0" smtClean="0"/>
          </a:p>
          <a:p>
            <a:r>
              <a:rPr lang="en-US" b="1" dirty="0" smtClean="0"/>
              <a:t>Typical </a:t>
            </a:r>
            <a:r>
              <a:rPr lang="en-US" b="1" dirty="0"/>
              <a:t>examples of height </a:t>
            </a:r>
            <a:r>
              <a:rPr lang="en-US" b="1" dirty="0" smtClean="0"/>
              <a:t>balanced </a:t>
            </a:r>
            <a:r>
              <a:rPr lang="en-US" b="1" dirty="0"/>
              <a:t>trees include AVL trees, red-black trees, B trees, and 2-3 trees. </a:t>
            </a:r>
            <a:endParaRPr lang="tr-TR" b="1" dirty="0" smtClean="0"/>
          </a:p>
          <a:p>
            <a:r>
              <a:rPr lang="en-US" b="1" dirty="0" smtClean="0"/>
              <a:t>We </a:t>
            </a:r>
            <a:r>
              <a:rPr lang="en-US" b="1" dirty="0"/>
              <a:t>have already discussed these data structures in the earlier chapter and section; now we will discuss 2-3 trees. In a 2-3 tree, each interior node has either two or three children. </a:t>
            </a:r>
            <a:endParaRPr lang="tr-TR" b="1" dirty="0"/>
          </a:p>
          <a:p>
            <a:pPr lvl="1"/>
            <a:r>
              <a:rPr lang="en-US" b="1" dirty="0" smtClean="0"/>
              <a:t>Nodes </a:t>
            </a:r>
            <a:r>
              <a:rPr lang="en-US" b="1" dirty="0"/>
              <a:t>with two children are called 2-nodes. The 2-nodes have one data value and two children </a:t>
            </a:r>
            <a:endParaRPr lang="tr-TR" b="1" dirty="0"/>
          </a:p>
          <a:p>
            <a:pPr lvl="1"/>
            <a:r>
              <a:rPr lang="en-US" b="1" dirty="0" smtClean="0"/>
              <a:t>Nodes </a:t>
            </a:r>
            <a:r>
              <a:rPr lang="en-US" b="1" dirty="0"/>
              <a:t>with three children are called 3-nodes. The 3-nodes have two data values and three children (left child, middle child, and a right child) This means that a 2-3 tree is not a binary tree. In this tree, all the leaf nodes are at the same level (bottom level).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333500" y="4648200"/>
            <a:ext cx="6553200" cy="1676400"/>
          </a:xfrm>
          <a:prstGeom prst="rect">
            <a:avLst/>
          </a:prstGeom>
        </p:spPr>
      </p:pic>
    </p:spTree>
    <p:extLst>
      <p:ext uri="{BB962C8B-B14F-4D97-AF65-F5344CB8AC3E}">
        <p14:creationId xmlns:p14="http://schemas.microsoft.com/office/powerpoint/2010/main" val="29780749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2-3 Trees</a:t>
            </a:r>
            <a:endParaRPr lang="en-US" dirty="0" smtClean="0"/>
          </a:p>
        </p:txBody>
      </p:sp>
      <p:sp>
        <p:nvSpPr>
          <p:cNvPr id="3" name="Content Placeholder 2"/>
          <p:cNvSpPr>
            <a:spLocks noGrp="1"/>
          </p:cNvSpPr>
          <p:nvPr>
            <p:ph idx="1"/>
          </p:nvPr>
        </p:nvSpPr>
        <p:spPr>
          <a:xfrm>
            <a:off x="685800" y="990600"/>
            <a:ext cx="7848600" cy="5181600"/>
          </a:xfrm>
        </p:spPr>
        <p:txBody>
          <a:bodyPr>
            <a:normAutofit fontScale="92500" lnSpcReduction="10000"/>
          </a:bodyPr>
          <a:lstStyle/>
          <a:p>
            <a:r>
              <a:rPr lang="en-US" b="1" dirty="0"/>
              <a:t>Searching for an element in a 2-3 Tree </a:t>
            </a:r>
            <a:endParaRPr lang="tr-TR" b="1" dirty="0" smtClean="0"/>
          </a:p>
          <a:p>
            <a:r>
              <a:rPr lang="en-US" b="1" dirty="0" smtClean="0"/>
              <a:t>The </a:t>
            </a:r>
            <a:r>
              <a:rPr lang="en-US" b="1" dirty="0"/>
              <a:t>search operation is used to determine whether a data value x is present in a 2-3 tree </a:t>
            </a:r>
            <a:r>
              <a:rPr lang="en-US" b="1" dirty="0" smtClean="0"/>
              <a:t>T.</a:t>
            </a:r>
            <a:endParaRPr lang="tr-TR" b="1" dirty="0" smtClean="0"/>
          </a:p>
          <a:p>
            <a:r>
              <a:rPr lang="en-US" b="1" dirty="0" smtClean="0"/>
              <a:t>The </a:t>
            </a:r>
            <a:r>
              <a:rPr lang="en-US" b="1" dirty="0"/>
              <a:t>process of searching a value in a 2-3 tree is very similar to searching a value in a binary search tree. </a:t>
            </a:r>
            <a:endParaRPr lang="tr-TR" b="1" dirty="0" smtClean="0"/>
          </a:p>
          <a:p>
            <a:r>
              <a:rPr lang="en-US" b="1" dirty="0" smtClean="0"/>
              <a:t>The </a:t>
            </a:r>
            <a:r>
              <a:rPr lang="en-US" b="1" dirty="0"/>
              <a:t>search for a data value x starts at the root. If k</a:t>
            </a:r>
            <a:r>
              <a:rPr lang="en-US" b="1" baseline="-25000" dirty="0"/>
              <a:t>1</a:t>
            </a:r>
            <a:r>
              <a:rPr lang="en-US" b="1" dirty="0"/>
              <a:t> and k</a:t>
            </a:r>
            <a:r>
              <a:rPr lang="en-US" b="1" baseline="-25000" dirty="0"/>
              <a:t>2</a:t>
            </a:r>
            <a:r>
              <a:rPr lang="en-US" b="1" dirty="0"/>
              <a:t> are the two values stored in the root node, then </a:t>
            </a:r>
            <a:endParaRPr lang="tr-TR" b="1" dirty="0" smtClean="0"/>
          </a:p>
          <a:p>
            <a:pPr lvl="1"/>
            <a:r>
              <a:rPr lang="en-US" b="1" dirty="0" smtClean="0"/>
              <a:t>if </a:t>
            </a:r>
            <a:r>
              <a:rPr lang="en-US" b="1" dirty="0"/>
              <a:t>x &lt; k1, move to the left child. </a:t>
            </a:r>
            <a:endParaRPr lang="tr-TR" b="1" dirty="0" smtClean="0"/>
          </a:p>
          <a:p>
            <a:pPr lvl="1"/>
            <a:r>
              <a:rPr lang="en-US" b="1" dirty="0" smtClean="0"/>
              <a:t>if </a:t>
            </a:r>
            <a:r>
              <a:rPr lang="en-US" b="1" dirty="0"/>
              <a:t>x ≥ k1 and the node has only two children, move to the right child. </a:t>
            </a:r>
            <a:endParaRPr lang="tr-TR" b="1" dirty="0" smtClean="0"/>
          </a:p>
          <a:p>
            <a:pPr lvl="1"/>
            <a:r>
              <a:rPr lang="en-US" b="1" dirty="0" smtClean="0"/>
              <a:t>if </a:t>
            </a:r>
            <a:r>
              <a:rPr lang="en-US" b="1" dirty="0"/>
              <a:t>x ≥ k1 and the node has three children, then move to the middle child if x &lt; k</a:t>
            </a:r>
            <a:r>
              <a:rPr lang="en-US" b="1" baseline="-25000" dirty="0"/>
              <a:t>2</a:t>
            </a:r>
            <a:r>
              <a:rPr lang="en-US" b="1" dirty="0"/>
              <a:t> else to the right child if x ≥ k</a:t>
            </a:r>
            <a:r>
              <a:rPr lang="en-US" b="1" baseline="-25000" dirty="0"/>
              <a:t>2</a:t>
            </a:r>
            <a:r>
              <a:rPr lang="en-US" b="1" dirty="0"/>
              <a:t>. At the end of the process, the node with data value x is reached if and only if x is at this leaf.</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210551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Introduction</a:t>
            </a:r>
            <a:endParaRPr lang="en-US" dirty="0" smtClean="0"/>
          </a:p>
        </p:txBody>
      </p:sp>
      <p:sp>
        <p:nvSpPr>
          <p:cNvPr id="3" name="Content Placeholder 2"/>
          <p:cNvSpPr>
            <a:spLocks noGrp="1"/>
          </p:cNvSpPr>
          <p:nvPr>
            <p:ph idx="1"/>
          </p:nvPr>
        </p:nvSpPr>
        <p:spPr>
          <a:xfrm>
            <a:off x="685800" y="990600"/>
            <a:ext cx="7848600" cy="5257800"/>
          </a:xfrm>
        </p:spPr>
        <p:txBody>
          <a:bodyPr>
            <a:normAutofit fontScale="92500" lnSpcReduction="10000"/>
          </a:bodyPr>
          <a:lstStyle/>
          <a:p>
            <a:r>
              <a:rPr lang="en-US" b="1" dirty="0"/>
              <a:t>We have discussed that every node in a binary search tree contains one value and two pointers, left and right, which point to the node’s left and right sub-trees, respectively. </a:t>
            </a:r>
            <a:endParaRPr lang="tr-TR" b="1" dirty="0" smtClean="0"/>
          </a:p>
          <a:p>
            <a:r>
              <a:rPr lang="en-US" b="1" dirty="0" smtClean="0"/>
              <a:t>The </a:t>
            </a:r>
            <a:r>
              <a:rPr lang="en-US" b="1" dirty="0"/>
              <a:t>structure of a binary search tree node is shown in Fig. 11.1. </a:t>
            </a:r>
            <a:endParaRPr lang="tr-TR" b="1" dirty="0" smtClean="0"/>
          </a:p>
          <a:p>
            <a:r>
              <a:rPr lang="en-US" b="1" dirty="0" smtClean="0"/>
              <a:t>The </a:t>
            </a:r>
            <a:r>
              <a:rPr lang="en-US" b="1" dirty="0"/>
              <a:t>same concept is used in an M-way search tree which has M – 1 values per node and M subtrees. </a:t>
            </a:r>
            <a:endParaRPr lang="tr-TR" b="1" dirty="0" smtClean="0"/>
          </a:p>
          <a:p>
            <a:r>
              <a:rPr lang="en-US" b="1" dirty="0" smtClean="0"/>
              <a:t>In </a:t>
            </a:r>
            <a:r>
              <a:rPr lang="en-US" b="1" dirty="0"/>
              <a:t>such a tree, M is called the degree of the tree. Note that in a binary search tree M = 2, so it has one value and two sub-trees. </a:t>
            </a:r>
            <a:endParaRPr lang="tr-TR" b="1" dirty="0" smtClean="0"/>
          </a:p>
          <a:p>
            <a:r>
              <a:rPr lang="en-US" b="1" dirty="0" smtClean="0"/>
              <a:t>In </a:t>
            </a:r>
            <a:r>
              <a:rPr lang="en-US" b="1" dirty="0"/>
              <a:t>other words, every internal node of an M-way search tree consists of pointers to M sub-trees and contains M – 1 keys, where M &gt; 2. </a:t>
            </a:r>
            <a:endParaRPr lang="tr-TR" b="1" dirty="0" smtClean="0"/>
          </a:p>
          <a:p>
            <a:r>
              <a:rPr lang="en-US" b="1" dirty="0" smtClean="0"/>
              <a:t>The </a:t>
            </a:r>
            <a:r>
              <a:rPr lang="en-US" b="1" dirty="0"/>
              <a:t>structure of an M-way search tree node is shown in Fig. 11.2.</a:t>
            </a:r>
          </a:p>
          <a:p>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1392138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2-3 Trees</a:t>
            </a: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638175" y="990600"/>
            <a:ext cx="7867650" cy="5329237"/>
          </a:xfrm>
          <a:prstGeom prst="rect">
            <a:avLst/>
          </a:prstGeom>
        </p:spPr>
      </p:pic>
    </p:spTree>
    <p:extLst>
      <p:ext uri="{BB962C8B-B14F-4D97-AF65-F5344CB8AC3E}">
        <p14:creationId xmlns:p14="http://schemas.microsoft.com/office/powerpoint/2010/main" val="10923679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2-3 Trees</a:t>
            </a:r>
            <a:endParaRPr lang="en-US" dirty="0" smtClean="0"/>
          </a:p>
        </p:txBody>
      </p:sp>
      <p:sp>
        <p:nvSpPr>
          <p:cNvPr id="3" name="Content Placeholder 2"/>
          <p:cNvSpPr>
            <a:spLocks noGrp="1"/>
          </p:cNvSpPr>
          <p:nvPr>
            <p:ph idx="1"/>
          </p:nvPr>
        </p:nvSpPr>
        <p:spPr>
          <a:xfrm>
            <a:off x="685800" y="990600"/>
            <a:ext cx="7848600" cy="2514600"/>
          </a:xfrm>
        </p:spPr>
        <p:txBody>
          <a:bodyPr>
            <a:normAutofit fontScale="70000" lnSpcReduction="20000"/>
          </a:bodyPr>
          <a:lstStyle/>
          <a:p>
            <a:r>
              <a:rPr lang="en-US" b="1" dirty="0"/>
              <a:t>Inserting a New element in a 2-3 Tree </a:t>
            </a:r>
            <a:endParaRPr lang="tr-TR" b="1" dirty="0" smtClean="0"/>
          </a:p>
          <a:p>
            <a:r>
              <a:rPr lang="en-US" b="1" dirty="0" smtClean="0"/>
              <a:t>To </a:t>
            </a:r>
            <a:r>
              <a:rPr lang="en-US" b="1" dirty="0"/>
              <a:t>insert a new value in the 2-3 tree, an appropriate position of the value is located in one of the leaf nodes. </a:t>
            </a:r>
            <a:endParaRPr lang="tr-TR" b="1" dirty="0" smtClean="0"/>
          </a:p>
          <a:p>
            <a:r>
              <a:rPr lang="en-US" b="1" dirty="0" smtClean="0"/>
              <a:t>If </a:t>
            </a:r>
            <a:r>
              <a:rPr lang="en-US" b="1" dirty="0"/>
              <a:t>after insertion of the new value, the properties of the 2-3 tree do not get violated then insertion is over. </a:t>
            </a:r>
            <a:endParaRPr lang="tr-TR" b="1" dirty="0" smtClean="0"/>
          </a:p>
          <a:p>
            <a:r>
              <a:rPr lang="en-US" b="1" dirty="0" smtClean="0"/>
              <a:t>Otherwise</a:t>
            </a:r>
            <a:r>
              <a:rPr lang="en-US" b="1" dirty="0"/>
              <a:t>, if any property is violated then the violating node must be split (Fig. 11.16). </a:t>
            </a:r>
            <a:endParaRPr lang="tr-TR" b="1" dirty="0" smtClean="0"/>
          </a:p>
          <a:p>
            <a:r>
              <a:rPr lang="en-US" b="1" dirty="0" smtClean="0"/>
              <a:t>Splitting </a:t>
            </a:r>
            <a:r>
              <a:rPr lang="en-US" b="1" dirty="0"/>
              <a:t>a node A node is split when it has three data values and four children. Here, P is the parent and L, M, R denote the left, middle, and right children</a:t>
            </a:r>
            <a:r>
              <a:rPr lang="en-US" b="1" dirty="0" smtClean="0"/>
              <a:t>.</a:t>
            </a:r>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447800" y="3505200"/>
            <a:ext cx="3600450" cy="2895600"/>
          </a:xfrm>
          <a:prstGeom prst="rect">
            <a:avLst/>
          </a:prstGeom>
        </p:spPr>
      </p:pic>
    </p:spTree>
    <p:extLst>
      <p:ext uri="{BB962C8B-B14F-4D97-AF65-F5344CB8AC3E}">
        <p14:creationId xmlns:p14="http://schemas.microsoft.com/office/powerpoint/2010/main" val="13923105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2-3 Trees</a:t>
            </a: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7" name="Picture 6"/>
          <p:cNvPicPr>
            <a:picLocks noChangeAspect="1"/>
          </p:cNvPicPr>
          <p:nvPr/>
        </p:nvPicPr>
        <p:blipFill>
          <a:blip r:embed="rId3"/>
          <a:stretch>
            <a:fillRect/>
          </a:stretch>
        </p:blipFill>
        <p:spPr>
          <a:xfrm>
            <a:off x="600075" y="1204912"/>
            <a:ext cx="7943850" cy="4448175"/>
          </a:xfrm>
          <a:prstGeom prst="rect">
            <a:avLst/>
          </a:prstGeom>
        </p:spPr>
      </p:pic>
    </p:spTree>
    <p:extLst>
      <p:ext uri="{BB962C8B-B14F-4D97-AF65-F5344CB8AC3E}">
        <p14:creationId xmlns:p14="http://schemas.microsoft.com/office/powerpoint/2010/main" val="35411272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2-3 Trees</a:t>
            </a: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647700" y="990601"/>
            <a:ext cx="7848600" cy="5105400"/>
          </a:xfrm>
          <a:prstGeom prst="rect">
            <a:avLst/>
          </a:prstGeom>
        </p:spPr>
      </p:pic>
    </p:spTree>
    <p:extLst>
      <p:ext uri="{BB962C8B-B14F-4D97-AF65-F5344CB8AC3E}">
        <p14:creationId xmlns:p14="http://schemas.microsoft.com/office/powerpoint/2010/main" val="11740799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2-3 Trees</a:t>
            </a: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581025" y="914399"/>
            <a:ext cx="7981950" cy="5085417"/>
          </a:xfrm>
          <a:prstGeom prst="rect">
            <a:avLst/>
          </a:prstGeom>
        </p:spPr>
      </p:pic>
    </p:spTree>
    <p:extLst>
      <p:ext uri="{BB962C8B-B14F-4D97-AF65-F5344CB8AC3E}">
        <p14:creationId xmlns:p14="http://schemas.microsoft.com/office/powerpoint/2010/main" val="23129475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2-3 Trees</a:t>
            </a:r>
            <a:endParaRPr lang="en-US" dirty="0" smtClean="0"/>
          </a:p>
        </p:txBody>
      </p:sp>
      <p:sp>
        <p:nvSpPr>
          <p:cNvPr id="3" name="Content Placeholder 2"/>
          <p:cNvSpPr>
            <a:spLocks noGrp="1"/>
          </p:cNvSpPr>
          <p:nvPr>
            <p:ph idx="1"/>
          </p:nvPr>
        </p:nvSpPr>
        <p:spPr>
          <a:xfrm>
            <a:off x="685800" y="990600"/>
            <a:ext cx="7848600" cy="2819400"/>
          </a:xfrm>
        </p:spPr>
        <p:txBody>
          <a:bodyPr>
            <a:normAutofit fontScale="62500" lnSpcReduction="20000"/>
          </a:bodyPr>
          <a:lstStyle/>
          <a:p>
            <a:r>
              <a:rPr lang="en-US" b="1" dirty="0"/>
              <a:t>Deleting an element from a 2-3 Tree </a:t>
            </a:r>
            <a:endParaRPr lang="tr-TR" b="1" dirty="0" smtClean="0"/>
          </a:p>
          <a:p>
            <a:r>
              <a:rPr lang="en-US" b="1" dirty="0" smtClean="0"/>
              <a:t>In </a:t>
            </a:r>
            <a:r>
              <a:rPr lang="en-US" b="1" dirty="0"/>
              <a:t>the deletion process, a specified data value is deleted from the 2-3 tree. </a:t>
            </a:r>
            <a:endParaRPr lang="tr-TR" b="1" dirty="0" smtClean="0"/>
          </a:p>
          <a:p>
            <a:r>
              <a:rPr lang="en-US" b="1" dirty="0" smtClean="0"/>
              <a:t>If </a:t>
            </a:r>
            <a:r>
              <a:rPr lang="en-US" b="1" dirty="0"/>
              <a:t>deleting a value from a node violates the property of a tree, that is, if a node is left with less than one data value then two nodes must be merged together to preserve the general properties of a 2-3 tree. </a:t>
            </a:r>
            <a:endParaRPr lang="tr-TR" b="1" dirty="0" smtClean="0"/>
          </a:p>
          <a:p>
            <a:r>
              <a:rPr lang="en-US" b="1" dirty="0" smtClean="0"/>
              <a:t>In </a:t>
            </a:r>
            <a:r>
              <a:rPr lang="en-US" b="1" dirty="0"/>
              <a:t>insertion, the new value had to be added in any of the leaf nodes but in deletion it is not necessary that the value has to be deleted from a leaf node. </a:t>
            </a:r>
            <a:endParaRPr lang="tr-TR" b="1" dirty="0" smtClean="0"/>
          </a:p>
          <a:p>
            <a:r>
              <a:rPr lang="tr-TR" b="1" dirty="0"/>
              <a:t>T</a:t>
            </a:r>
            <a:r>
              <a:rPr lang="en-US" b="1" dirty="0" smtClean="0"/>
              <a:t>he </a:t>
            </a:r>
            <a:r>
              <a:rPr lang="en-US" b="1" dirty="0"/>
              <a:t>value can be deleted from any of the nodes. </a:t>
            </a:r>
            <a:endParaRPr lang="tr-TR" b="1" dirty="0" smtClean="0"/>
          </a:p>
          <a:p>
            <a:r>
              <a:rPr lang="en-US" b="1" dirty="0" smtClean="0"/>
              <a:t>To </a:t>
            </a:r>
            <a:r>
              <a:rPr lang="en-US" b="1" dirty="0"/>
              <a:t>delete a value x, it is replaced by its in-order successor and then removed. If a node becomes empty after deleting a value, it is then merged with another node to restore the property of the tree.</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35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062346" y="3810000"/>
            <a:ext cx="7173499" cy="2514600"/>
          </a:xfrm>
          <a:prstGeom prst="rect">
            <a:avLst/>
          </a:prstGeom>
        </p:spPr>
      </p:pic>
    </p:spTree>
    <p:extLst>
      <p:ext uri="{BB962C8B-B14F-4D97-AF65-F5344CB8AC3E}">
        <p14:creationId xmlns:p14="http://schemas.microsoft.com/office/powerpoint/2010/main" val="24016634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2-3 Trees</a:t>
            </a: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7" name="Picture 6"/>
          <p:cNvPicPr>
            <a:picLocks noChangeAspect="1"/>
          </p:cNvPicPr>
          <p:nvPr/>
        </p:nvPicPr>
        <p:blipFill>
          <a:blip r:embed="rId3"/>
          <a:stretch>
            <a:fillRect/>
          </a:stretch>
        </p:blipFill>
        <p:spPr>
          <a:xfrm>
            <a:off x="838200" y="1038225"/>
            <a:ext cx="7515225" cy="5162550"/>
          </a:xfrm>
          <a:prstGeom prst="rect">
            <a:avLst/>
          </a:prstGeom>
        </p:spPr>
      </p:pic>
    </p:spTree>
    <p:extLst>
      <p:ext uri="{BB962C8B-B14F-4D97-AF65-F5344CB8AC3E}">
        <p14:creationId xmlns:p14="http://schemas.microsoft.com/office/powerpoint/2010/main" val="3508512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2-3 Trees</a:t>
            </a: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685800" y="1099777"/>
            <a:ext cx="7643813" cy="5013778"/>
          </a:xfrm>
          <a:prstGeom prst="rect">
            <a:avLst/>
          </a:prstGeom>
        </p:spPr>
      </p:pic>
    </p:spTree>
    <p:extLst>
      <p:ext uri="{BB962C8B-B14F-4D97-AF65-F5344CB8AC3E}">
        <p14:creationId xmlns:p14="http://schemas.microsoft.com/office/powerpoint/2010/main" val="21133387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Introduction</a:t>
            </a: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2590798" y="1143000"/>
            <a:ext cx="3724275" cy="962025"/>
          </a:xfrm>
          <a:prstGeom prst="rect">
            <a:avLst/>
          </a:prstGeom>
        </p:spPr>
      </p:pic>
      <p:pic>
        <p:nvPicPr>
          <p:cNvPr id="6" name="Picture 5"/>
          <p:cNvPicPr>
            <a:picLocks noChangeAspect="1"/>
          </p:cNvPicPr>
          <p:nvPr/>
        </p:nvPicPr>
        <p:blipFill>
          <a:blip r:embed="rId4"/>
          <a:stretch>
            <a:fillRect/>
          </a:stretch>
        </p:blipFill>
        <p:spPr>
          <a:xfrm>
            <a:off x="1438275" y="2438400"/>
            <a:ext cx="6029325" cy="666750"/>
          </a:xfrm>
          <a:prstGeom prst="rect">
            <a:avLst/>
          </a:prstGeom>
        </p:spPr>
      </p:pic>
      <p:sp>
        <p:nvSpPr>
          <p:cNvPr id="7" name="TextBox 6"/>
          <p:cNvSpPr txBox="1"/>
          <p:nvPr/>
        </p:nvSpPr>
        <p:spPr>
          <a:xfrm>
            <a:off x="1438275" y="3629025"/>
            <a:ext cx="6248400"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a:t>In the structure shown, P</a:t>
            </a:r>
            <a:r>
              <a:rPr lang="en-US" b="1" baseline="-25000" dirty="0"/>
              <a:t>0</a:t>
            </a:r>
            <a:r>
              <a:rPr lang="en-US" b="1" dirty="0"/>
              <a:t>, P</a:t>
            </a:r>
            <a:r>
              <a:rPr lang="en-US" b="1" baseline="-25000" dirty="0"/>
              <a:t>1</a:t>
            </a:r>
            <a:r>
              <a:rPr lang="en-US" b="1" dirty="0"/>
              <a:t>, P</a:t>
            </a:r>
            <a:r>
              <a:rPr lang="en-US" b="1" baseline="-25000" dirty="0"/>
              <a:t>2</a:t>
            </a:r>
            <a:r>
              <a:rPr lang="en-US" b="1" dirty="0"/>
              <a:t>, ..., </a:t>
            </a:r>
            <a:r>
              <a:rPr lang="en-US" b="1" dirty="0" err="1"/>
              <a:t>P</a:t>
            </a:r>
            <a:r>
              <a:rPr lang="en-US" b="1" baseline="-25000" dirty="0" err="1"/>
              <a:t>n</a:t>
            </a:r>
            <a:r>
              <a:rPr lang="en-US" b="1" dirty="0"/>
              <a:t> are pointers to </a:t>
            </a:r>
            <a:endParaRPr lang="tr-TR" b="1" dirty="0" smtClean="0"/>
          </a:p>
          <a:p>
            <a:r>
              <a:rPr lang="en-US" b="1" dirty="0" smtClean="0"/>
              <a:t>the </a:t>
            </a:r>
            <a:r>
              <a:rPr lang="en-US" b="1" dirty="0"/>
              <a:t>node’s sub-trees and K</a:t>
            </a:r>
            <a:r>
              <a:rPr lang="en-US" b="1" baseline="-25000" dirty="0"/>
              <a:t>0</a:t>
            </a:r>
            <a:r>
              <a:rPr lang="en-US" b="1" dirty="0"/>
              <a:t>, K</a:t>
            </a:r>
            <a:r>
              <a:rPr lang="en-US" b="1" baseline="-25000" dirty="0"/>
              <a:t>1</a:t>
            </a:r>
            <a:r>
              <a:rPr lang="en-US" b="1" dirty="0"/>
              <a:t>, K</a:t>
            </a:r>
            <a:r>
              <a:rPr lang="en-US" b="1" baseline="-25000" dirty="0"/>
              <a:t>2</a:t>
            </a:r>
            <a:r>
              <a:rPr lang="en-US" b="1" dirty="0"/>
              <a:t>, ..., </a:t>
            </a:r>
            <a:r>
              <a:rPr lang="en-US" b="1" dirty="0" err="1"/>
              <a:t>K</a:t>
            </a:r>
            <a:r>
              <a:rPr lang="en-US" b="1" baseline="-25000" dirty="0" err="1"/>
              <a:t>n</a:t>
            </a:r>
            <a:r>
              <a:rPr lang="en-US" b="1" baseline="-25000" dirty="0"/>
              <a:t>–1</a:t>
            </a:r>
            <a:r>
              <a:rPr lang="en-US" b="1" dirty="0"/>
              <a:t> </a:t>
            </a:r>
            <a:r>
              <a:rPr lang="en-US" b="1" dirty="0" smtClean="0"/>
              <a:t>are </a:t>
            </a:r>
            <a:r>
              <a:rPr lang="en-US" b="1" dirty="0"/>
              <a:t>the key values of the node. </a:t>
            </a:r>
            <a:endParaRPr lang="tr-TR" b="1" dirty="0" smtClean="0"/>
          </a:p>
          <a:p>
            <a:pPr marL="285750" indent="-285750">
              <a:buFont typeface="Arial" panose="020B0604020202020204" pitchFamily="34" charset="0"/>
              <a:buChar char="•"/>
            </a:pPr>
            <a:r>
              <a:rPr lang="en-US" b="1" dirty="0" smtClean="0"/>
              <a:t>All </a:t>
            </a:r>
            <a:r>
              <a:rPr lang="en-US" b="1" dirty="0"/>
              <a:t>the key values are stored in ascending order. </a:t>
            </a:r>
            <a:endParaRPr lang="tr-TR" b="1" dirty="0" smtClean="0"/>
          </a:p>
          <a:p>
            <a:r>
              <a:rPr lang="en-US" b="1" dirty="0" smtClean="0"/>
              <a:t>That </a:t>
            </a:r>
            <a:r>
              <a:rPr lang="en-US" b="1" dirty="0"/>
              <a:t>is, K</a:t>
            </a:r>
            <a:r>
              <a:rPr lang="en-US" b="1" baseline="-25000" dirty="0"/>
              <a:t>i </a:t>
            </a:r>
            <a:r>
              <a:rPr lang="en-US" b="1" dirty="0"/>
              <a:t>&lt; K</a:t>
            </a:r>
            <a:r>
              <a:rPr lang="en-US" b="1" baseline="-25000" dirty="0"/>
              <a:t>i+1</a:t>
            </a:r>
            <a:r>
              <a:rPr lang="en-US" b="1" dirty="0"/>
              <a:t> for </a:t>
            </a:r>
            <a:r>
              <a:rPr lang="en-US" b="1" dirty="0" smtClean="0"/>
              <a:t>0 ≤</a:t>
            </a:r>
            <a:r>
              <a:rPr lang="tr-TR" b="1" dirty="0" smtClean="0"/>
              <a:t> </a:t>
            </a:r>
            <a:r>
              <a:rPr lang="en-US" b="1" dirty="0" err="1" smtClean="0"/>
              <a:t>i</a:t>
            </a:r>
            <a:r>
              <a:rPr lang="en-US" b="1" dirty="0" smtClean="0"/>
              <a:t> ≤</a:t>
            </a:r>
            <a:r>
              <a:rPr lang="tr-TR" b="1" dirty="0" smtClean="0"/>
              <a:t> </a:t>
            </a:r>
            <a:r>
              <a:rPr lang="en-US" b="1" dirty="0" smtClean="0"/>
              <a:t>n–2</a:t>
            </a:r>
            <a:r>
              <a:rPr lang="en-US" b="1" dirty="0"/>
              <a:t>.</a:t>
            </a:r>
          </a:p>
          <a:p>
            <a:endParaRPr lang="tr-TR" dirty="0"/>
          </a:p>
        </p:txBody>
      </p:sp>
    </p:spTree>
    <p:extLst>
      <p:ext uri="{BB962C8B-B14F-4D97-AF65-F5344CB8AC3E}">
        <p14:creationId xmlns:p14="http://schemas.microsoft.com/office/powerpoint/2010/main" val="489674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Introduction</a:t>
            </a:r>
            <a:endParaRPr lang="en-US" dirty="0" smtClean="0"/>
          </a:p>
        </p:txBody>
      </p:sp>
      <p:sp>
        <p:nvSpPr>
          <p:cNvPr id="3" name="Content Placeholder 2"/>
          <p:cNvSpPr>
            <a:spLocks noGrp="1"/>
          </p:cNvSpPr>
          <p:nvPr>
            <p:ph idx="1"/>
          </p:nvPr>
        </p:nvSpPr>
        <p:spPr>
          <a:xfrm>
            <a:off x="685800" y="990600"/>
            <a:ext cx="7848600" cy="2667000"/>
          </a:xfrm>
        </p:spPr>
        <p:txBody>
          <a:bodyPr>
            <a:normAutofit fontScale="77500" lnSpcReduction="20000"/>
          </a:bodyPr>
          <a:lstStyle/>
          <a:p>
            <a:r>
              <a:rPr lang="en-US" b="1" dirty="0"/>
              <a:t>In an M-way search tree, it is not compulsory that every node has exactly M–1 values and M subtrees. </a:t>
            </a:r>
            <a:endParaRPr lang="tr-TR" b="1" dirty="0" smtClean="0"/>
          </a:p>
          <a:p>
            <a:r>
              <a:rPr lang="en-US" b="1" dirty="0" smtClean="0"/>
              <a:t>Rather</a:t>
            </a:r>
            <a:r>
              <a:rPr lang="en-US" b="1" dirty="0"/>
              <a:t>, the node can have anywhere from 1 to M–1 values, and the number of sub-trees can vary from 0 (for a leaf node) to </a:t>
            </a:r>
            <a:r>
              <a:rPr lang="en-US" b="1" dirty="0" err="1"/>
              <a:t>i</a:t>
            </a:r>
            <a:r>
              <a:rPr lang="en-US" b="1" dirty="0"/>
              <a:t> + 1, where </a:t>
            </a:r>
            <a:r>
              <a:rPr lang="en-US" b="1" dirty="0" err="1"/>
              <a:t>i</a:t>
            </a:r>
            <a:r>
              <a:rPr lang="en-US" b="1" dirty="0"/>
              <a:t> is the number of key values in the node. </a:t>
            </a:r>
            <a:endParaRPr lang="tr-TR" b="1" dirty="0" smtClean="0"/>
          </a:p>
          <a:p>
            <a:r>
              <a:rPr lang="en-US" b="1" dirty="0" smtClean="0"/>
              <a:t>M </a:t>
            </a:r>
            <a:r>
              <a:rPr lang="en-US" b="1" dirty="0"/>
              <a:t>is thus a fixed upper limit that defines how many key values can be stored in the node. </a:t>
            </a:r>
            <a:endParaRPr lang="tr-TR" b="1" dirty="0" smtClean="0"/>
          </a:p>
          <a:p>
            <a:r>
              <a:rPr lang="en-US" b="1" dirty="0" smtClean="0"/>
              <a:t>Consider </a:t>
            </a:r>
            <a:r>
              <a:rPr lang="en-US" b="1" dirty="0"/>
              <a:t>the M-way search tree shown in Fig. 11.3. Here M = </a:t>
            </a:r>
            <a:r>
              <a:rPr lang="en-US" b="1" dirty="0" smtClean="0"/>
              <a:t>3.</a:t>
            </a:r>
            <a:endParaRPr lang="tr-TR" b="1" dirty="0" smtClean="0"/>
          </a:p>
          <a:p>
            <a:r>
              <a:rPr lang="en-US" b="1" dirty="0" smtClean="0"/>
              <a:t>So </a:t>
            </a:r>
            <a:r>
              <a:rPr lang="en-US" b="1" dirty="0"/>
              <a:t>a node can store a maximum of two key values and can contain pointers to three sub-trees.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2743200" y="3810000"/>
            <a:ext cx="4314825" cy="1762125"/>
          </a:xfrm>
          <a:prstGeom prst="rect">
            <a:avLst/>
          </a:prstGeom>
        </p:spPr>
      </p:pic>
    </p:spTree>
    <p:extLst>
      <p:ext uri="{BB962C8B-B14F-4D97-AF65-F5344CB8AC3E}">
        <p14:creationId xmlns:p14="http://schemas.microsoft.com/office/powerpoint/2010/main" val="11705118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Introduction</a:t>
            </a:r>
            <a:endParaRPr lang="en-US" dirty="0" smtClean="0"/>
          </a:p>
        </p:txBody>
      </p:sp>
      <p:sp>
        <p:nvSpPr>
          <p:cNvPr id="3" name="Content Placeholder 2"/>
          <p:cNvSpPr>
            <a:spLocks noGrp="1"/>
          </p:cNvSpPr>
          <p:nvPr>
            <p:ph idx="1"/>
          </p:nvPr>
        </p:nvSpPr>
        <p:spPr>
          <a:xfrm>
            <a:off x="685800" y="990600"/>
            <a:ext cx="7848600" cy="5105400"/>
          </a:xfrm>
        </p:spPr>
        <p:txBody>
          <a:bodyPr>
            <a:normAutofit fontScale="92500" lnSpcReduction="20000"/>
          </a:bodyPr>
          <a:lstStyle/>
          <a:p>
            <a:r>
              <a:rPr lang="en-US" b="1" dirty="0"/>
              <a:t>In our example, we have taken a very small value of M so that the concept becomes easier for the reader, but in practice, M is usually very large. </a:t>
            </a:r>
            <a:endParaRPr lang="tr-TR" b="1" dirty="0" smtClean="0"/>
          </a:p>
          <a:p>
            <a:r>
              <a:rPr lang="en-US" b="1" dirty="0" smtClean="0"/>
              <a:t>Using </a:t>
            </a:r>
            <a:r>
              <a:rPr lang="en-US" b="1" dirty="0"/>
              <a:t>a 3-way search tree, let us lay down some of the basic properties of an M-way search tree. </a:t>
            </a:r>
            <a:endParaRPr lang="tr-TR" b="1" dirty="0"/>
          </a:p>
          <a:p>
            <a:pPr lvl="1"/>
            <a:r>
              <a:rPr lang="en-US" b="1" dirty="0" smtClean="0"/>
              <a:t>Note </a:t>
            </a:r>
            <a:r>
              <a:rPr lang="en-US" b="1" dirty="0"/>
              <a:t>that the key values in the sub-tree pointed by P</a:t>
            </a:r>
            <a:r>
              <a:rPr lang="en-US" b="1" baseline="-25000" dirty="0"/>
              <a:t>0</a:t>
            </a:r>
            <a:r>
              <a:rPr lang="en-US" b="1" dirty="0"/>
              <a:t> are less than the key value K</a:t>
            </a:r>
            <a:r>
              <a:rPr lang="en-US" b="1" baseline="-25000" dirty="0"/>
              <a:t>0</a:t>
            </a:r>
            <a:r>
              <a:rPr lang="en-US" b="1" dirty="0"/>
              <a:t>. </a:t>
            </a:r>
            <a:r>
              <a:rPr lang="en-US" b="1" dirty="0" smtClean="0"/>
              <a:t>Similarly</a:t>
            </a:r>
            <a:r>
              <a:rPr lang="en-US" b="1" dirty="0"/>
              <a:t>, all the key values in the sub-tree pointed by P</a:t>
            </a:r>
            <a:r>
              <a:rPr lang="en-US" b="1" baseline="-25000" dirty="0"/>
              <a:t>1</a:t>
            </a:r>
            <a:r>
              <a:rPr lang="en-US" b="1" dirty="0"/>
              <a:t> are less than K</a:t>
            </a:r>
            <a:r>
              <a:rPr lang="en-US" b="1" baseline="-25000" dirty="0"/>
              <a:t>1</a:t>
            </a:r>
            <a:r>
              <a:rPr lang="en-US" b="1" dirty="0"/>
              <a:t>, so on and so forth. </a:t>
            </a:r>
            <a:r>
              <a:rPr lang="en-US" b="1" dirty="0" smtClean="0"/>
              <a:t>Thus</a:t>
            </a:r>
            <a:r>
              <a:rPr lang="en-US" b="1" dirty="0"/>
              <a:t>, the generalized rule is that all the key values in the sub-tree pointed by P</a:t>
            </a:r>
            <a:r>
              <a:rPr lang="en-US" b="1" baseline="-25000" dirty="0"/>
              <a:t>i</a:t>
            </a:r>
            <a:r>
              <a:rPr lang="en-US" b="1" dirty="0"/>
              <a:t> are less than K</a:t>
            </a:r>
            <a:r>
              <a:rPr lang="en-US" b="1" baseline="-25000" dirty="0"/>
              <a:t>i</a:t>
            </a:r>
            <a:r>
              <a:rPr lang="en-US" b="1" dirty="0"/>
              <a:t>, where 0 </a:t>
            </a:r>
            <a:r>
              <a:rPr lang="en-US" b="1" dirty="0" smtClean="0"/>
              <a:t>≤ </a:t>
            </a:r>
            <a:r>
              <a:rPr lang="en-US" b="1" dirty="0" err="1"/>
              <a:t>i</a:t>
            </a:r>
            <a:r>
              <a:rPr lang="en-US" b="1" dirty="0"/>
              <a:t> </a:t>
            </a:r>
            <a:r>
              <a:rPr lang="en-US" b="1" dirty="0" smtClean="0"/>
              <a:t>≤ n–1.</a:t>
            </a:r>
            <a:endParaRPr lang="tr-TR" b="1" dirty="0" smtClean="0"/>
          </a:p>
          <a:p>
            <a:pPr lvl="1"/>
            <a:r>
              <a:rPr lang="en-US" b="1" dirty="0" smtClean="0"/>
              <a:t>Note </a:t>
            </a:r>
            <a:r>
              <a:rPr lang="en-US" b="1" dirty="0"/>
              <a:t>that the key values in the sub-tree pointed by P</a:t>
            </a:r>
            <a:r>
              <a:rPr lang="en-US" b="1" baseline="-25000" dirty="0"/>
              <a:t>1</a:t>
            </a:r>
            <a:r>
              <a:rPr lang="en-US" b="1" dirty="0"/>
              <a:t> are greater than the key value K</a:t>
            </a:r>
            <a:r>
              <a:rPr lang="en-US" b="1" baseline="-25000" dirty="0"/>
              <a:t>0</a:t>
            </a:r>
            <a:r>
              <a:rPr lang="en-US" b="1" dirty="0"/>
              <a:t>. Similarly, all the key values in the sub-tree pointed by P</a:t>
            </a:r>
            <a:r>
              <a:rPr lang="en-US" b="1" baseline="-25000" dirty="0"/>
              <a:t>2</a:t>
            </a:r>
            <a:r>
              <a:rPr lang="en-US" b="1" dirty="0"/>
              <a:t> are greater than K</a:t>
            </a:r>
            <a:r>
              <a:rPr lang="en-US" b="1" baseline="-25000" dirty="0"/>
              <a:t>1</a:t>
            </a:r>
            <a:r>
              <a:rPr lang="en-US" b="1" dirty="0"/>
              <a:t>, so on and so forth. Thus, the generalized rule is that all the key values in the sub-tree pointed by P</a:t>
            </a:r>
            <a:r>
              <a:rPr lang="en-US" b="1" baseline="-25000" dirty="0"/>
              <a:t>i</a:t>
            </a:r>
            <a:r>
              <a:rPr lang="en-US" b="1" dirty="0"/>
              <a:t> are greater than K</a:t>
            </a:r>
            <a:r>
              <a:rPr lang="en-US" b="1" baseline="-25000" dirty="0"/>
              <a:t>i–1</a:t>
            </a:r>
            <a:r>
              <a:rPr lang="en-US" b="1" dirty="0"/>
              <a:t>, where 0 </a:t>
            </a:r>
            <a:r>
              <a:rPr lang="en-US" b="1" dirty="0" smtClean="0"/>
              <a:t>≤ </a:t>
            </a:r>
            <a:r>
              <a:rPr lang="en-US" b="1" dirty="0" err="1"/>
              <a:t>i</a:t>
            </a:r>
            <a:r>
              <a:rPr lang="en-US" b="1" dirty="0"/>
              <a:t> </a:t>
            </a:r>
            <a:r>
              <a:rPr lang="en-US" b="1" dirty="0" smtClean="0"/>
              <a:t>≤ </a:t>
            </a:r>
            <a:r>
              <a:rPr lang="en-US" b="1" dirty="0"/>
              <a:t>n–1. In an M-way search tree, every sub-tree is also an M-way search tree and follows the same rules.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963306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3" name="Content Placeholder 2"/>
          <p:cNvSpPr>
            <a:spLocks noGrp="1"/>
          </p:cNvSpPr>
          <p:nvPr>
            <p:ph idx="1"/>
          </p:nvPr>
        </p:nvSpPr>
        <p:spPr>
          <a:xfrm>
            <a:off x="685800" y="990600"/>
            <a:ext cx="7848600" cy="5105400"/>
          </a:xfrm>
        </p:spPr>
        <p:txBody>
          <a:bodyPr>
            <a:normAutofit fontScale="70000" lnSpcReduction="20000"/>
          </a:bodyPr>
          <a:lstStyle/>
          <a:p>
            <a:r>
              <a:rPr lang="en-US" b="1" dirty="0"/>
              <a:t>A B tree is a specialized M-way tree developed by Rudolf Bayer and Ed </a:t>
            </a:r>
            <a:r>
              <a:rPr lang="en-US" b="1" dirty="0" err="1"/>
              <a:t>McCreight</a:t>
            </a:r>
            <a:r>
              <a:rPr lang="en-US" b="1" dirty="0"/>
              <a:t> in 1970 that is widely used for disk access. </a:t>
            </a:r>
            <a:endParaRPr lang="tr-TR" b="1" dirty="0" smtClean="0"/>
          </a:p>
          <a:p>
            <a:r>
              <a:rPr lang="en-US" b="1" dirty="0" smtClean="0"/>
              <a:t>A </a:t>
            </a:r>
            <a:r>
              <a:rPr lang="en-US" b="1" dirty="0"/>
              <a:t>B tree of order m can have a maximum of m–1 keys and m pointers to its sub-trees. </a:t>
            </a:r>
            <a:endParaRPr lang="tr-TR" b="1" dirty="0" smtClean="0"/>
          </a:p>
          <a:p>
            <a:r>
              <a:rPr lang="en-US" b="1" dirty="0" smtClean="0"/>
              <a:t>A </a:t>
            </a:r>
            <a:r>
              <a:rPr lang="en-US" b="1" dirty="0"/>
              <a:t>B tree may contain a large number of key values and pointers to sub-trees. </a:t>
            </a:r>
            <a:endParaRPr lang="tr-TR" b="1" dirty="0" smtClean="0"/>
          </a:p>
          <a:p>
            <a:r>
              <a:rPr lang="en-US" b="1" dirty="0" smtClean="0"/>
              <a:t>Storing </a:t>
            </a:r>
            <a:r>
              <a:rPr lang="en-US" b="1" dirty="0"/>
              <a:t>a large number of keys in a single node keeps the height of the tree relatively small. </a:t>
            </a:r>
            <a:endParaRPr lang="tr-TR" b="1" dirty="0" smtClean="0"/>
          </a:p>
          <a:p>
            <a:r>
              <a:rPr lang="en-US" b="1" dirty="0" smtClean="0"/>
              <a:t>A </a:t>
            </a:r>
            <a:r>
              <a:rPr lang="en-US" b="1" dirty="0"/>
              <a:t>B tree is designed to store sorted data and allows search, insertion, and deletion operations to be performed in logarithmic amortized time. </a:t>
            </a:r>
            <a:endParaRPr lang="tr-TR" b="1" dirty="0" smtClean="0"/>
          </a:p>
          <a:p>
            <a:r>
              <a:rPr lang="en-US" b="1" dirty="0" smtClean="0"/>
              <a:t>A </a:t>
            </a:r>
            <a:r>
              <a:rPr lang="en-US" b="1" dirty="0"/>
              <a:t>B tree of order m (the maximum number of children that each node can have) is a tree with all the properties of an M-way search tree. </a:t>
            </a:r>
            <a:endParaRPr lang="tr-TR" b="1" dirty="0" smtClean="0"/>
          </a:p>
          <a:p>
            <a:r>
              <a:rPr lang="en-US" b="1" dirty="0" smtClean="0"/>
              <a:t>In </a:t>
            </a:r>
            <a:r>
              <a:rPr lang="en-US" b="1" dirty="0"/>
              <a:t>addition it has the following properties: </a:t>
            </a:r>
            <a:endParaRPr lang="tr-TR" b="1" dirty="0" smtClean="0"/>
          </a:p>
          <a:p>
            <a:pPr lvl="1"/>
            <a:r>
              <a:rPr lang="en-US" b="1" dirty="0" smtClean="0"/>
              <a:t>1</a:t>
            </a:r>
            <a:r>
              <a:rPr lang="en-US" b="1" dirty="0"/>
              <a:t>. Every node in the B tree has at most (maximum) m children. </a:t>
            </a:r>
            <a:endParaRPr lang="tr-TR" b="1" dirty="0" smtClean="0"/>
          </a:p>
          <a:p>
            <a:pPr lvl="1"/>
            <a:r>
              <a:rPr lang="en-US" b="1" dirty="0" smtClean="0"/>
              <a:t>2</a:t>
            </a:r>
            <a:r>
              <a:rPr lang="en-US" b="1" dirty="0"/>
              <a:t>. Every node in the B tree except the root node and leaf nodes has at least (minimum) m/2 children. This condition helps to keep the tree bushy so that the path from the root node to the leaf is very short, even in a tree that stores a lot of data. </a:t>
            </a:r>
            <a:endParaRPr lang="tr-TR" b="1" dirty="0" smtClean="0"/>
          </a:p>
          <a:p>
            <a:pPr lvl="1"/>
            <a:r>
              <a:rPr lang="en-US" b="1" dirty="0" smtClean="0"/>
              <a:t>3</a:t>
            </a:r>
            <a:r>
              <a:rPr lang="en-US" b="1" dirty="0"/>
              <a:t>. The root node has at least two children if it is not a terminal (leaf) node. </a:t>
            </a:r>
            <a:endParaRPr lang="tr-TR" b="1" dirty="0" smtClean="0"/>
          </a:p>
          <a:p>
            <a:pPr lvl="1"/>
            <a:r>
              <a:rPr lang="en-US" b="1" dirty="0" smtClean="0"/>
              <a:t>4</a:t>
            </a:r>
            <a:r>
              <a:rPr lang="en-US" b="1" dirty="0"/>
              <a:t>. All leaf nodes are at the same level.</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26133777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3" name="Content Placeholder 2"/>
          <p:cNvSpPr>
            <a:spLocks noGrp="1"/>
          </p:cNvSpPr>
          <p:nvPr>
            <p:ph idx="1"/>
          </p:nvPr>
        </p:nvSpPr>
        <p:spPr>
          <a:xfrm>
            <a:off x="685800" y="990600"/>
            <a:ext cx="7848600" cy="3276600"/>
          </a:xfrm>
        </p:spPr>
        <p:txBody>
          <a:bodyPr>
            <a:normAutofit fontScale="77500" lnSpcReduction="20000"/>
          </a:bodyPr>
          <a:lstStyle/>
          <a:p>
            <a:r>
              <a:rPr lang="en-US" b="1" dirty="0"/>
              <a:t>An internal node in the B tree can have n number of children, </a:t>
            </a:r>
            <a:r>
              <a:rPr lang="en-US" b="1" dirty="0" smtClean="0"/>
              <a:t>where </a:t>
            </a:r>
            <a:r>
              <a:rPr lang="en-US" b="1" dirty="0"/>
              <a:t>0 </a:t>
            </a:r>
            <a:r>
              <a:rPr lang="en-US" b="1" dirty="0" smtClean="0"/>
              <a:t>≤</a:t>
            </a:r>
            <a:r>
              <a:rPr lang="tr-TR" b="1" dirty="0" smtClean="0"/>
              <a:t> </a:t>
            </a:r>
            <a:r>
              <a:rPr lang="en-US" b="1" dirty="0" smtClean="0"/>
              <a:t>n ≤ </a:t>
            </a:r>
            <a:r>
              <a:rPr lang="en-US" b="1" dirty="0"/>
              <a:t>m. </a:t>
            </a:r>
            <a:endParaRPr lang="tr-TR" b="1" dirty="0" smtClean="0"/>
          </a:p>
          <a:p>
            <a:r>
              <a:rPr lang="en-US" b="1" dirty="0" smtClean="0"/>
              <a:t>It </a:t>
            </a:r>
            <a:r>
              <a:rPr lang="en-US" b="1" dirty="0"/>
              <a:t>is not necessary that every node has the same number of children, but the only restriction is that the node should have at least m/2 children. </a:t>
            </a:r>
            <a:endParaRPr lang="tr-TR" b="1" dirty="0" smtClean="0"/>
          </a:p>
          <a:p>
            <a:r>
              <a:rPr lang="en-US" b="1" dirty="0" smtClean="0"/>
              <a:t>As </a:t>
            </a:r>
            <a:r>
              <a:rPr lang="en-US" b="1" dirty="0"/>
              <a:t>B tree of order 4 is given in Fig. 11.4</a:t>
            </a:r>
            <a:r>
              <a:rPr lang="en-US" b="1" dirty="0" smtClean="0"/>
              <a:t>.</a:t>
            </a:r>
            <a:endParaRPr lang="tr-TR" b="1" dirty="0" smtClean="0"/>
          </a:p>
          <a:p>
            <a:r>
              <a:rPr lang="en-US" b="1" dirty="0"/>
              <a:t>While performing insertion and deletion operations in a B tree, the number of child nodes may change. </a:t>
            </a:r>
            <a:endParaRPr lang="tr-TR" b="1" dirty="0" smtClean="0"/>
          </a:p>
          <a:p>
            <a:r>
              <a:rPr lang="en-US" b="1" dirty="0" smtClean="0"/>
              <a:t>So</a:t>
            </a:r>
            <a:r>
              <a:rPr lang="en-US" b="1" dirty="0"/>
              <a:t>, in order to maintain a minimum number of children, the internal nodes may be joined or split. </a:t>
            </a:r>
            <a:endParaRPr lang="tr-TR" b="1" dirty="0" smtClean="0"/>
          </a:p>
          <a:p>
            <a:r>
              <a:rPr lang="en-US" b="1" dirty="0" smtClean="0"/>
              <a:t>We </a:t>
            </a:r>
            <a:r>
              <a:rPr lang="en-US" b="1" dirty="0"/>
              <a:t>will discuss search, insertion, and deletion operations in this section.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405833" y="4371975"/>
            <a:ext cx="6486525" cy="1724025"/>
          </a:xfrm>
          <a:prstGeom prst="rect">
            <a:avLst/>
          </a:prstGeom>
        </p:spPr>
      </p:pic>
    </p:spTree>
    <p:extLst>
      <p:ext uri="{BB962C8B-B14F-4D97-AF65-F5344CB8AC3E}">
        <p14:creationId xmlns:p14="http://schemas.microsoft.com/office/powerpoint/2010/main" val="36206437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3" name="Content Placeholder 2"/>
          <p:cNvSpPr>
            <a:spLocks noGrp="1"/>
          </p:cNvSpPr>
          <p:nvPr>
            <p:ph idx="1"/>
          </p:nvPr>
        </p:nvSpPr>
        <p:spPr>
          <a:xfrm>
            <a:off x="685800" y="990600"/>
            <a:ext cx="7848600" cy="5334000"/>
          </a:xfrm>
        </p:spPr>
        <p:txBody>
          <a:bodyPr>
            <a:normAutofit fontScale="70000" lnSpcReduction="20000"/>
          </a:bodyPr>
          <a:lstStyle/>
          <a:p>
            <a:r>
              <a:rPr lang="en-US" b="1" dirty="0"/>
              <a:t>Searching for an element in a </a:t>
            </a:r>
            <a:r>
              <a:rPr lang="tr-TR" b="1" dirty="0" smtClean="0"/>
              <a:t>B</a:t>
            </a:r>
            <a:r>
              <a:rPr lang="en-US" b="1" dirty="0" smtClean="0"/>
              <a:t> </a:t>
            </a:r>
            <a:r>
              <a:rPr lang="en-US" b="1" dirty="0"/>
              <a:t>Tree </a:t>
            </a:r>
            <a:endParaRPr lang="tr-TR" b="1" dirty="0" smtClean="0"/>
          </a:p>
          <a:p>
            <a:r>
              <a:rPr lang="en-US" b="1" dirty="0" smtClean="0"/>
              <a:t>Searching </a:t>
            </a:r>
            <a:r>
              <a:rPr lang="en-US" b="1" dirty="0"/>
              <a:t>for an element in a B tree is similar to that in binary search trees. Consider the B tree given in Fig. </a:t>
            </a:r>
            <a:r>
              <a:rPr lang="en-US" b="1" dirty="0" smtClean="0"/>
              <a:t>11.4.</a:t>
            </a:r>
            <a:endParaRPr lang="tr-TR" b="1" dirty="0" smtClean="0"/>
          </a:p>
          <a:p>
            <a:r>
              <a:rPr lang="en-US" b="1" dirty="0" smtClean="0"/>
              <a:t>To </a:t>
            </a:r>
            <a:r>
              <a:rPr lang="en-US" b="1" dirty="0"/>
              <a:t>search for 59, we begin at the root node. </a:t>
            </a:r>
            <a:endParaRPr lang="tr-TR" b="1" dirty="0" smtClean="0"/>
          </a:p>
          <a:p>
            <a:r>
              <a:rPr lang="en-US" b="1" dirty="0" smtClean="0"/>
              <a:t>The </a:t>
            </a:r>
            <a:r>
              <a:rPr lang="en-US" b="1" dirty="0"/>
              <a:t>root node has a value 45 which is less than 59. So, we traverse in the right sub-tree. </a:t>
            </a:r>
            <a:endParaRPr lang="tr-TR" b="1" dirty="0" smtClean="0"/>
          </a:p>
          <a:p>
            <a:r>
              <a:rPr lang="en-US" b="1" dirty="0" smtClean="0"/>
              <a:t>The </a:t>
            </a:r>
            <a:r>
              <a:rPr lang="en-US" b="1" dirty="0"/>
              <a:t>right sub-tree of the root node has two key values, 49 and 63. Since 49 </a:t>
            </a:r>
            <a:r>
              <a:rPr lang="en-US" b="1" dirty="0" smtClean="0"/>
              <a:t>≤ </a:t>
            </a:r>
            <a:r>
              <a:rPr lang="en-US" b="1" dirty="0"/>
              <a:t>59 </a:t>
            </a:r>
            <a:r>
              <a:rPr lang="en-US" b="1" dirty="0" smtClean="0"/>
              <a:t>≤ </a:t>
            </a:r>
            <a:r>
              <a:rPr lang="en-US" b="1" dirty="0"/>
              <a:t>63, we traverse the right sub-tree of 49, that is, the left sub-tree of 63. </a:t>
            </a:r>
            <a:endParaRPr lang="tr-TR" b="1" dirty="0" smtClean="0"/>
          </a:p>
          <a:p>
            <a:r>
              <a:rPr lang="en-US" b="1" dirty="0" smtClean="0"/>
              <a:t>This </a:t>
            </a:r>
            <a:r>
              <a:rPr lang="en-US" b="1" dirty="0"/>
              <a:t>sub-tree has three values, 54, 59, and 61. </a:t>
            </a:r>
            <a:endParaRPr lang="tr-TR" b="1" dirty="0" smtClean="0"/>
          </a:p>
          <a:p>
            <a:r>
              <a:rPr lang="en-US" b="1" dirty="0" smtClean="0"/>
              <a:t>On </a:t>
            </a:r>
            <a:r>
              <a:rPr lang="en-US" b="1" dirty="0"/>
              <a:t>finding the value 59, the search is successful. Take another example. </a:t>
            </a:r>
            <a:endParaRPr lang="tr-TR" b="1" dirty="0" smtClean="0"/>
          </a:p>
          <a:p>
            <a:r>
              <a:rPr lang="en-US" b="1" dirty="0" smtClean="0"/>
              <a:t>If </a:t>
            </a:r>
            <a:r>
              <a:rPr lang="en-US" b="1" dirty="0"/>
              <a:t>you want to search for 9, then we traverse the left sub-tree of the root node. </a:t>
            </a:r>
            <a:endParaRPr lang="tr-TR" b="1" dirty="0" smtClean="0"/>
          </a:p>
          <a:p>
            <a:r>
              <a:rPr lang="en-US" b="1" dirty="0" smtClean="0"/>
              <a:t>The </a:t>
            </a:r>
            <a:r>
              <a:rPr lang="en-US" b="1" dirty="0"/>
              <a:t>left sub-tree has two key values, 29 and 32. Again, we traverse the left sub-tree of 29. </a:t>
            </a:r>
            <a:endParaRPr lang="tr-TR" b="1" dirty="0" smtClean="0"/>
          </a:p>
          <a:p>
            <a:r>
              <a:rPr lang="en-US" b="1" dirty="0" smtClean="0"/>
              <a:t>We </a:t>
            </a:r>
            <a:r>
              <a:rPr lang="en-US" b="1" dirty="0"/>
              <a:t>find that it has two key values, 18 and 27. There is no left sub-tree of 18, hence the value 9 is not stored in the tree. </a:t>
            </a:r>
            <a:endParaRPr lang="tr-TR" b="1" dirty="0" smtClean="0"/>
          </a:p>
          <a:p>
            <a:r>
              <a:rPr lang="en-US" b="1" dirty="0" smtClean="0"/>
              <a:t>Since </a:t>
            </a:r>
            <a:r>
              <a:rPr lang="en-US" b="1" dirty="0"/>
              <a:t>the running time of the search operation depends upon the height of the tree, the algorithm to search for an element in a B tree takes O(</a:t>
            </a:r>
            <a:r>
              <a:rPr lang="en-US" b="1" dirty="0" err="1"/>
              <a:t>log</a:t>
            </a:r>
            <a:r>
              <a:rPr lang="en-US" b="1" baseline="-25000" dirty="0" err="1"/>
              <a:t>t</a:t>
            </a:r>
            <a:r>
              <a:rPr lang="en-US" b="1" dirty="0"/>
              <a:t> n) time to execute.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549512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8572</TotalTime>
  <Words>3740</Words>
  <Application>Microsoft Office PowerPoint</Application>
  <PresentationFormat>On-screen Show (4:3)</PresentationFormat>
  <Paragraphs>325</Paragraphs>
  <Slides>37</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Century Gothic</vt:lpstr>
      <vt:lpstr>Wingdings 2</vt:lpstr>
      <vt:lpstr>Austin</vt:lpstr>
      <vt:lpstr>BLM267</vt:lpstr>
      <vt:lpstr>PowerPoint Presentation</vt:lpstr>
      <vt:lpstr>Introduction</vt:lpstr>
      <vt:lpstr>Introduction</vt:lpstr>
      <vt:lpstr>Introduction</vt:lpstr>
      <vt:lpstr>Introduction</vt:lpstr>
      <vt:lpstr>B Trees</vt:lpstr>
      <vt:lpstr>B Trees</vt:lpstr>
      <vt:lpstr>B Trees</vt:lpstr>
      <vt:lpstr>B Trees</vt:lpstr>
      <vt:lpstr>B Trees</vt:lpstr>
      <vt:lpstr>B Trees</vt:lpstr>
      <vt:lpstr>B Trees</vt:lpstr>
      <vt:lpstr>B Trees</vt:lpstr>
      <vt:lpstr>B Trees</vt:lpstr>
      <vt:lpstr>B Trees</vt:lpstr>
      <vt:lpstr>B Trees</vt:lpstr>
      <vt:lpstr>B Trees</vt:lpstr>
      <vt:lpstr>B Trees</vt:lpstr>
      <vt:lpstr>B Trees</vt:lpstr>
      <vt:lpstr>B+ Trees</vt:lpstr>
      <vt:lpstr>B+ Trees</vt:lpstr>
      <vt:lpstr>B+ Trees</vt:lpstr>
      <vt:lpstr>B+ Trees</vt:lpstr>
      <vt:lpstr>B+ Trees</vt:lpstr>
      <vt:lpstr>B+ Trees</vt:lpstr>
      <vt:lpstr>B+ Trees</vt:lpstr>
      <vt:lpstr>2-3 Trees</vt:lpstr>
      <vt:lpstr>2-3 Trees</vt:lpstr>
      <vt:lpstr>2-3 Trees</vt:lpstr>
      <vt:lpstr>2-3 Trees</vt:lpstr>
      <vt:lpstr>2-3 Trees</vt:lpstr>
      <vt:lpstr>2-3 Trees</vt:lpstr>
      <vt:lpstr>2-3 Trees</vt:lpstr>
      <vt:lpstr>2-3 Trees</vt:lpstr>
      <vt:lpstr>2-3 Trees</vt:lpstr>
      <vt:lpstr>2-3 Trees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COM267</dc:title>
  <dc:creator>AR</dc:creator>
  <cp:lastModifiedBy>Furkan Ar</cp:lastModifiedBy>
  <cp:revision>413</cp:revision>
  <dcterms:created xsi:type="dcterms:W3CDTF">2006-08-16T00:00:00Z</dcterms:created>
  <dcterms:modified xsi:type="dcterms:W3CDTF">2019-12-03T21:26:48Z</dcterms:modified>
</cp:coreProperties>
</file>