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>
      <p:cViewPr varScale="1">
        <p:scale>
          <a:sx n="66" d="100"/>
          <a:sy n="66" d="100"/>
        </p:scale>
        <p:origin x="1312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3C565-F6BB-4F42-8E95-4790F5B9E375}" type="datetimeFigureOut">
              <a:rPr lang="tr-TR" smtClean="0"/>
              <a:pPr/>
              <a:t>4.12.2019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ED1EF-6818-4705-9CDF-60C5D763D88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990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3CE3403-E2B5-4E8A-89D8-A2C3643C3380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D9AE-622D-4D6E-B1FA-FF86DCF8EC8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7825-6EB5-4069-AE4D-CD6FFECBD5A8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9553-24D1-43E6-A105-C5B7D4915F5D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F120-8076-4A7A-B793-2274FBA2819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B68B-BF11-44FC-994F-5C1FD159CE2B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C4FA-4925-4400-B613-A21B29FA01B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596D-A42C-4123-A2C9-1AA75A8A164E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0925-351C-415F-AE54-F89DB471B483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1209-091D-4FEB-A8CD-380AAC3CD9EC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83C6-5B46-4D44-83C2-F3FA9C4C41C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77C9E0A-1FB2-4327-A4E0-FE2C9CA9BF1A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/>
              <a:t>55490005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522520"/>
          </a:xfrm>
        </p:spPr>
        <p:txBody>
          <a:bodyPr>
            <a:normAutofit/>
          </a:bodyPr>
          <a:lstStyle/>
          <a:p>
            <a:r>
              <a:rPr lang="en-US" dirty="0" smtClean="0"/>
              <a:t>Chapter </a:t>
            </a:r>
            <a:r>
              <a:rPr lang="tr-TR" dirty="0" smtClean="0"/>
              <a:t>2: Application Layer </a:t>
            </a:r>
            <a:r>
              <a:rPr lang="tr-TR" b="1" dirty="0" smtClean="0"/>
              <a:t>(PART 1)</a:t>
            </a:r>
            <a:endParaRPr lang="en-US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5257800" y="5486400"/>
            <a:ext cx="2877312" cy="598691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Computer Networking: A Top Down Approach 6th Edition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Jim Kurose, Keith Ross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53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Principles of Network Applications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Processes</a:t>
            </a:r>
          </a:p>
          <a:p>
            <a:pPr lvl="1"/>
            <a:r>
              <a:rPr lang="tr-TR" b="1" dirty="0" smtClean="0"/>
              <a:t>Client process: Process that initiates communication</a:t>
            </a:r>
          </a:p>
          <a:p>
            <a:pPr lvl="1"/>
            <a:r>
              <a:rPr lang="tr-TR" b="1" dirty="0" smtClean="0"/>
              <a:t>Server process: Process that waits to be contacted.</a:t>
            </a:r>
          </a:p>
          <a:p>
            <a:pPr lvl="1"/>
            <a:r>
              <a:rPr lang="tr-TR" b="1" dirty="0" smtClean="0"/>
              <a:t>Sockets</a:t>
            </a:r>
          </a:p>
          <a:p>
            <a:pPr lvl="2"/>
            <a:r>
              <a:rPr lang="tr-TR" b="1" dirty="0" smtClean="0"/>
              <a:t>Process sends/receives messages to/from its socket.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915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Principles of Network Applications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Addressing Processes</a:t>
            </a:r>
            <a:endParaRPr lang="tr-TR" b="1" dirty="0"/>
          </a:p>
          <a:p>
            <a:pPr lvl="1"/>
            <a:r>
              <a:rPr lang="tr-TR" b="1" dirty="0" smtClean="0"/>
              <a:t>To receive messages process must have identifier</a:t>
            </a:r>
          </a:p>
          <a:p>
            <a:pPr lvl="1"/>
            <a:r>
              <a:rPr lang="tr-TR" b="1" dirty="0" smtClean="0"/>
              <a:t>Identifier includes both IP address and port numbers</a:t>
            </a:r>
          </a:p>
          <a:p>
            <a:pPr lvl="1"/>
            <a:r>
              <a:rPr lang="tr-TR" b="1" dirty="0" smtClean="0"/>
              <a:t>Example port numbers:</a:t>
            </a:r>
          </a:p>
          <a:p>
            <a:pPr lvl="2"/>
            <a:r>
              <a:rPr lang="tr-TR" b="1" dirty="0" smtClean="0"/>
              <a:t>HTTP Server: 80</a:t>
            </a:r>
          </a:p>
          <a:p>
            <a:pPr lvl="2"/>
            <a:r>
              <a:rPr lang="tr-TR" b="1" dirty="0" smtClean="0"/>
              <a:t>Mail Server: 25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548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Principles of Network Applications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Application layer protocol defines:</a:t>
            </a:r>
          </a:p>
          <a:p>
            <a:pPr lvl="1"/>
            <a:r>
              <a:rPr lang="tr-TR" b="1" dirty="0" smtClean="0"/>
              <a:t>Type of messages</a:t>
            </a:r>
          </a:p>
          <a:p>
            <a:pPr lvl="1"/>
            <a:r>
              <a:rPr lang="tr-TR" b="1" dirty="0" smtClean="0"/>
              <a:t>Message syntax</a:t>
            </a:r>
          </a:p>
          <a:p>
            <a:pPr lvl="1"/>
            <a:r>
              <a:rPr lang="tr-TR" b="1" dirty="0" smtClean="0"/>
              <a:t>Message semantics</a:t>
            </a:r>
          </a:p>
          <a:p>
            <a:pPr lvl="1"/>
            <a:r>
              <a:rPr lang="tr-TR" b="1" dirty="0" smtClean="0"/>
              <a:t>Rules</a:t>
            </a:r>
          </a:p>
          <a:p>
            <a:r>
              <a:rPr lang="tr-TR" b="1" dirty="0" smtClean="0"/>
              <a:t>Open protocols:</a:t>
            </a:r>
          </a:p>
          <a:p>
            <a:pPr lvl="1"/>
            <a:r>
              <a:rPr lang="tr-TR" b="1" dirty="0" smtClean="0"/>
              <a:t>Defined in RFCs, HTTP, SMTP</a:t>
            </a:r>
          </a:p>
          <a:p>
            <a:r>
              <a:rPr lang="tr-TR" b="1" dirty="0" smtClean="0"/>
              <a:t>Proprietary protocols:</a:t>
            </a:r>
          </a:p>
          <a:p>
            <a:pPr lvl="1"/>
            <a:r>
              <a:rPr lang="tr-TR" b="1" dirty="0" smtClean="0"/>
              <a:t>Skype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8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Principles of Network Applications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/>
              <a:t>Transport Services that an application needs</a:t>
            </a:r>
            <a:endParaRPr lang="tr-TR" b="1" dirty="0" smtClean="0"/>
          </a:p>
          <a:p>
            <a:pPr lvl="1"/>
            <a:r>
              <a:rPr lang="tr-TR" b="1" dirty="0" smtClean="0"/>
              <a:t>Data integrity</a:t>
            </a:r>
          </a:p>
          <a:p>
            <a:pPr lvl="1"/>
            <a:r>
              <a:rPr lang="tr-TR" b="1" dirty="0" smtClean="0"/>
              <a:t>Timing</a:t>
            </a:r>
          </a:p>
          <a:p>
            <a:pPr lvl="1"/>
            <a:r>
              <a:rPr lang="tr-TR" b="1" dirty="0" smtClean="0"/>
              <a:t>Throughput</a:t>
            </a:r>
          </a:p>
          <a:p>
            <a:pPr lvl="1"/>
            <a:r>
              <a:rPr lang="tr-TR" b="1" dirty="0" smtClean="0"/>
              <a:t>Security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545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Principles of Network Applications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Internet transport protocol services</a:t>
            </a:r>
          </a:p>
          <a:p>
            <a:pPr lvl="1"/>
            <a:r>
              <a:rPr lang="tr-TR" b="1" dirty="0" smtClean="0"/>
              <a:t>TCP Service</a:t>
            </a:r>
          </a:p>
          <a:p>
            <a:pPr lvl="2"/>
            <a:r>
              <a:rPr lang="tr-TR" b="1" dirty="0" smtClean="0"/>
              <a:t>Reliable transport</a:t>
            </a:r>
          </a:p>
          <a:p>
            <a:pPr lvl="2"/>
            <a:r>
              <a:rPr lang="tr-TR" b="1" dirty="0" smtClean="0"/>
              <a:t>Flow control</a:t>
            </a:r>
          </a:p>
          <a:p>
            <a:pPr lvl="2"/>
            <a:r>
              <a:rPr lang="tr-TR" b="1" dirty="0" smtClean="0"/>
              <a:t>Congestion control</a:t>
            </a:r>
          </a:p>
          <a:p>
            <a:pPr lvl="2"/>
            <a:r>
              <a:rPr lang="tr-TR" b="1" dirty="0" smtClean="0"/>
              <a:t>Does not provide timing, minimum throughput, security</a:t>
            </a:r>
          </a:p>
          <a:p>
            <a:pPr lvl="2"/>
            <a:r>
              <a:rPr lang="tr-TR" b="1" dirty="0" smtClean="0"/>
              <a:t>Connection-oriented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735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Principles of Network Applications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Internet transport protocol services</a:t>
            </a:r>
          </a:p>
          <a:p>
            <a:pPr lvl="1"/>
            <a:r>
              <a:rPr lang="tr-TR" b="1" dirty="0" smtClean="0"/>
              <a:t>UDP Service</a:t>
            </a:r>
          </a:p>
          <a:p>
            <a:pPr lvl="2"/>
            <a:r>
              <a:rPr lang="tr-TR" b="1" dirty="0" smtClean="0"/>
              <a:t>Unreliable data transfer</a:t>
            </a:r>
          </a:p>
          <a:p>
            <a:pPr lvl="2"/>
            <a:r>
              <a:rPr lang="tr-TR" b="1" dirty="0" smtClean="0"/>
              <a:t>Does not provide reliability, flow control,</a:t>
            </a:r>
            <a:r>
              <a:rPr lang="tr-TR" b="1" dirty="0"/>
              <a:t> </a:t>
            </a:r>
            <a:r>
              <a:rPr lang="tr-TR" b="1" dirty="0" smtClean="0"/>
              <a:t>congestion control, timing, throughputguarantee, security or connection setup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954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43492" y="990600"/>
            <a:ext cx="7186108" cy="5105399"/>
          </a:xfrm>
        </p:spPr>
        <p:txBody>
          <a:bodyPr/>
          <a:lstStyle/>
          <a:p>
            <a:r>
              <a:rPr lang="tr-TR" sz="1900" b="1" dirty="0" smtClean="0">
                <a:solidFill>
                  <a:srgbClr val="3E3D2D"/>
                </a:solidFill>
              </a:rPr>
              <a:t>Principles of Network Applications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641448" y="5715000"/>
            <a:ext cx="3502152" cy="50228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Outline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Principles of Network Applications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Implementation aspects of network application protocols</a:t>
            </a:r>
          </a:p>
          <a:p>
            <a:pPr lvl="1"/>
            <a:r>
              <a:rPr lang="tr-TR" b="1" dirty="0" smtClean="0"/>
              <a:t>Transport layer service models</a:t>
            </a:r>
          </a:p>
          <a:p>
            <a:pPr lvl="1"/>
            <a:r>
              <a:rPr lang="tr-TR" b="1" dirty="0" smtClean="0"/>
              <a:t>Client-server paradigm</a:t>
            </a:r>
          </a:p>
          <a:p>
            <a:pPr lvl="1"/>
            <a:r>
              <a:rPr lang="tr-TR" b="1" dirty="0" smtClean="0"/>
              <a:t>Peer-to-peer paradigm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21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Principles of Network Applications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Network Applications</a:t>
            </a:r>
          </a:p>
          <a:p>
            <a:pPr lvl="1"/>
            <a:r>
              <a:rPr lang="tr-TR" b="1" dirty="0" smtClean="0"/>
              <a:t>E-mail</a:t>
            </a:r>
          </a:p>
          <a:p>
            <a:pPr lvl="1"/>
            <a:r>
              <a:rPr lang="tr-TR" b="1" dirty="0" smtClean="0"/>
              <a:t>Web</a:t>
            </a:r>
          </a:p>
          <a:p>
            <a:pPr lvl="1"/>
            <a:r>
              <a:rPr lang="tr-TR" b="1" dirty="0" smtClean="0"/>
              <a:t>Text messaging</a:t>
            </a:r>
          </a:p>
          <a:p>
            <a:pPr lvl="1"/>
            <a:r>
              <a:rPr lang="tr-TR" b="1" dirty="0" smtClean="0"/>
              <a:t>Remote login</a:t>
            </a:r>
          </a:p>
          <a:p>
            <a:pPr lvl="1"/>
            <a:r>
              <a:rPr lang="tr-TR" b="1" dirty="0" smtClean="0"/>
              <a:t>P2P file sharing</a:t>
            </a:r>
          </a:p>
          <a:p>
            <a:pPr lvl="1"/>
            <a:r>
              <a:rPr lang="tr-TR" b="1" dirty="0" smtClean="0"/>
              <a:t>Network games</a:t>
            </a:r>
          </a:p>
          <a:p>
            <a:pPr lvl="1"/>
            <a:r>
              <a:rPr lang="tr-TR" b="1" dirty="0" smtClean="0"/>
              <a:t>Streaming stored video</a:t>
            </a:r>
          </a:p>
          <a:p>
            <a:pPr lvl="1"/>
            <a:r>
              <a:rPr lang="tr-TR" b="1" dirty="0" smtClean="0"/>
              <a:t>Voice over IP</a:t>
            </a:r>
          </a:p>
          <a:p>
            <a:pPr lvl="1"/>
            <a:r>
              <a:rPr lang="tr-TR" b="1" dirty="0" smtClean="0"/>
              <a:t>Social networking</a:t>
            </a:r>
          </a:p>
          <a:p>
            <a:pPr lvl="1"/>
            <a:r>
              <a:rPr lang="tr-TR" b="1" dirty="0" smtClean="0"/>
              <a:t>Search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48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Principles of Network Applications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Creating network applications</a:t>
            </a:r>
          </a:p>
          <a:p>
            <a:pPr lvl="1"/>
            <a:r>
              <a:rPr lang="tr-TR" b="1" dirty="0" smtClean="0"/>
              <a:t>Network apps run on end systems</a:t>
            </a:r>
          </a:p>
          <a:p>
            <a:pPr lvl="1"/>
            <a:r>
              <a:rPr lang="tr-TR" b="1" dirty="0" smtClean="0"/>
              <a:t>They communicate over the network</a:t>
            </a:r>
          </a:p>
          <a:p>
            <a:pPr lvl="2"/>
            <a:r>
              <a:rPr lang="tr-TR" b="1" dirty="0" smtClean="0"/>
              <a:t>Web server software communicates with browser software</a:t>
            </a:r>
            <a:endParaRPr lang="tr-TR" b="1" dirty="0"/>
          </a:p>
          <a:p>
            <a:pPr lvl="1"/>
            <a:r>
              <a:rPr lang="tr-TR" b="1" dirty="0" smtClean="0"/>
              <a:t>When you create a network apps you do not need to write software for network core devices</a:t>
            </a:r>
          </a:p>
          <a:p>
            <a:pPr lvl="2"/>
            <a:r>
              <a:rPr lang="tr-TR" b="1" dirty="0" smtClean="0"/>
              <a:t>Applications are not run on network core devices</a:t>
            </a:r>
          </a:p>
          <a:p>
            <a:pPr lvl="2"/>
            <a:r>
              <a:rPr lang="tr-TR" b="1" dirty="0" smtClean="0"/>
              <a:t>Rapid application development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173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Principles of Network Applications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Application Architectures</a:t>
            </a:r>
          </a:p>
          <a:p>
            <a:pPr lvl="1"/>
            <a:r>
              <a:rPr lang="tr-TR" b="1" dirty="0" smtClean="0"/>
              <a:t>Client-Server</a:t>
            </a:r>
          </a:p>
          <a:p>
            <a:pPr lvl="1"/>
            <a:r>
              <a:rPr lang="tr-TR" b="1" dirty="0" smtClean="0"/>
              <a:t>Peer-to-Peer (P2P)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632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Principles of Network Applications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Client-Server Architecture</a:t>
            </a:r>
          </a:p>
          <a:p>
            <a:pPr lvl="1"/>
            <a:r>
              <a:rPr lang="tr-TR" b="1" dirty="0" smtClean="0"/>
              <a:t>Server</a:t>
            </a:r>
          </a:p>
          <a:p>
            <a:pPr lvl="2"/>
            <a:r>
              <a:rPr lang="tr-TR" b="1" dirty="0" smtClean="0"/>
              <a:t>Servers have permanent IP addresses</a:t>
            </a:r>
          </a:p>
          <a:p>
            <a:pPr lvl="2"/>
            <a:r>
              <a:rPr lang="tr-TR" b="1" dirty="0" smtClean="0"/>
              <a:t>They are always-on host.</a:t>
            </a:r>
          </a:p>
          <a:p>
            <a:pPr lvl="1"/>
            <a:r>
              <a:rPr lang="tr-TR" b="1" dirty="0" smtClean="0"/>
              <a:t>Clients</a:t>
            </a:r>
          </a:p>
          <a:p>
            <a:pPr lvl="2"/>
            <a:r>
              <a:rPr lang="tr-TR" b="1" dirty="0" smtClean="0"/>
              <a:t>They communicate with server.</a:t>
            </a:r>
          </a:p>
          <a:p>
            <a:pPr lvl="2"/>
            <a:r>
              <a:rPr lang="tr-TR" b="1" dirty="0" smtClean="0"/>
              <a:t>They may have dynamic IP addresses</a:t>
            </a:r>
          </a:p>
          <a:p>
            <a:pPr lvl="2"/>
            <a:r>
              <a:rPr lang="tr-TR" b="1" dirty="0" smtClean="0"/>
              <a:t>They do not communicate directly with each other.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461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Principles of Network Applications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P2P Architecture</a:t>
            </a:r>
          </a:p>
          <a:p>
            <a:pPr lvl="1"/>
            <a:r>
              <a:rPr lang="tr-TR" b="1" dirty="0" smtClean="0"/>
              <a:t>No always on server</a:t>
            </a:r>
          </a:p>
          <a:p>
            <a:pPr lvl="1"/>
            <a:r>
              <a:rPr lang="tr-TR" b="1" dirty="0" smtClean="0"/>
              <a:t>End systems directly communicate with each other</a:t>
            </a:r>
          </a:p>
          <a:p>
            <a:pPr lvl="1"/>
            <a:r>
              <a:rPr lang="tr-TR" b="1" dirty="0" smtClean="0"/>
              <a:t>Peers requset service from other peers.</a:t>
            </a:r>
          </a:p>
          <a:p>
            <a:pPr lvl="1"/>
            <a:r>
              <a:rPr lang="tr-TR" b="1" dirty="0" smtClean="0"/>
              <a:t>Peers provide service in return to other peers</a:t>
            </a:r>
          </a:p>
          <a:p>
            <a:pPr lvl="1"/>
            <a:r>
              <a:rPr lang="tr-TR" b="1" dirty="0" smtClean="0"/>
              <a:t>Peers may change IP addresses</a:t>
            </a:r>
          </a:p>
          <a:p>
            <a:pPr lvl="1"/>
            <a:r>
              <a:rPr lang="tr-TR" b="1" dirty="0" smtClean="0"/>
              <a:t>Complex management</a:t>
            </a:r>
          </a:p>
          <a:p>
            <a:pPr lvl="1"/>
            <a:r>
              <a:rPr lang="tr-TR" b="1" dirty="0" smtClean="0"/>
              <a:t>Self scalability: New peers bring new service capacity and new service requests.</a:t>
            </a:r>
            <a:endParaRPr lang="tr-TR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5212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Principles of Network Applications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Processes</a:t>
            </a:r>
          </a:p>
          <a:p>
            <a:pPr lvl="1"/>
            <a:r>
              <a:rPr lang="tr-TR" b="1" dirty="0" smtClean="0"/>
              <a:t>The programs that is running within a host is called as process.</a:t>
            </a:r>
          </a:p>
          <a:p>
            <a:pPr lvl="1"/>
            <a:r>
              <a:rPr lang="tr-TR" b="1" dirty="0" smtClean="0"/>
              <a:t>Inter-process communication: The communicaiton between two processes within the same host.</a:t>
            </a:r>
          </a:p>
          <a:p>
            <a:pPr lvl="1"/>
            <a:r>
              <a:rPr lang="tr-TR" b="1" dirty="0" smtClean="0"/>
              <a:t>Processes in different hosts communicate by exchanging messages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43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9083</TotalTime>
  <Words>462</Words>
  <Application>Microsoft Office PowerPoint</Application>
  <PresentationFormat>On-screen Show (4:3)</PresentationFormat>
  <Paragraphs>128</Paragraphs>
  <Slides>15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Calibri</vt:lpstr>
      <vt:lpstr>Century Gothic</vt:lpstr>
      <vt:lpstr>Wingdings 2</vt:lpstr>
      <vt:lpstr>Austin</vt:lpstr>
      <vt:lpstr>55490005</vt:lpstr>
      <vt:lpstr>Outline</vt:lpstr>
      <vt:lpstr>Principles of Network Applications</vt:lpstr>
      <vt:lpstr>Principles of Network Applications</vt:lpstr>
      <vt:lpstr>Principles of Network Applications</vt:lpstr>
      <vt:lpstr>Principles of Network Applications</vt:lpstr>
      <vt:lpstr>Principles of Network Applications</vt:lpstr>
      <vt:lpstr>Principles of Network Applications</vt:lpstr>
      <vt:lpstr>Principles of Network Applications</vt:lpstr>
      <vt:lpstr>Principles of Network Applications</vt:lpstr>
      <vt:lpstr>Principles of Network Applications</vt:lpstr>
      <vt:lpstr>Principles of Network Applications</vt:lpstr>
      <vt:lpstr>Principles of Network Applications</vt:lpstr>
      <vt:lpstr>Principles of Network Applications</vt:lpstr>
      <vt:lpstr>Principles of Network Applications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COM267</dc:title>
  <dc:creator>AR</dc:creator>
  <cp:lastModifiedBy>Furkan Ar</cp:lastModifiedBy>
  <cp:revision>509</cp:revision>
  <dcterms:created xsi:type="dcterms:W3CDTF">2006-08-16T00:00:00Z</dcterms:created>
  <dcterms:modified xsi:type="dcterms:W3CDTF">2019-12-04T11:41:05Z</dcterms:modified>
</cp:coreProperties>
</file>