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462A-0E68-264C-B2F6-F3878D302076}" type="datetimeFigureOut">
              <a:rPr lang="en-US" smtClean="0"/>
              <a:t>4/21/17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E7A55-F66F-7740-88F3-1B7680ACC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7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2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6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35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2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E7A55-F66F-7740-88F3-1B7680ACC3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894" y="1122363"/>
            <a:ext cx="8161105" cy="2387600"/>
          </a:xfrm>
        </p:spPr>
        <p:txBody>
          <a:bodyPr/>
          <a:lstStyle/>
          <a:p>
            <a:r>
              <a:rPr lang="en-US" dirty="0" smtClean="0"/>
              <a:t>KİM 479 ORGANİK KİMYA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894" y="3602038"/>
            <a:ext cx="8161105" cy="1655762"/>
          </a:xfrm>
        </p:spPr>
        <p:txBody>
          <a:bodyPr>
            <a:normAutofit/>
          </a:bodyPr>
          <a:lstStyle/>
          <a:p>
            <a:r>
              <a:rPr lang="en-US" sz="2800" smtClean="0"/>
              <a:t>KONU </a:t>
            </a:r>
            <a:r>
              <a:rPr lang="en-US" sz="2800" smtClean="0"/>
              <a:t>2 </a:t>
            </a:r>
            <a:r>
              <a:rPr lang="en-US" sz="2800" dirty="0" smtClean="0"/>
              <a:t>(3. </a:t>
            </a:r>
            <a:r>
              <a:rPr lang="en-US" sz="2800" dirty="0" err="1" smtClean="0"/>
              <a:t>Hafta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ORGANİK </a:t>
            </a:r>
            <a:r>
              <a:rPr lang="en-US" sz="2800" dirty="0" err="1" smtClean="0"/>
              <a:t>elektroKİMYA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491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2363"/>
            <a:ext cx="9905999" cy="47569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Bu </a:t>
            </a:r>
            <a:r>
              <a:rPr lang="en-US" sz="2600" dirty="0" err="1" smtClean="0"/>
              <a:t>ders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3 </a:t>
            </a:r>
            <a:r>
              <a:rPr lang="en-US" sz="2600" dirty="0" err="1" smtClean="0"/>
              <a:t>haftalık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</a:t>
            </a:r>
            <a:r>
              <a:rPr lang="en-US" sz="2600" dirty="0" err="1" smtClean="0"/>
              <a:t>süre</a:t>
            </a:r>
            <a:r>
              <a:rPr lang="en-US" sz="2600" dirty="0" smtClean="0"/>
              <a:t> </a:t>
            </a:r>
            <a:r>
              <a:rPr lang="en-US" sz="2600" dirty="0" err="1" smtClean="0"/>
              <a:t>içerisinde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kimyada</a:t>
            </a:r>
            <a:r>
              <a:rPr lang="en-US" sz="2600" dirty="0" smtClean="0"/>
              <a:t> </a:t>
            </a:r>
            <a:r>
              <a:rPr lang="en-US" sz="2600" dirty="0" err="1" smtClean="0"/>
              <a:t>bir</a:t>
            </a:r>
            <a:r>
              <a:rPr lang="en-US" sz="2600" dirty="0" smtClean="0"/>
              <a:t> alt </a:t>
            </a:r>
            <a:r>
              <a:rPr lang="en-US" sz="2600" dirty="0" err="1" smtClean="0"/>
              <a:t>alan</a:t>
            </a:r>
            <a:r>
              <a:rPr lang="en-US" sz="2600" dirty="0" smtClean="0"/>
              <a:t> </a:t>
            </a:r>
            <a:r>
              <a:rPr lang="en-US" sz="2600" dirty="0" err="1" smtClean="0"/>
              <a:t>olan</a:t>
            </a:r>
            <a:r>
              <a:rPr lang="en-US" sz="2600" dirty="0" smtClean="0"/>
              <a:t> </a:t>
            </a:r>
            <a:r>
              <a:rPr lang="en-US" sz="2600" dirty="0" err="1" smtClean="0"/>
              <a:t>organik</a:t>
            </a:r>
            <a:r>
              <a:rPr lang="en-US" sz="2600" dirty="0" smtClean="0"/>
              <a:t> </a:t>
            </a:r>
            <a:r>
              <a:rPr lang="en-US" sz="2600" dirty="0" err="1" smtClean="0"/>
              <a:t>elektrokimya</a:t>
            </a:r>
            <a:r>
              <a:rPr lang="en-US" sz="2600" dirty="0" smtClean="0"/>
              <a:t> </a:t>
            </a:r>
            <a:r>
              <a:rPr lang="en-US" sz="2600" dirty="0" err="1" smtClean="0"/>
              <a:t>özet</a:t>
            </a:r>
            <a:r>
              <a:rPr lang="en-US" sz="2600" dirty="0" smtClean="0"/>
              <a:t> </a:t>
            </a:r>
            <a:r>
              <a:rPr lang="en-US" sz="2600" dirty="0" err="1" smtClean="0"/>
              <a:t>olarak</a:t>
            </a:r>
            <a:r>
              <a:rPr lang="en-US" sz="2600" dirty="0" smtClean="0"/>
              <a:t> </a:t>
            </a:r>
            <a:r>
              <a:rPr lang="en-US" sz="2600" dirty="0" err="1" smtClean="0"/>
              <a:t>verilecektir</a:t>
            </a:r>
            <a:r>
              <a:rPr lang="en-US" sz="2600" dirty="0" smtClean="0"/>
              <a:t>. Bu </a:t>
            </a:r>
            <a:r>
              <a:rPr lang="en-US" sz="2600" dirty="0" err="1" smtClean="0"/>
              <a:t>sunumlarda</a:t>
            </a:r>
            <a:r>
              <a:rPr lang="en-US" sz="2600" dirty="0" smtClean="0"/>
              <a:t> </a:t>
            </a:r>
            <a:r>
              <a:rPr lang="en-US" sz="2600" dirty="0" err="1" smtClean="0"/>
              <a:t>çok</a:t>
            </a:r>
            <a:r>
              <a:rPr lang="en-US" sz="2600" dirty="0" smtClean="0"/>
              <a:t> </a:t>
            </a:r>
            <a:r>
              <a:rPr lang="en-US" sz="2600" dirty="0" err="1" smtClean="0"/>
              <a:t>fazla</a:t>
            </a:r>
            <a:r>
              <a:rPr lang="en-US" sz="2600" dirty="0" smtClean="0"/>
              <a:t> </a:t>
            </a:r>
            <a:r>
              <a:rPr lang="en-US" sz="2600" dirty="0" err="1" smtClean="0"/>
              <a:t>ayrıntı</a:t>
            </a:r>
            <a:r>
              <a:rPr lang="en-US" sz="2600" dirty="0" smtClean="0"/>
              <a:t> </a:t>
            </a:r>
            <a:r>
              <a:rPr lang="en-US" sz="2600" dirty="0" err="1" smtClean="0"/>
              <a:t>yer</a:t>
            </a:r>
            <a:r>
              <a:rPr lang="en-US" sz="2600" dirty="0" smtClean="0"/>
              <a:t> </a:t>
            </a:r>
            <a:r>
              <a:rPr lang="en-US" sz="2600" dirty="0" err="1" smtClean="0"/>
              <a:t>almamakta</a:t>
            </a:r>
            <a:r>
              <a:rPr lang="en-US" sz="2600" dirty="0" smtClean="0"/>
              <a:t> </a:t>
            </a:r>
            <a:r>
              <a:rPr lang="en-US" sz="2600" dirty="0" err="1" smtClean="0"/>
              <a:t>olup</a:t>
            </a:r>
            <a:r>
              <a:rPr lang="en-US" sz="2600" dirty="0" smtClean="0"/>
              <a:t>, </a:t>
            </a:r>
            <a:r>
              <a:rPr lang="en-US" sz="2600" dirty="0" err="1" smtClean="0"/>
              <a:t>kapsamlı</a:t>
            </a:r>
            <a:r>
              <a:rPr lang="en-US" sz="2600" dirty="0" smtClean="0"/>
              <a:t> </a:t>
            </a:r>
            <a:r>
              <a:rPr lang="en-US" sz="2600" dirty="0" err="1" smtClean="0"/>
              <a:t>bilgi</a:t>
            </a:r>
            <a:r>
              <a:rPr lang="en-US" sz="2600" dirty="0" smtClean="0"/>
              <a:t> </a:t>
            </a:r>
            <a:r>
              <a:rPr lang="en-US" sz="2600" dirty="0" err="1" smtClean="0"/>
              <a:t>isteyen</a:t>
            </a:r>
            <a:r>
              <a:rPr lang="en-US" sz="2600" dirty="0" smtClean="0"/>
              <a:t> </a:t>
            </a:r>
            <a:r>
              <a:rPr lang="en-US" sz="2600" dirty="0" err="1" smtClean="0"/>
              <a:t>öğrencilerin</a:t>
            </a:r>
            <a:r>
              <a:rPr lang="en-US" sz="2600" dirty="0" smtClean="0"/>
              <a:t> </a:t>
            </a:r>
            <a:r>
              <a:rPr lang="en-US" sz="2600" dirty="0" err="1" smtClean="0"/>
              <a:t>altta</a:t>
            </a:r>
            <a:r>
              <a:rPr lang="en-US" sz="2600" dirty="0" smtClean="0"/>
              <a:t> </a:t>
            </a:r>
            <a:r>
              <a:rPr lang="en-US" sz="2600" dirty="0" err="1" smtClean="0"/>
              <a:t>verilen</a:t>
            </a:r>
            <a:r>
              <a:rPr lang="en-US" sz="2600" dirty="0" smtClean="0"/>
              <a:t> </a:t>
            </a:r>
            <a:r>
              <a:rPr lang="en-US" sz="2600" dirty="0" err="1" smtClean="0"/>
              <a:t>kaynaklardan</a:t>
            </a:r>
            <a:r>
              <a:rPr lang="en-US" sz="2600" dirty="0" smtClean="0"/>
              <a:t> </a:t>
            </a:r>
            <a:r>
              <a:rPr lang="en-US" sz="2600" dirty="0" err="1" smtClean="0"/>
              <a:t>yararlanmaları</a:t>
            </a:r>
            <a:r>
              <a:rPr lang="en-US" sz="2600" dirty="0" smtClean="0"/>
              <a:t> </a:t>
            </a:r>
            <a:r>
              <a:rPr lang="en-US" sz="2600" dirty="0" err="1" smtClean="0"/>
              <a:t>tavsiye</a:t>
            </a:r>
            <a:r>
              <a:rPr lang="en-US" sz="2600" dirty="0" smtClean="0"/>
              <a:t> </a:t>
            </a:r>
            <a:r>
              <a:rPr lang="en-US" sz="2600" dirty="0" err="1" smtClean="0"/>
              <a:t>edilir</a:t>
            </a:r>
            <a:r>
              <a:rPr lang="en-US" sz="2600" dirty="0" smtClean="0"/>
              <a:t>.</a:t>
            </a:r>
          </a:p>
          <a:p>
            <a:r>
              <a:rPr lang="en-US" dirty="0" err="1"/>
              <a:t>Kaynaklar</a:t>
            </a:r>
            <a:r>
              <a:rPr lang="en-US" dirty="0"/>
              <a:t>:</a:t>
            </a:r>
          </a:p>
          <a:p>
            <a:pPr lvl="0"/>
            <a:r>
              <a:rPr lang="en-US" dirty="0"/>
              <a:t>A. J. Fry; Synthetic </a:t>
            </a:r>
            <a:r>
              <a:rPr lang="en-US" dirty="0" err="1"/>
              <a:t>Organik</a:t>
            </a:r>
            <a:r>
              <a:rPr lang="en-US" dirty="0"/>
              <a:t> Electrochemistry, Wiley-</a:t>
            </a:r>
            <a:r>
              <a:rPr lang="en-US" dirty="0" err="1"/>
              <a:t>Interscience</a:t>
            </a:r>
            <a:r>
              <a:rPr lang="en-US" dirty="0"/>
              <a:t>, 1988.</a:t>
            </a:r>
          </a:p>
          <a:p>
            <a:pPr lvl="0"/>
            <a:r>
              <a:rPr lang="en-US" dirty="0"/>
              <a:t>M.M. </a:t>
            </a:r>
            <a:r>
              <a:rPr lang="en-US" dirty="0" err="1"/>
              <a:t>Baizer</a:t>
            </a:r>
            <a:r>
              <a:rPr lang="en-US" dirty="0"/>
              <a:t> and H. Lund, </a:t>
            </a:r>
            <a:r>
              <a:rPr lang="en-US" dirty="0" err="1"/>
              <a:t>Organik</a:t>
            </a:r>
            <a:r>
              <a:rPr lang="en-US" dirty="0"/>
              <a:t> Electrochemistry, Marcel-Dekker, 1991.</a:t>
            </a:r>
          </a:p>
          <a:p>
            <a:pPr lvl="0"/>
            <a:r>
              <a:rPr lang="en-US" dirty="0"/>
              <a:t>J. </a:t>
            </a:r>
            <a:r>
              <a:rPr lang="en-US" dirty="0" err="1"/>
              <a:t>Volke</a:t>
            </a:r>
            <a:r>
              <a:rPr lang="en-US" dirty="0"/>
              <a:t> and F. </a:t>
            </a:r>
            <a:r>
              <a:rPr lang="en-US" dirty="0" err="1"/>
              <a:t>Liska</a:t>
            </a:r>
            <a:r>
              <a:rPr lang="en-US" dirty="0"/>
              <a:t>, Electrochemistry in </a:t>
            </a:r>
            <a:r>
              <a:rPr lang="en-US" dirty="0" err="1"/>
              <a:t>Organik</a:t>
            </a:r>
            <a:r>
              <a:rPr lang="en-US" dirty="0"/>
              <a:t> Synthesis, Springer, 1994.</a:t>
            </a:r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4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b="1" dirty="0" err="1"/>
              <a:t>Katodik</a:t>
            </a:r>
            <a:r>
              <a:rPr lang="en-US" b="1" dirty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/>
              <a:t>tepkimeler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elektrokimyada</a:t>
            </a:r>
            <a:r>
              <a:rPr lang="en-US" dirty="0"/>
              <a:t>,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bölgede</a:t>
            </a:r>
            <a:r>
              <a:rPr lang="en-US" dirty="0"/>
              <a:t> </a:t>
            </a:r>
            <a:r>
              <a:rPr lang="en-US" dirty="0" err="1"/>
              <a:t>organik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moleküle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transferi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radikal</a:t>
            </a:r>
            <a:r>
              <a:rPr lang="en-US" dirty="0"/>
              <a:t>, </a:t>
            </a:r>
            <a:r>
              <a:rPr lang="en-US" dirty="0" err="1"/>
              <a:t>radikal</a:t>
            </a:r>
            <a:r>
              <a:rPr lang="en-US" dirty="0"/>
              <a:t> </a:t>
            </a:r>
            <a:r>
              <a:rPr lang="en-US" dirty="0" err="1"/>
              <a:t>anyon</a:t>
            </a:r>
            <a:r>
              <a:rPr lang="en-US" dirty="0"/>
              <a:t>, </a:t>
            </a:r>
            <a:r>
              <a:rPr lang="en-US" dirty="0" err="1"/>
              <a:t>anyon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dianyon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Bu </a:t>
            </a:r>
            <a:r>
              <a:rPr lang="en-US" dirty="0" err="1"/>
              <a:t>ara</a:t>
            </a:r>
            <a:r>
              <a:rPr lang="en-US" dirty="0"/>
              <a:t> </a:t>
            </a:r>
            <a:r>
              <a:rPr lang="en-US" dirty="0" err="1"/>
              <a:t>ürünler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reaktif</a:t>
            </a:r>
            <a:r>
              <a:rPr lang="en-US" dirty="0"/>
              <a:t> </a:t>
            </a:r>
            <a:r>
              <a:rPr lang="en-US" dirty="0" err="1"/>
              <a:t>türler</a:t>
            </a:r>
            <a:r>
              <a:rPr lang="en-US" dirty="0"/>
              <a:t> </a:t>
            </a:r>
            <a:r>
              <a:rPr lang="en-US" dirty="0" err="1"/>
              <a:t>olup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ortamdaki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bileşiklerle</a:t>
            </a:r>
            <a:r>
              <a:rPr lang="en-US" dirty="0"/>
              <a:t> </a:t>
            </a:r>
            <a:r>
              <a:rPr lang="en-US" dirty="0" err="1"/>
              <a:t>etkileşerek</a:t>
            </a:r>
            <a:r>
              <a:rPr lang="en-US" dirty="0"/>
              <a:t> </a:t>
            </a:r>
            <a:r>
              <a:rPr lang="en-US" dirty="0" err="1"/>
              <a:t>eşleşme</a:t>
            </a:r>
            <a:r>
              <a:rPr lang="en-US" dirty="0"/>
              <a:t>, </a:t>
            </a:r>
            <a:r>
              <a:rPr lang="en-US" dirty="0" err="1"/>
              <a:t>dimerleşme</a:t>
            </a:r>
            <a:r>
              <a:rPr lang="en-US" dirty="0"/>
              <a:t>, </a:t>
            </a:r>
            <a:r>
              <a:rPr lang="en-US" dirty="0" err="1"/>
              <a:t>polimerleşme</a:t>
            </a:r>
            <a:r>
              <a:rPr lang="en-US" dirty="0"/>
              <a:t>, </a:t>
            </a:r>
            <a:r>
              <a:rPr lang="en-US" dirty="0" err="1"/>
              <a:t>halkalaşma</a:t>
            </a:r>
            <a:r>
              <a:rPr lang="en-US" dirty="0"/>
              <a:t>, </a:t>
            </a:r>
            <a:r>
              <a:rPr lang="en-US" dirty="0" err="1"/>
              <a:t>sübstitüsyon</a:t>
            </a:r>
            <a:r>
              <a:rPr lang="en-US" dirty="0"/>
              <a:t>, </a:t>
            </a:r>
            <a:r>
              <a:rPr lang="en-US" dirty="0" err="1"/>
              <a:t>ayrılma</a:t>
            </a:r>
            <a:r>
              <a:rPr lang="en-US" dirty="0"/>
              <a:t>, </a:t>
            </a:r>
            <a:r>
              <a:rPr lang="en-US" dirty="0" err="1"/>
              <a:t>katılma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çevrilme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birçok</a:t>
            </a:r>
            <a:r>
              <a:rPr lang="en-US" dirty="0"/>
              <a:t> </a:t>
            </a:r>
            <a:r>
              <a:rPr lang="en-US" dirty="0" err="1"/>
              <a:t>tepkimeye</a:t>
            </a:r>
            <a:r>
              <a:rPr lang="en-US" dirty="0"/>
              <a:t> </a:t>
            </a:r>
            <a:r>
              <a:rPr lang="en-US" dirty="0" err="1"/>
              <a:t>yol</a:t>
            </a:r>
            <a:r>
              <a:rPr lang="en-US" dirty="0"/>
              <a:t> </a:t>
            </a:r>
            <a:r>
              <a:rPr lang="en-US" dirty="0" err="1"/>
              <a:t>açarlar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5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b="1" dirty="0" err="1"/>
              <a:t>Katodik</a:t>
            </a:r>
            <a:r>
              <a:rPr lang="en-US" b="1" dirty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/>
              <a:t>tepkimeler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Katodik</a:t>
            </a:r>
            <a:r>
              <a:rPr lang="en-US" dirty="0" smtClean="0"/>
              <a:t> </a:t>
            </a:r>
            <a:r>
              <a:rPr lang="en-US" dirty="0" err="1"/>
              <a:t>tepkimeler</a:t>
            </a:r>
            <a:r>
              <a:rPr lang="en-US" dirty="0"/>
              <a:t>,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almaya</a:t>
            </a:r>
            <a:r>
              <a:rPr lang="en-US" dirty="0"/>
              <a:t> </a:t>
            </a:r>
            <a:r>
              <a:rPr lang="en-US" dirty="0" err="1"/>
              <a:t>yatkın</a:t>
            </a:r>
            <a:r>
              <a:rPr lang="en-US" dirty="0"/>
              <a:t> </a:t>
            </a:r>
            <a:r>
              <a:rPr lang="en-US" dirty="0" err="1"/>
              <a:t>fonksiyonlu</a:t>
            </a:r>
            <a:r>
              <a:rPr lang="en-US" dirty="0"/>
              <a:t> </a:t>
            </a:r>
            <a:r>
              <a:rPr lang="en-US" dirty="0" err="1" smtClean="0"/>
              <a:t>gruplarda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kolay</a:t>
            </a:r>
            <a:r>
              <a:rPr lang="en-US" dirty="0" smtClean="0"/>
              <a:t> </a:t>
            </a:r>
            <a:r>
              <a:rPr lang="en-US" dirty="0" err="1" smtClean="0"/>
              <a:t>gerçekleşir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fonksiyonlu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türlerine</a:t>
            </a:r>
            <a:r>
              <a:rPr lang="en-US" dirty="0" smtClean="0"/>
              <a:t> </a:t>
            </a:r>
            <a:r>
              <a:rPr lang="en-US" dirty="0" err="1"/>
              <a:t>göre</a:t>
            </a:r>
            <a:r>
              <a:rPr lang="en-US" dirty="0"/>
              <a:t>, </a:t>
            </a:r>
            <a:r>
              <a:rPr lang="en-US" dirty="0" err="1" smtClean="0"/>
              <a:t>katodik</a:t>
            </a:r>
            <a:r>
              <a:rPr lang="en-US" dirty="0" smtClean="0"/>
              <a:t> </a:t>
            </a:r>
            <a:r>
              <a:rPr lang="en-US" dirty="0" err="1" smtClean="0"/>
              <a:t>tepkimeler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/>
              <a:t>alt </a:t>
            </a:r>
            <a:r>
              <a:rPr lang="en-US" dirty="0" err="1"/>
              <a:t>kategorilerde</a:t>
            </a:r>
            <a:r>
              <a:rPr lang="en-US" dirty="0"/>
              <a:t> </a:t>
            </a:r>
            <a:r>
              <a:rPr lang="en-US" dirty="0" err="1"/>
              <a:t>değerlendirilir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Öne</a:t>
            </a:r>
            <a:r>
              <a:rPr lang="en-US" dirty="0" smtClean="0"/>
              <a:t> </a:t>
            </a:r>
            <a:r>
              <a:rPr lang="en-US" dirty="0" err="1"/>
              <a:t>çıkan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sentetik</a:t>
            </a:r>
            <a:r>
              <a:rPr lang="en-US" dirty="0"/>
              <a:t> </a:t>
            </a:r>
            <a:r>
              <a:rPr lang="en-US" dirty="0" err="1"/>
              <a:t>tepkimelere</a:t>
            </a:r>
            <a:r>
              <a:rPr lang="en-US" dirty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gruplar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verilmiştir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55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b="1" dirty="0" err="1"/>
              <a:t>Katodik</a:t>
            </a:r>
            <a:r>
              <a:rPr lang="en-US" b="1" dirty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/>
              <a:t>tepkimeler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 err="1"/>
              <a:t>Hidrokarbonların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tepkimeleri</a:t>
            </a:r>
            <a:endParaRPr lang="en-US" dirty="0"/>
          </a:p>
          <a:p>
            <a:pPr lvl="1"/>
            <a:r>
              <a:rPr lang="en-US" dirty="0" err="1"/>
              <a:t>Alkenlerin</a:t>
            </a:r>
            <a:r>
              <a:rPr lang="en-US" dirty="0"/>
              <a:t> </a:t>
            </a:r>
            <a:r>
              <a:rPr lang="en-US" dirty="0" err="1"/>
              <a:t>eşleşmeleri</a:t>
            </a:r>
            <a:r>
              <a:rPr lang="en-US" dirty="0"/>
              <a:t>, </a:t>
            </a:r>
            <a:r>
              <a:rPr lang="en-US" dirty="0" err="1"/>
              <a:t>dimerleşmeleri</a:t>
            </a:r>
            <a:r>
              <a:rPr lang="en-US" dirty="0"/>
              <a:t>, </a:t>
            </a:r>
            <a:r>
              <a:rPr lang="en-US" dirty="0" err="1"/>
              <a:t>halkalaşmaları</a:t>
            </a:r>
            <a:r>
              <a:rPr lang="en-US" dirty="0"/>
              <a:t>, </a:t>
            </a:r>
            <a:r>
              <a:rPr lang="en-US" dirty="0" err="1"/>
              <a:t>polimerleşmeleri</a:t>
            </a:r>
            <a:endParaRPr lang="en-US" dirty="0"/>
          </a:p>
          <a:p>
            <a:pPr lvl="0"/>
            <a:r>
              <a:rPr lang="en-US" dirty="0" err="1"/>
              <a:t>Halojenli</a:t>
            </a:r>
            <a:r>
              <a:rPr lang="en-US" dirty="0"/>
              <a:t> </a:t>
            </a:r>
            <a:r>
              <a:rPr lang="en-US" dirty="0" err="1"/>
              <a:t>hidrokarbonların</a:t>
            </a:r>
            <a:r>
              <a:rPr lang="en-US" dirty="0"/>
              <a:t> </a:t>
            </a:r>
            <a:r>
              <a:rPr lang="en-US" dirty="0" err="1"/>
              <a:t>eşleşme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dehalojenasyon</a:t>
            </a:r>
            <a:r>
              <a:rPr lang="en-US" dirty="0"/>
              <a:t> </a:t>
            </a:r>
            <a:r>
              <a:rPr lang="en-US" dirty="0" err="1"/>
              <a:t>tepkimeleri</a:t>
            </a:r>
            <a:r>
              <a:rPr lang="en-US" dirty="0"/>
              <a:t>, </a:t>
            </a:r>
            <a:r>
              <a:rPr lang="en-US" dirty="0" err="1"/>
              <a:t>karben</a:t>
            </a:r>
            <a:r>
              <a:rPr lang="en-US" dirty="0"/>
              <a:t> </a:t>
            </a:r>
            <a:r>
              <a:rPr lang="en-US" dirty="0" err="1"/>
              <a:t>oluşumu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tepkimeleri</a:t>
            </a:r>
            <a:endParaRPr lang="en-US" dirty="0"/>
          </a:p>
          <a:p>
            <a:pPr lvl="0"/>
            <a:r>
              <a:rPr lang="en-US" dirty="0" err="1"/>
              <a:t>Alkoller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tiyollerin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tepkimeleri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2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82212"/>
            <a:ext cx="9905998" cy="1478570"/>
          </a:xfrm>
        </p:spPr>
        <p:txBody>
          <a:bodyPr/>
          <a:lstStyle/>
          <a:p>
            <a:r>
              <a:rPr lang="en-US" b="1" dirty="0" err="1"/>
              <a:t>Konu</a:t>
            </a:r>
            <a:r>
              <a:rPr lang="en-US" b="1" dirty="0"/>
              <a:t>: </a:t>
            </a:r>
            <a:r>
              <a:rPr lang="en-US" b="1" dirty="0" err="1" smtClean="0"/>
              <a:t>Organİk</a:t>
            </a:r>
            <a:r>
              <a:rPr lang="en-US" b="1" dirty="0" smtClean="0"/>
              <a:t> </a:t>
            </a:r>
            <a:r>
              <a:rPr lang="en-US" b="1" dirty="0" err="1" smtClean="0"/>
              <a:t>ELEKTROKİmya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860782"/>
            <a:ext cx="9905999" cy="4786598"/>
          </a:xfrm>
        </p:spPr>
        <p:txBody>
          <a:bodyPr>
            <a:normAutofit/>
          </a:bodyPr>
          <a:lstStyle/>
          <a:p>
            <a:r>
              <a:rPr lang="en-US" b="1" dirty="0" err="1"/>
              <a:t>Katodik</a:t>
            </a:r>
            <a:r>
              <a:rPr lang="en-US" b="1" dirty="0"/>
              <a:t> </a:t>
            </a:r>
            <a:r>
              <a:rPr lang="en-US" b="1" dirty="0" err="1"/>
              <a:t>organik</a:t>
            </a:r>
            <a:r>
              <a:rPr lang="en-US" b="1" dirty="0"/>
              <a:t> </a:t>
            </a:r>
            <a:r>
              <a:rPr lang="en-US" b="1" dirty="0" err="1"/>
              <a:t>tepkimeler</a:t>
            </a:r>
            <a:r>
              <a:rPr lang="en-US" b="1" dirty="0"/>
              <a:t>:</a:t>
            </a:r>
            <a:endParaRPr lang="en-US" dirty="0"/>
          </a:p>
          <a:p>
            <a:endParaRPr lang="en-US" dirty="0"/>
          </a:p>
          <a:p>
            <a:pPr lvl="0"/>
            <a:r>
              <a:rPr lang="en-US" dirty="0" err="1"/>
              <a:t>Karbonil</a:t>
            </a:r>
            <a:r>
              <a:rPr lang="en-US" dirty="0"/>
              <a:t> </a:t>
            </a:r>
            <a:r>
              <a:rPr lang="en-US" dirty="0" err="1"/>
              <a:t>bileşikleri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türevlerinin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indirgenmeleri</a:t>
            </a:r>
            <a:r>
              <a:rPr lang="en-US" dirty="0"/>
              <a:t>, </a:t>
            </a:r>
            <a:r>
              <a:rPr lang="en-US" dirty="0" err="1"/>
              <a:t>eşleşme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pinakol</a:t>
            </a:r>
            <a:r>
              <a:rPr lang="en-US" dirty="0"/>
              <a:t> </a:t>
            </a:r>
            <a:r>
              <a:rPr lang="en-US" dirty="0" err="1"/>
              <a:t>oluşumu</a:t>
            </a:r>
            <a:endParaRPr lang="en-US" dirty="0"/>
          </a:p>
          <a:p>
            <a:pPr lvl="0"/>
            <a:r>
              <a:rPr lang="en-US" dirty="0" err="1"/>
              <a:t>Aromatik</a:t>
            </a:r>
            <a:r>
              <a:rPr lang="en-US" dirty="0"/>
              <a:t> nitro </a:t>
            </a:r>
            <a:r>
              <a:rPr lang="en-US" dirty="0" err="1"/>
              <a:t>bileşiklerinin</a:t>
            </a:r>
            <a:r>
              <a:rPr lang="en-US" dirty="0"/>
              <a:t> </a:t>
            </a:r>
            <a:r>
              <a:rPr lang="en-US" dirty="0" err="1"/>
              <a:t>indirgenmesi</a:t>
            </a:r>
            <a:endParaRPr lang="en-US" dirty="0"/>
          </a:p>
          <a:p>
            <a:pPr lvl="0"/>
            <a:r>
              <a:rPr lang="en-US" dirty="0" err="1"/>
              <a:t>Karboksilik</a:t>
            </a:r>
            <a:r>
              <a:rPr lang="en-US" dirty="0"/>
              <a:t> </a:t>
            </a:r>
            <a:r>
              <a:rPr lang="en-US" dirty="0" err="1"/>
              <a:t>asitler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türevlerinin</a:t>
            </a:r>
            <a:r>
              <a:rPr lang="en-US" dirty="0"/>
              <a:t> </a:t>
            </a:r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tepkimeleri</a:t>
            </a:r>
            <a:endParaRPr lang="en-US" dirty="0"/>
          </a:p>
          <a:p>
            <a:pPr lvl="0"/>
            <a:r>
              <a:rPr lang="en-US" dirty="0" err="1"/>
              <a:t>Katodik</a:t>
            </a:r>
            <a:r>
              <a:rPr lang="en-US" dirty="0"/>
              <a:t> </a:t>
            </a:r>
            <a:r>
              <a:rPr lang="en-US" dirty="0" err="1"/>
              <a:t>eşleşme</a:t>
            </a:r>
            <a:r>
              <a:rPr lang="en-US" dirty="0"/>
              <a:t> </a:t>
            </a:r>
            <a:r>
              <a:rPr lang="en-US" dirty="0" err="1"/>
              <a:t>tepkimeleri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49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133</TotalTime>
  <Words>295</Words>
  <Application>Microsoft Macintosh PowerPoint</Application>
  <PresentationFormat>Widescreen</PresentationFormat>
  <Paragraphs>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Trebuchet MS</vt:lpstr>
      <vt:lpstr>Tw Cen MT</vt:lpstr>
      <vt:lpstr>Arial</vt:lpstr>
      <vt:lpstr>Circuit</vt:lpstr>
      <vt:lpstr>KİM 479 ORGANİK KİMYA III</vt:lpstr>
      <vt:lpstr>Konu: Organİk ELEKTROKİmya</vt:lpstr>
      <vt:lpstr>Konu: Organİk ELEKTROKİmya</vt:lpstr>
      <vt:lpstr>Konu: Organİk ELEKTROKİmya</vt:lpstr>
      <vt:lpstr>Konu: Organİk ELEKTROKİmya</vt:lpstr>
      <vt:lpstr>Konu: Organİk ELEKTROKİmya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KİM 479 ORGANİK KİMYA III</dc:title>
  <dc:creator>Microsoft Office User</dc:creator>
  <cp:lastModifiedBy>Microsoft Office User</cp:lastModifiedBy>
  <cp:revision>44</cp:revision>
  <dcterms:created xsi:type="dcterms:W3CDTF">2017-02-13T11:58:42Z</dcterms:created>
  <dcterms:modified xsi:type="dcterms:W3CDTF">2017-04-21T12:07:13Z</dcterms:modified>
</cp:coreProperties>
</file>