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8" r:id="rId18"/>
    <p:sldId id="291" r:id="rId19"/>
    <p:sldId id="272" r:id="rId20"/>
    <p:sldId id="273" r:id="rId21"/>
    <p:sldId id="274" r:id="rId22"/>
    <p:sldId id="275" r:id="rId23"/>
    <p:sldId id="276" r:id="rId24"/>
    <p:sldId id="277" r:id="rId25"/>
    <p:sldId id="278" r:id="rId26"/>
    <p:sldId id="293" r:id="rId27"/>
    <p:sldId id="292" r:id="rId28"/>
    <p:sldId id="279" r:id="rId29"/>
    <p:sldId id="289" r:id="rId30"/>
    <p:sldId id="297" r:id="rId31"/>
    <p:sldId id="290" r:id="rId32"/>
    <p:sldId id="280" r:id="rId33"/>
    <p:sldId id="281" r:id="rId34"/>
    <p:sldId id="282" r:id="rId35"/>
    <p:sldId id="283" r:id="rId36"/>
    <p:sldId id="284" r:id="rId37"/>
    <p:sldId id="296" r:id="rId38"/>
    <p:sldId id="285" r:id="rId39"/>
    <p:sldId id="286" r:id="rId40"/>
    <p:sldId id="287" r:id="rId41"/>
    <p:sldId id="295" r:id="rId42"/>
    <p:sldId id="298"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1290"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16" name="15 Slayt Numarası Yer Tutucusu"/>
          <p:cNvSpPr>
            <a:spLocks noGrp="1"/>
          </p:cNvSpPr>
          <p:nvPr>
            <p:ph type="sldNum" sz="quarter" idx="11"/>
          </p:nvPr>
        </p:nvSpPr>
        <p:spPr/>
        <p:txBody>
          <a:bodyPr/>
          <a:lstStyle/>
          <a:p>
            <a:fld id="{50520FF0-CBD5-4E81-8616-606ED2ACEBFC}"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0520FF0-CBD5-4E81-8616-606ED2ACEBF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0520FF0-CBD5-4E81-8616-606ED2ACEBF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7531B605-22D1-44C6-946A-82F3BCCE3B16}" type="datetimeFigureOut">
              <a:rPr lang="tr-TR" smtClean="0"/>
              <a:pPr/>
              <a:t>26.11.2019</a:t>
            </a:fld>
            <a:endParaRPr lang="tr-TR"/>
          </a:p>
        </p:txBody>
      </p:sp>
      <p:sp>
        <p:nvSpPr>
          <p:cNvPr id="15" name="14 Slayt Numarası Yer Tutucusu"/>
          <p:cNvSpPr>
            <a:spLocks noGrp="1"/>
          </p:cNvSpPr>
          <p:nvPr>
            <p:ph type="sldNum" sz="quarter" idx="15"/>
          </p:nvPr>
        </p:nvSpPr>
        <p:spPr/>
        <p:txBody>
          <a:bodyPr/>
          <a:lstStyle>
            <a:lvl1pPr algn="ctr">
              <a:defRPr/>
            </a:lvl1pPr>
          </a:lstStyle>
          <a:p>
            <a:fld id="{50520FF0-CBD5-4E81-8616-606ED2ACEBFC}"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0520FF0-CBD5-4E81-8616-606ED2ACEBFC}"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0520FF0-CBD5-4E81-8616-606ED2ACEBFC}"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50520FF0-CBD5-4E81-8616-606ED2ACEBFC}"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0520FF0-CBD5-4E81-8616-606ED2ACEBFC}"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0520FF0-CBD5-4E81-8616-606ED2ACEBF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7531B605-22D1-44C6-946A-82F3BCCE3B16}" type="datetimeFigureOut">
              <a:rPr lang="tr-TR" smtClean="0"/>
              <a:pPr/>
              <a:t>26.11.2019</a:t>
            </a:fld>
            <a:endParaRPr lang="tr-TR"/>
          </a:p>
        </p:txBody>
      </p:sp>
      <p:sp>
        <p:nvSpPr>
          <p:cNvPr id="9" name="8 Slayt Numarası Yer Tutucusu"/>
          <p:cNvSpPr>
            <a:spLocks noGrp="1"/>
          </p:cNvSpPr>
          <p:nvPr>
            <p:ph type="sldNum" sz="quarter" idx="15"/>
          </p:nvPr>
        </p:nvSpPr>
        <p:spPr/>
        <p:txBody>
          <a:bodyPr/>
          <a:lstStyle/>
          <a:p>
            <a:fld id="{50520FF0-CBD5-4E81-8616-606ED2ACEBFC}"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7531B605-22D1-44C6-946A-82F3BCCE3B16}" type="datetimeFigureOut">
              <a:rPr lang="tr-TR" smtClean="0"/>
              <a:pPr/>
              <a:t>26.11.2019</a:t>
            </a:fld>
            <a:endParaRPr lang="tr-TR"/>
          </a:p>
        </p:txBody>
      </p:sp>
      <p:sp>
        <p:nvSpPr>
          <p:cNvPr id="9" name="8 Slayt Numarası Yer Tutucusu"/>
          <p:cNvSpPr>
            <a:spLocks noGrp="1"/>
          </p:cNvSpPr>
          <p:nvPr>
            <p:ph type="sldNum" sz="quarter" idx="11"/>
          </p:nvPr>
        </p:nvSpPr>
        <p:spPr/>
        <p:txBody>
          <a:bodyPr/>
          <a:lstStyle/>
          <a:p>
            <a:fld id="{50520FF0-CBD5-4E81-8616-606ED2ACEBFC}"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531B605-22D1-44C6-946A-82F3BCCE3B16}" type="datetimeFigureOut">
              <a:rPr lang="tr-TR" smtClean="0"/>
              <a:pPr/>
              <a:t>26.11.2019</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0520FF0-CBD5-4E81-8616-606ED2ACEBFC}"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r>
              <a:rPr lang="tr-TR" dirty="0" smtClean="0"/>
              <a:t>Kumaş </a:t>
            </a:r>
            <a:r>
              <a:rPr lang="tr-TR" dirty="0"/>
              <a:t>Y</a:t>
            </a:r>
            <a:r>
              <a:rPr lang="tr-TR" dirty="0" smtClean="0"/>
              <a:t>apı Bilgisi </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ullanıcı123\Downloads\20191118_123949.jpg"/>
          <p:cNvPicPr>
            <a:picLocks noGrp="1" noChangeAspect="1" noChangeArrowheads="1"/>
          </p:cNvPicPr>
          <p:nvPr>
            <p:ph idx="1"/>
          </p:nvPr>
        </p:nvPicPr>
        <p:blipFill>
          <a:blip r:embed="rId2" cstate="print"/>
          <a:srcRect t="11996" r="280" b="15398"/>
          <a:stretch>
            <a:fillRect/>
          </a:stretch>
        </p:blipFill>
        <p:spPr bwMode="auto">
          <a:xfrm>
            <a:off x="0" y="935975"/>
            <a:ext cx="9144000" cy="4993355"/>
          </a:xfrm>
          <a:prstGeom prst="rect">
            <a:avLst/>
          </a:prstGeom>
          <a:noFill/>
        </p:spPr>
      </p:pic>
      <p:sp>
        <p:nvSpPr>
          <p:cNvPr id="2" name="1 Başlık"/>
          <p:cNvSpPr>
            <a:spLocks noGrp="1"/>
          </p:cNvSpPr>
          <p:nvPr>
            <p:ph type="title"/>
          </p:nvPr>
        </p:nvSpPr>
        <p:spPr/>
        <p:txBody>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Dokuma örgü raporları çözgü ipliklerinin hareketlerine göre oluşturulmaktadır.</a:t>
            </a:r>
          </a:p>
          <a:p>
            <a:endParaRPr lang="tr-TR" dirty="0"/>
          </a:p>
          <a:p>
            <a:r>
              <a:rPr lang="tr-TR" dirty="0" smtClean="0"/>
              <a:t>Kumaş tasarımında dokuma örgü raporu haricinde bu raporu uygulayabilmek için gerekli olan başka planlamalara da ihtiyaç vardır.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Bu çözgülerin sistemli olarak hareket etmesi için tezgah üzerinde bulunan gücü tellerinden geçirilmesi gerekmektedir. Gücü </a:t>
            </a:r>
            <a:r>
              <a:rPr lang="tr-TR" dirty="0" err="1" smtClean="0"/>
              <a:t>taharı</a:t>
            </a:r>
            <a:r>
              <a:rPr lang="tr-TR" dirty="0" smtClean="0"/>
              <a:t> olarak bilinen bu işlemin gerçekleşebilmesi belli bir plan dahilinde olmakta ve hangi çözgünün hangi çerçeveden geçeceğini gösteren şemaya </a:t>
            </a:r>
            <a:r>
              <a:rPr lang="tr-TR" dirty="0" err="1" smtClean="0"/>
              <a:t>tahar</a:t>
            </a:r>
            <a:r>
              <a:rPr lang="tr-TR" dirty="0" smtClean="0"/>
              <a:t> planı adı verilmektedir.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ullanıcı123\Downloads\20191118_124704 (1).jpg"/>
          <p:cNvPicPr>
            <a:picLocks noGrp="1" noChangeAspect="1" noChangeArrowheads="1"/>
          </p:cNvPicPr>
          <p:nvPr>
            <p:ph idx="1"/>
          </p:nvPr>
        </p:nvPicPr>
        <p:blipFill>
          <a:blip r:embed="rId2" cstate="print"/>
          <a:srcRect l="30967" t="2648" r="8659" b="5805"/>
          <a:stretch>
            <a:fillRect/>
          </a:stretch>
        </p:blipFill>
        <p:spPr bwMode="auto">
          <a:xfrm rot="5400000">
            <a:off x="464315" y="250009"/>
            <a:ext cx="3643339" cy="4143405"/>
          </a:xfrm>
          <a:prstGeom prst="rect">
            <a:avLst/>
          </a:prstGeom>
          <a:noFill/>
        </p:spPr>
      </p:pic>
      <p:sp>
        <p:nvSpPr>
          <p:cNvPr id="2" name="1 Başlık"/>
          <p:cNvSpPr>
            <a:spLocks noGrp="1"/>
          </p:cNvSpPr>
          <p:nvPr>
            <p:ph type="title"/>
          </p:nvPr>
        </p:nvSpPr>
        <p:spPr/>
        <p:txBody>
          <a:bodyPr/>
          <a:lstStyle/>
          <a:p>
            <a:endParaRPr lang="tr-TR"/>
          </a:p>
        </p:txBody>
      </p:sp>
      <p:pic>
        <p:nvPicPr>
          <p:cNvPr id="3075" name="Picture 3" descr="C:\Users\Kullanıcı123\Downloads\20191118_124849.jpg"/>
          <p:cNvPicPr>
            <a:picLocks noChangeAspect="1" noChangeArrowheads="1"/>
          </p:cNvPicPr>
          <p:nvPr/>
        </p:nvPicPr>
        <p:blipFill>
          <a:blip r:embed="rId3" cstate="print"/>
          <a:srcRect l="10331" t="3579" r="38015"/>
          <a:stretch>
            <a:fillRect/>
          </a:stretch>
        </p:blipFill>
        <p:spPr bwMode="auto">
          <a:xfrm rot="5400000">
            <a:off x="4643418" y="2357420"/>
            <a:ext cx="3857627" cy="51435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endParaRPr lang="tr-TR" dirty="0"/>
          </a:p>
          <a:p>
            <a:r>
              <a:rPr lang="tr-TR" dirty="0" err="1" smtClean="0"/>
              <a:t>Bezayağı</a:t>
            </a:r>
            <a:r>
              <a:rPr lang="tr-TR" dirty="0" smtClean="0"/>
              <a:t> Örgüsü</a:t>
            </a:r>
          </a:p>
          <a:p>
            <a:endParaRPr lang="tr-TR" dirty="0"/>
          </a:p>
          <a:p>
            <a:r>
              <a:rPr lang="tr-TR" dirty="0" err="1" smtClean="0"/>
              <a:t>Bezayağı</a:t>
            </a:r>
            <a:r>
              <a:rPr lang="tr-TR" dirty="0" smtClean="0"/>
              <a:t> güçlü, dayanıklı ve çok yönlü bir kumaş oluşturan en temel dokuma türüdür.</a:t>
            </a:r>
          </a:p>
          <a:p>
            <a:endParaRPr lang="tr-TR" dirty="0"/>
          </a:p>
          <a:p>
            <a:r>
              <a:rPr lang="tr-TR" dirty="0" smtClean="0"/>
              <a:t>Çözgü ve atkı iplikleri bir üst bir alt tekniğinde birbirine çaprazlanması ile elde edilen bu yapılar yakından incelendiğinde dama tahtasını andıran bir görünüme sahiptir.</a:t>
            </a:r>
          </a:p>
          <a:p>
            <a:endParaRPr lang="tr-TR" dirty="0"/>
          </a:p>
        </p:txBody>
      </p:sp>
      <p:sp>
        <p:nvSpPr>
          <p:cNvPr id="2" name="1 Başlık"/>
          <p:cNvSpPr>
            <a:spLocks noGrp="1"/>
          </p:cNvSpPr>
          <p:nvPr>
            <p:ph type="title"/>
          </p:nvPr>
        </p:nvSpPr>
        <p:spPr/>
        <p:txBody>
          <a:bodyPr/>
          <a:lstStyle/>
          <a:p>
            <a:r>
              <a:rPr lang="tr-TR" dirty="0" smtClean="0"/>
              <a:t>Temel Dokuma Örgüleri</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r>
              <a:rPr lang="tr-TR" dirty="0" err="1" smtClean="0"/>
              <a:t>Bezayağı</a:t>
            </a:r>
            <a:r>
              <a:rPr lang="tr-TR" dirty="0" smtClean="0"/>
              <a:t> örgüsü tekstil endüstrisinde en çok tercih edilen örgü türüdür.</a:t>
            </a:r>
          </a:p>
          <a:p>
            <a:endParaRPr lang="tr-TR" dirty="0"/>
          </a:p>
          <a:p>
            <a:pPr>
              <a:buNone/>
            </a:pPr>
            <a:r>
              <a:rPr lang="tr-TR" dirty="0" smtClean="0"/>
              <a:t>Farklı hammadde, büküm ve numara özelliğindeki iplik çeşitleri, farklı sıklık ve gerginlikler gibi pek çok değişkenle farklı yüzey özelliklerine ulaşılması sağlanmaktadır.</a:t>
            </a:r>
          </a:p>
          <a:p>
            <a:pPr>
              <a:buNone/>
            </a:pPr>
            <a:endParaRPr lang="tr-TR" dirty="0"/>
          </a:p>
          <a:p>
            <a:pPr>
              <a:buNone/>
            </a:pPr>
            <a:r>
              <a:rPr lang="tr-TR" dirty="0" smtClean="0"/>
              <a:t>Yüzü ve tersi aynı taneli görünümde olan bu kumaş yapıları, her köşeden birbirine temas eden bağlantılar içerdiğinden diğer dokuma örgülerine oranla çok daha sağlamdır.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ullanıcı123\Downloads\20191118_131551.jpg"/>
          <p:cNvPicPr>
            <a:picLocks noGrp="1" noChangeAspect="1" noChangeArrowheads="1"/>
          </p:cNvPicPr>
          <p:nvPr>
            <p:ph idx="1"/>
          </p:nvPr>
        </p:nvPicPr>
        <p:blipFill>
          <a:blip r:embed="rId2" cstate="print"/>
          <a:srcRect t="27780" r="280" b="12241"/>
          <a:stretch>
            <a:fillRect/>
          </a:stretch>
        </p:blipFill>
        <p:spPr bwMode="auto">
          <a:xfrm>
            <a:off x="285720" y="1643050"/>
            <a:ext cx="8551476" cy="3857652"/>
          </a:xfrm>
          <a:prstGeom prst="rect">
            <a:avLst/>
          </a:prstGeom>
          <a:noFill/>
        </p:spPr>
      </p:pic>
      <p:sp>
        <p:nvSpPr>
          <p:cNvPr id="2" name="1 Başlık"/>
          <p:cNvSpPr>
            <a:spLocks noGrp="1"/>
          </p:cNvSpPr>
          <p:nvPr>
            <p:ph type="title"/>
          </p:nvPr>
        </p:nvSpPr>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ullanıcı123\Desktop\bezayagi-orgu.jpg"/>
          <p:cNvPicPr>
            <a:picLocks noGrp="1" noChangeAspect="1" noChangeArrowheads="1"/>
          </p:cNvPicPr>
          <p:nvPr>
            <p:ph idx="1"/>
          </p:nvPr>
        </p:nvPicPr>
        <p:blipFill>
          <a:blip r:embed="rId2"/>
          <a:srcRect r="-1636" b="11556"/>
          <a:stretch>
            <a:fillRect/>
          </a:stretch>
        </p:blipFill>
        <p:spPr bwMode="auto">
          <a:xfrm>
            <a:off x="928662" y="1785926"/>
            <a:ext cx="4143404" cy="1785950"/>
          </a:xfrm>
          <a:prstGeom prst="rect">
            <a:avLst/>
          </a:prstGeom>
          <a:noFill/>
        </p:spPr>
      </p:pic>
      <p:sp>
        <p:nvSpPr>
          <p:cNvPr id="2" name="1 Başlık"/>
          <p:cNvSpPr>
            <a:spLocks noGrp="1"/>
          </p:cNvSpPr>
          <p:nvPr>
            <p:ph type="title"/>
          </p:nvPr>
        </p:nvSpPr>
        <p:spPr/>
        <p:txBody>
          <a:bodyPr/>
          <a:lstStyle/>
          <a:p>
            <a:endParaRPr lang="tr-TR"/>
          </a:p>
        </p:txBody>
      </p:sp>
      <p:pic>
        <p:nvPicPr>
          <p:cNvPr id="9222" name="Picture 6" descr="C:\Users\Kullanıcı123\Desktop\1.JPG"/>
          <p:cNvPicPr>
            <a:picLocks noChangeAspect="1" noChangeArrowheads="1"/>
          </p:cNvPicPr>
          <p:nvPr/>
        </p:nvPicPr>
        <p:blipFill>
          <a:blip r:embed="rId3"/>
          <a:srcRect/>
          <a:stretch>
            <a:fillRect/>
          </a:stretch>
        </p:blipFill>
        <p:spPr bwMode="auto">
          <a:xfrm>
            <a:off x="696803" y="3857628"/>
            <a:ext cx="8021107" cy="22860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Kullanıcı123\Desktop\2 (1).JPG"/>
          <p:cNvPicPr>
            <a:picLocks noGrp="1" noChangeAspect="1" noChangeArrowheads="1"/>
          </p:cNvPicPr>
          <p:nvPr>
            <p:ph idx="1"/>
          </p:nvPr>
        </p:nvPicPr>
        <p:blipFill>
          <a:blip r:embed="rId2"/>
          <a:srcRect/>
          <a:stretch>
            <a:fillRect/>
          </a:stretch>
        </p:blipFill>
        <p:spPr bwMode="auto">
          <a:xfrm>
            <a:off x="1928794" y="357166"/>
            <a:ext cx="4857784" cy="6247953"/>
          </a:xfrm>
          <a:prstGeom prst="rect">
            <a:avLst/>
          </a:prstGeom>
          <a:noFill/>
        </p:spPr>
      </p:pic>
      <p:sp>
        <p:nvSpPr>
          <p:cNvPr id="2" name="1 Başlık"/>
          <p:cNvSpPr>
            <a:spLocks noGrp="1"/>
          </p:cNvSpPr>
          <p:nvPr>
            <p:ph type="title"/>
          </p:nvPr>
        </p:nvSpPr>
        <p:spPr/>
        <p:txBody>
          <a:bodyPr/>
          <a:lstStyle/>
          <a:p>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İki çözgü ve iki atkıdan oluşan en küçük raporlu örgüdür ve maksimum bağlantı noktasına sahiptir</a:t>
            </a:r>
          </a:p>
          <a:p>
            <a:endParaRPr lang="tr-TR" dirty="0"/>
          </a:p>
          <a:p>
            <a:r>
              <a:rPr lang="tr-TR" dirty="0" smtClean="0"/>
              <a:t>Çözgü ve atkı bağlantılarının diğer bağlantılarla birbirine dört köşeden temas etmesi örgüde sıklık ve aynı iplik kalınlıklarında düzenli gözenekli yapı sağlar bundan dolayı dayanıklı olur</a:t>
            </a:r>
            <a:endParaRPr lang="tr-TR" dirty="0"/>
          </a:p>
        </p:txBody>
      </p:sp>
      <p:sp>
        <p:nvSpPr>
          <p:cNvPr id="2" name="1 Başlık"/>
          <p:cNvSpPr>
            <a:spLocks noGrp="1"/>
          </p:cNvSpPr>
          <p:nvPr>
            <p:ph type="title"/>
          </p:nvPr>
        </p:nvSpPr>
        <p:spPr/>
        <p:txBody>
          <a:bodyPr/>
          <a:lstStyle/>
          <a:p>
            <a:r>
              <a:rPr lang="tr-TR" dirty="0" smtClean="0"/>
              <a:t>Özellikleri</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Dokuma kumaşlar,</a:t>
            </a:r>
          </a:p>
          <a:p>
            <a:r>
              <a:rPr lang="tr-TR" dirty="0" smtClean="0"/>
              <a:t>Kullanılan iplik numarası, hammadde, sıklık, örgü yapılarına bağlı olarak kalınlık, ağırlık, esneklik, sağlamlık ve dökümlülüğe sahip olan atkı ve çözgü ipliklerinin kesişim birlikteliğinden oluşan tekstil yüzeyleridir. </a:t>
            </a:r>
            <a:endParaRPr lang="tr-TR" dirty="0"/>
          </a:p>
        </p:txBody>
      </p:sp>
      <p:sp>
        <p:nvSpPr>
          <p:cNvPr id="2" name="1 Başlık"/>
          <p:cNvSpPr>
            <a:spLocks noGrp="1"/>
          </p:cNvSpPr>
          <p:nvPr>
            <p:ph type="title"/>
          </p:nvPr>
        </p:nvSpPr>
        <p:spPr/>
        <p:txBody>
          <a:bodyPr/>
          <a:lstStyle/>
          <a:p>
            <a:r>
              <a:rPr lang="tr-TR" dirty="0" smtClean="0"/>
              <a:t>Dokuma kumaşlar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Kendi başına desen etkisi yoktur. Her hangi işlem uygulanmadığında her iki yüzü de aynı görünümdedir. </a:t>
            </a:r>
          </a:p>
          <a:p>
            <a:endParaRPr lang="tr-TR" dirty="0" smtClean="0"/>
          </a:p>
          <a:p>
            <a:r>
              <a:rPr lang="tr-TR" dirty="0" smtClean="0"/>
              <a:t>Dokuma anında çözgü yönünde sıklık arttırıldığında enine </a:t>
            </a:r>
            <a:r>
              <a:rPr lang="tr-TR" dirty="0" err="1" smtClean="0"/>
              <a:t>rips</a:t>
            </a:r>
            <a:r>
              <a:rPr lang="tr-TR" dirty="0" smtClean="0"/>
              <a:t>, atkı yönünde artırıldığında boyuna </a:t>
            </a:r>
            <a:r>
              <a:rPr lang="tr-TR" dirty="0" err="1" smtClean="0"/>
              <a:t>rips</a:t>
            </a:r>
            <a:r>
              <a:rPr lang="tr-TR" dirty="0" smtClean="0"/>
              <a:t> görünümü elde edilir</a:t>
            </a:r>
          </a:p>
          <a:p>
            <a:endParaRPr lang="tr-TR" dirty="0"/>
          </a:p>
          <a:p>
            <a:r>
              <a:rPr lang="tr-TR" dirty="0" smtClean="0"/>
              <a:t>İplikler bir yukarı bir aşağı olarak alternatif sırayla hareket eder, yükselme </a:t>
            </a:r>
            <a:r>
              <a:rPr lang="tr-TR" dirty="0"/>
              <a:t>v</a:t>
            </a:r>
            <a:r>
              <a:rPr lang="tr-TR" dirty="0" smtClean="0"/>
              <a:t>e alçalma dereceleri aynıdır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İplik yoğunluğu sınırlıdır, sürtünme ve kayma dayanımı yüksektir</a:t>
            </a:r>
          </a:p>
          <a:p>
            <a:endParaRPr lang="tr-TR" dirty="0"/>
          </a:p>
          <a:p>
            <a:r>
              <a:rPr lang="tr-TR" dirty="0" smtClean="0"/>
              <a:t>Her raporda kumaş kalınlığı ve kütlesi sınırlıdır</a:t>
            </a:r>
          </a:p>
          <a:p>
            <a:r>
              <a:rPr lang="tr-TR" dirty="0" smtClean="0"/>
              <a:t>Gazlı bez haricinde nispeten daha güçlü bir kumaş yapısıdır</a:t>
            </a:r>
          </a:p>
          <a:p>
            <a:endParaRPr lang="tr-TR" dirty="0"/>
          </a:p>
          <a:p>
            <a:r>
              <a:rPr lang="tr-TR" dirty="0" smtClean="0"/>
              <a:t>Kolayca üretilebildikleri için ucuz bir bağlantı şeklidir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Bezayağı</a:t>
            </a:r>
            <a:r>
              <a:rPr lang="tr-TR" dirty="0" smtClean="0"/>
              <a:t> örgüler renk efektlerinden yararlanılarak desenli üretilebileceği gibi düzgün yüzey yapılarından dolayı boya-baskı farklı yüzey görünümü sağlayan bitim işlemleri ile dokuma sonrasında da desenlendirilebilir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Kalın ipliklerden yapılmış çok ağır kaba </a:t>
            </a:r>
            <a:r>
              <a:rPr lang="tr-TR" dirty="0" err="1" smtClean="0"/>
              <a:t>kanvas</a:t>
            </a:r>
            <a:r>
              <a:rPr lang="tr-TR" dirty="0" smtClean="0"/>
              <a:t> ve battaniyelerden son derece ince ipliklerle üretilen en hafif </a:t>
            </a:r>
            <a:r>
              <a:rPr lang="tr-TR" dirty="0" err="1" smtClean="0"/>
              <a:t>müslinlere</a:t>
            </a:r>
            <a:r>
              <a:rPr lang="tr-TR" dirty="0" smtClean="0"/>
              <a:t> kadar çeşitlenebilmektedir</a:t>
            </a:r>
          </a:p>
          <a:p>
            <a:endParaRPr lang="tr-TR" dirty="0"/>
          </a:p>
          <a:p>
            <a:r>
              <a:rPr lang="tr-TR" dirty="0" smtClean="0"/>
              <a:t>Pamuk, yün, ipek ve sentetik iplikler dokumalar için uygundur.</a:t>
            </a:r>
          </a:p>
          <a:p>
            <a:endParaRPr lang="tr-TR" dirty="0"/>
          </a:p>
          <a:p>
            <a:r>
              <a:rPr lang="tr-TR" dirty="0" err="1" smtClean="0"/>
              <a:t>Bezayağı</a:t>
            </a:r>
            <a:r>
              <a:rPr lang="tr-TR" dirty="0" smtClean="0"/>
              <a:t> dokumalara örnekler;</a:t>
            </a:r>
          </a:p>
          <a:p>
            <a:r>
              <a:rPr lang="tr-TR" dirty="0" smtClean="0"/>
              <a:t>Mermerşahi, patiska, tülbent, basma, pazen, çuha, tergal…</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Bezayağı</a:t>
            </a:r>
            <a:r>
              <a:rPr lang="tr-TR" dirty="0" smtClean="0"/>
              <a:t> örgünün dokuma raporu            sembolü ile ifade edilmektedir.</a:t>
            </a:r>
          </a:p>
          <a:p>
            <a:endParaRPr lang="tr-TR" dirty="0"/>
          </a:p>
          <a:p>
            <a:r>
              <a:rPr lang="tr-TR" dirty="0" smtClean="0"/>
              <a:t>Kesir çizgisinin  üstündeki çözgü, altında yer alan kısım ise atkı ipliği sayısını ifade etmekte; bu iki sayının toplama dokuma birim raporunun çizileceği 2x2 rapor sınırlılıklarını göstermektedir</a:t>
            </a:r>
            <a:endParaRPr lang="tr-TR" dirty="0"/>
          </a:p>
        </p:txBody>
      </p:sp>
      <p:sp>
        <p:nvSpPr>
          <p:cNvPr id="2" name="1 Başlık"/>
          <p:cNvSpPr>
            <a:spLocks noGrp="1"/>
          </p:cNvSpPr>
          <p:nvPr>
            <p:ph type="title"/>
          </p:nvPr>
        </p:nvSpPr>
        <p:spPr/>
        <p:txBody>
          <a:bodyPr/>
          <a:lstStyle/>
          <a:p>
            <a:r>
              <a:rPr lang="tr-TR" dirty="0" smtClean="0"/>
              <a:t>Rapor çizimi</a:t>
            </a:r>
            <a:endParaRPr lang="tr-TR" dirty="0"/>
          </a:p>
        </p:txBody>
      </p:sp>
      <p:pic>
        <p:nvPicPr>
          <p:cNvPr id="6146" name="Picture 2" descr="C:\Users\Kullanıcı123\Downloads\20191118_140816.jpg"/>
          <p:cNvPicPr>
            <a:picLocks noChangeAspect="1" noChangeArrowheads="1"/>
          </p:cNvPicPr>
          <p:nvPr/>
        </p:nvPicPr>
        <p:blipFill>
          <a:blip r:embed="rId2" cstate="print"/>
          <a:srcRect l="37325" t="39347" r="51099" b="39658"/>
          <a:stretch>
            <a:fillRect/>
          </a:stretch>
        </p:blipFill>
        <p:spPr bwMode="auto">
          <a:xfrm rot="16200000" flipH="1" flipV="1">
            <a:off x="5572132" y="1714488"/>
            <a:ext cx="1071570" cy="64294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ullanıcı123\Downloads\20191118_140844.jpg"/>
          <p:cNvPicPr>
            <a:picLocks noGrp="1" noChangeAspect="1" noChangeArrowheads="1"/>
          </p:cNvPicPr>
          <p:nvPr>
            <p:ph idx="1"/>
          </p:nvPr>
        </p:nvPicPr>
        <p:blipFill>
          <a:blip r:embed="rId2" cstate="print"/>
          <a:srcRect l="40438" t="-2087" r="22864"/>
          <a:stretch>
            <a:fillRect/>
          </a:stretch>
        </p:blipFill>
        <p:spPr bwMode="auto">
          <a:xfrm rot="5400000">
            <a:off x="2615753" y="-1401363"/>
            <a:ext cx="3500463" cy="7303273"/>
          </a:xfrm>
          <a:prstGeom prst="rect">
            <a:avLst/>
          </a:prstGeom>
          <a:noFill/>
        </p:spPr>
      </p:pic>
      <p:sp>
        <p:nvSpPr>
          <p:cNvPr id="2" name="1 Başlık"/>
          <p:cNvSpPr>
            <a:spLocks noGrp="1"/>
          </p:cNvSpPr>
          <p:nvPr>
            <p:ph type="title"/>
          </p:nvPr>
        </p:nvSpPr>
        <p:spPr/>
        <p:txBody>
          <a:bodyPr/>
          <a:lstStyle/>
          <a:p>
            <a:endParaRPr lang="tr-TR"/>
          </a:p>
        </p:txBody>
      </p:sp>
      <p:sp>
        <p:nvSpPr>
          <p:cNvPr id="5" name="4 Dikdörtgen"/>
          <p:cNvSpPr/>
          <p:nvPr/>
        </p:nvSpPr>
        <p:spPr>
          <a:xfrm>
            <a:off x="642910" y="4500570"/>
            <a:ext cx="7715304" cy="923330"/>
          </a:xfrm>
          <a:prstGeom prst="rect">
            <a:avLst/>
          </a:prstGeom>
        </p:spPr>
        <p:txBody>
          <a:bodyPr wrap="square">
            <a:spAutoFit/>
          </a:bodyPr>
          <a:lstStyle/>
          <a:p>
            <a:r>
              <a:rPr lang="tr-TR" dirty="0" smtClean="0"/>
              <a:t>Şekilde 8x8 büyüklüğünde tekrarlanan çizimin siyah kareleri </a:t>
            </a:r>
            <a:r>
              <a:rPr lang="tr-TR" dirty="0" err="1" smtClean="0"/>
              <a:t>bezayağı</a:t>
            </a:r>
            <a:r>
              <a:rPr lang="tr-TR" dirty="0" smtClean="0"/>
              <a:t> örgünün birim raporudur. Bu raporun çözgü ve atkı yönünde tekrarları ile kumaş yapısı meydana gelmektedir. </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b="1" dirty="0"/>
              <a:t>Panama bağlantı: </a:t>
            </a:r>
            <a:r>
              <a:rPr lang="tr-TR" dirty="0"/>
              <a:t>Panama bağlantı, </a:t>
            </a:r>
            <a:r>
              <a:rPr lang="tr-TR" dirty="0" err="1"/>
              <a:t>bezayağı</a:t>
            </a:r>
            <a:r>
              <a:rPr lang="tr-TR" dirty="0"/>
              <a:t> bağlantının raporundaki iplik hareketlerinin atkı ve çözgü yönünde eşit ya da eşit olmayan sayılarda artırılmasıyla elde edilir.</a:t>
            </a:r>
            <a:r>
              <a:rPr lang="tr-TR" dirty="0" smtClean="0"/>
              <a:t/>
            </a:r>
            <a:br>
              <a:rPr lang="tr-TR" dirty="0" smtClean="0"/>
            </a:br>
            <a:r>
              <a:rPr lang="tr-TR" b="1" dirty="0" err="1"/>
              <a:t>Rips</a:t>
            </a:r>
            <a:r>
              <a:rPr lang="tr-TR" b="1" dirty="0"/>
              <a:t> bağlantı: </a:t>
            </a:r>
            <a:r>
              <a:rPr lang="tr-TR" dirty="0" err="1"/>
              <a:t>Rips</a:t>
            </a:r>
            <a:r>
              <a:rPr lang="tr-TR" dirty="0"/>
              <a:t> bağlantı, </a:t>
            </a:r>
            <a:r>
              <a:rPr lang="tr-TR" dirty="0" err="1"/>
              <a:t>bezayağı</a:t>
            </a:r>
            <a:r>
              <a:rPr lang="tr-TR" dirty="0"/>
              <a:t> bağlantının raporundaki aynı hareketi yapan ipliklerin sayısının çözgü veya atkı yönünde artırılması ile elde edilir. </a:t>
            </a:r>
            <a:r>
              <a:rPr lang="tr-TR" dirty="0" err="1"/>
              <a:t>Rips</a:t>
            </a:r>
            <a:r>
              <a:rPr lang="tr-TR" dirty="0"/>
              <a:t> bağlantı ile dokunan kumaşların yüzünde enine ya da boyuna kesikli çizgiler görülür.</a:t>
            </a:r>
            <a:r>
              <a:rPr lang="tr-TR" dirty="0" smtClean="0"/>
              <a:t/>
            </a:r>
            <a:br>
              <a:rPr lang="tr-TR" dirty="0" smtClean="0"/>
            </a:br>
            <a:r>
              <a:rPr lang="tr-TR" b="1" dirty="0"/>
              <a:t>Çözgü </a:t>
            </a:r>
            <a:r>
              <a:rPr lang="tr-TR" b="1" dirty="0" err="1"/>
              <a:t>ripsi</a:t>
            </a:r>
            <a:r>
              <a:rPr lang="tr-TR" b="1" dirty="0"/>
              <a:t>: </a:t>
            </a:r>
            <a:r>
              <a:rPr lang="tr-TR" dirty="0" err="1"/>
              <a:t>Bezayağı</a:t>
            </a:r>
            <a:r>
              <a:rPr lang="tr-TR" dirty="0"/>
              <a:t> bağlantıdaki bağlantı noktalarının, boyuna yönde artırılmasıyla elde edilen dokuma bağlantısıdır.</a:t>
            </a:r>
            <a:r>
              <a:rPr lang="tr-TR" dirty="0" smtClean="0"/>
              <a:t/>
            </a:r>
            <a:br>
              <a:rPr lang="tr-TR" dirty="0" smtClean="0"/>
            </a:br>
            <a:r>
              <a:rPr lang="tr-TR" b="1" dirty="0"/>
              <a:t>Atkı </a:t>
            </a:r>
            <a:r>
              <a:rPr lang="tr-TR" b="1" dirty="0" err="1"/>
              <a:t>ripsi</a:t>
            </a:r>
            <a:r>
              <a:rPr lang="tr-TR" b="1" dirty="0"/>
              <a:t>: </a:t>
            </a:r>
            <a:r>
              <a:rPr lang="tr-TR" dirty="0" err="1"/>
              <a:t>Bezayağı</a:t>
            </a:r>
            <a:r>
              <a:rPr lang="tr-TR" dirty="0"/>
              <a:t> bağlantıdaki bağlantı noktalarının, enine yönde artırılmasıyla elde edilen dokuma bağlantısıdır.</a:t>
            </a:r>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Kullanıcı123\Desktop\2.2+PANAMA+ÖRGÜSÜ.jpg"/>
          <p:cNvPicPr>
            <a:picLocks noGrp="1" noChangeAspect="1" noChangeArrowheads="1"/>
          </p:cNvPicPr>
          <p:nvPr>
            <p:ph idx="1"/>
          </p:nvPr>
        </p:nvPicPr>
        <p:blipFill>
          <a:blip r:embed="rId2"/>
          <a:srcRect t="16551" r="695"/>
          <a:stretch>
            <a:fillRect/>
          </a:stretch>
        </p:blipFill>
        <p:spPr bwMode="auto">
          <a:xfrm>
            <a:off x="576228" y="1571612"/>
            <a:ext cx="7567672" cy="4769492"/>
          </a:xfrm>
          <a:prstGeom prst="rect">
            <a:avLst/>
          </a:prstGeom>
          <a:noFill/>
        </p:spPr>
      </p:pic>
      <p:sp>
        <p:nvSpPr>
          <p:cNvPr id="2" name="1 Başlık"/>
          <p:cNvSpPr>
            <a:spLocks noGrp="1"/>
          </p:cNvSpPr>
          <p:nvPr>
            <p:ph type="title"/>
          </p:nvPr>
        </p:nvSpPr>
        <p:spPr/>
        <p:txBody>
          <a:bodyPr/>
          <a:lstStyle/>
          <a:p>
            <a:r>
              <a:rPr lang="tr-TR" dirty="0" smtClean="0"/>
              <a:t>Panama </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Dimi örgüleri çeşitli şekillerde inşa edilebilen, geniş bir uygulama yelpazesi sunan örgülerdir. Bu örgülerin diğerlerinden ayrılan ana özelliği, kumaş yüzeyinde verev uzanan belirgin çizgilerin varlığıdır.</a:t>
            </a:r>
            <a:endParaRPr lang="tr-TR" dirty="0"/>
          </a:p>
        </p:txBody>
      </p:sp>
      <p:sp>
        <p:nvSpPr>
          <p:cNvPr id="2" name="1 Başlık"/>
          <p:cNvSpPr>
            <a:spLocks noGrp="1"/>
          </p:cNvSpPr>
          <p:nvPr>
            <p:ph type="title"/>
          </p:nvPr>
        </p:nvSpPr>
        <p:spPr/>
        <p:txBody>
          <a:bodyPr/>
          <a:lstStyle/>
          <a:p>
            <a:r>
              <a:rPr lang="tr-TR" dirty="0" smtClean="0"/>
              <a:t>Dimi Örgüsü</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2" name="1 Başlık"/>
          <p:cNvSpPr>
            <a:spLocks noGrp="1"/>
          </p:cNvSpPr>
          <p:nvPr>
            <p:ph type="title"/>
          </p:nvPr>
        </p:nvSpPr>
        <p:spPr/>
        <p:txBody>
          <a:bodyPr/>
          <a:lstStyle/>
          <a:p>
            <a:endParaRPr lang="tr-TR" dirty="0"/>
          </a:p>
        </p:txBody>
      </p:sp>
      <p:pic>
        <p:nvPicPr>
          <p:cNvPr id="47106" name="Picture 2" descr="C:\Users\Kullanıcı123\Desktop\dokuma-orguler-e1494499687611.jpg"/>
          <p:cNvPicPr>
            <a:picLocks noChangeAspect="1" noChangeArrowheads="1"/>
          </p:cNvPicPr>
          <p:nvPr/>
        </p:nvPicPr>
        <p:blipFill>
          <a:blip r:embed="rId2"/>
          <a:srcRect l="32625" t="-2114" r="33625"/>
          <a:stretch>
            <a:fillRect/>
          </a:stretch>
        </p:blipFill>
        <p:spPr bwMode="auto">
          <a:xfrm>
            <a:off x="2928926" y="714356"/>
            <a:ext cx="3357586" cy="54044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Hammadde özelliklerine göre,</a:t>
            </a:r>
          </a:p>
          <a:p>
            <a:endParaRPr lang="tr-TR" dirty="0"/>
          </a:p>
          <a:p>
            <a:r>
              <a:rPr lang="tr-TR" dirty="0" smtClean="0"/>
              <a:t>Yün, pamuk, ipek gibi doğal liflerle üretilebilmekte ve sentetik liflerle de elde edilebilmektedir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Kullanıcı123\Desktop\1 (1).JPG"/>
          <p:cNvPicPr>
            <a:picLocks noGrp="1" noChangeAspect="1" noChangeArrowheads="1"/>
          </p:cNvPicPr>
          <p:nvPr>
            <p:ph idx="1"/>
          </p:nvPr>
        </p:nvPicPr>
        <p:blipFill>
          <a:blip r:embed="rId2"/>
          <a:srcRect/>
          <a:stretch>
            <a:fillRect/>
          </a:stretch>
        </p:blipFill>
        <p:spPr bwMode="auto">
          <a:xfrm>
            <a:off x="214282" y="2357430"/>
            <a:ext cx="8523688" cy="1939139"/>
          </a:xfrm>
          <a:prstGeom prst="rect">
            <a:avLst/>
          </a:prstGeom>
          <a:noFill/>
        </p:spPr>
      </p:pic>
      <p:sp>
        <p:nvSpPr>
          <p:cNvPr id="2" name="1 Başlık"/>
          <p:cNvSpPr>
            <a:spLocks noGrp="1"/>
          </p:cNvSpPr>
          <p:nvPr>
            <p:ph type="title"/>
          </p:nvPr>
        </p:nvSpPr>
        <p:spPr/>
        <p:txBody>
          <a:bodyPr/>
          <a:lstStyle/>
          <a:p>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Kullanıcı123\Desktop\2.JPG"/>
          <p:cNvPicPr>
            <a:picLocks noGrp="1" noChangeAspect="1" noChangeArrowheads="1"/>
          </p:cNvPicPr>
          <p:nvPr>
            <p:ph idx="1"/>
          </p:nvPr>
        </p:nvPicPr>
        <p:blipFill>
          <a:blip r:embed="rId2"/>
          <a:stretch>
            <a:fillRect/>
          </a:stretch>
        </p:blipFill>
        <p:spPr bwMode="auto">
          <a:xfrm>
            <a:off x="4786314" y="2928934"/>
            <a:ext cx="3810000" cy="3143250"/>
          </a:xfrm>
          <a:prstGeom prst="rect">
            <a:avLst/>
          </a:prstGeom>
          <a:noFill/>
        </p:spPr>
      </p:pic>
      <p:sp>
        <p:nvSpPr>
          <p:cNvPr id="2" name="1 Başlık"/>
          <p:cNvSpPr>
            <a:spLocks noGrp="1"/>
          </p:cNvSpPr>
          <p:nvPr>
            <p:ph type="title"/>
          </p:nvPr>
        </p:nvSpPr>
        <p:spPr/>
        <p:txBody>
          <a:bodyPr/>
          <a:lstStyle/>
          <a:p>
            <a:endParaRPr lang="tr-TR"/>
          </a:p>
        </p:txBody>
      </p:sp>
      <p:pic>
        <p:nvPicPr>
          <p:cNvPr id="48130" name="Picture 2" descr="C:\Users\Kullanıcı123\Desktop\016dimi.jpg"/>
          <p:cNvPicPr>
            <a:picLocks noChangeAspect="1" noChangeArrowheads="1"/>
          </p:cNvPicPr>
          <p:nvPr/>
        </p:nvPicPr>
        <p:blipFill>
          <a:blip r:embed="rId3"/>
          <a:srcRect/>
          <a:stretch>
            <a:fillRect/>
          </a:stretch>
        </p:blipFill>
        <p:spPr bwMode="auto">
          <a:xfrm>
            <a:off x="214282" y="357166"/>
            <a:ext cx="4071966" cy="421448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En az 3 çerçeve ile dokunabilen </a:t>
            </a:r>
            <a:r>
              <a:rPr lang="tr-TR" dirty="0" err="1" smtClean="0"/>
              <a:t>bezayağı</a:t>
            </a:r>
            <a:r>
              <a:rPr lang="tr-TR" dirty="0" smtClean="0"/>
              <a:t> örgüden sonra en çok kullanılan temel örgü çeşididir</a:t>
            </a:r>
          </a:p>
          <a:p>
            <a:endParaRPr lang="tr-TR" dirty="0"/>
          </a:p>
          <a:p>
            <a:r>
              <a:rPr lang="tr-TR" dirty="0" smtClean="0"/>
              <a:t>İplik yoğunluğu artmaya elverişlidir</a:t>
            </a:r>
          </a:p>
          <a:p>
            <a:r>
              <a:rPr lang="tr-TR" dirty="0" smtClean="0"/>
              <a:t>Bağlantılar her iki sırada kayarak tekrarlandığı için yırtılma mukavemeti </a:t>
            </a:r>
            <a:r>
              <a:rPr lang="tr-TR" dirty="0" err="1" smtClean="0"/>
              <a:t>bezayağı</a:t>
            </a:r>
            <a:r>
              <a:rPr lang="tr-TR" dirty="0" smtClean="0"/>
              <a:t> örgüden yüksektir</a:t>
            </a:r>
          </a:p>
          <a:p>
            <a:endParaRPr lang="tr-TR" dirty="0"/>
          </a:p>
          <a:p>
            <a:endParaRPr lang="tr-TR" dirty="0"/>
          </a:p>
        </p:txBody>
      </p:sp>
      <p:sp>
        <p:nvSpPr>
          <p:cNvPr id="2" name="1 Başlık"/>
          <p:cNvSpPr>
            <a:spLocks noGrp="1"/>
          </p:cNvSpPr>
          <p:nvPr>
            <p:ph type="title"/>
          </p:nvPr>
        </p:nvSpPr>
        <p:spPr/>
        <p:txBody>
          <a:bodyPr/>
          <a:lstStyle/>
          <a:p>
            <a:r>
              <a:rPr lang="tr-TR" dirty="0" smtClean="0"/>
              <a:t>Özellikleri</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Dimi örgülerin karakteristiği, kumaş üzerinde dimi hatları olarak adlandırılan eğimli çizgilerin oluşmasıdır</a:t>
            </a:r>
          </a:p>
          <a:p>
            <a:r>
              <a:rPr lang="tr-TR" dirty="0" smtClean="0"/>
              <a:t>Bu yönüyle dimileri tanımak kolaydır</a:t>
            </a:r>
          </a:p>
          <a:p>
            <a:r>
              <a:rPr lang="tr-TR" dirty="0" smtClean="0"/>
              <a:t>Atkı ve çözgü atlamaları nedeniyle kumaş kenarlarından iplik sökülmeleri daha kolay olmaktadır</a:t>
            </a:r>
          </a:p>
          <a:p>
            <a:r>
              <a:rPr lang="tr-TR" dirty="0" err="1" smtClean="0"/>
              <a:t>Bezayağı</a:t>
            </a:r>
            <a:r>
              <a:rPr lang="tr-TR" dirty="0" smtClean="0"/>
              <a:t> kadar kolay buruşmaz, çapraz yönde esnekliği fazladır.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Eşit dimi haricinde yüzü ve tersi belirgin olarak farklıdır</a:t>
            </a:r>
          </a:p>
          <a:p>
            <a:endParaRPr lang="tr-TR" dirty="0"/>
          </a:p>
          <a:p>
            <a:r>
              <a:rPr lang="tr-TR" dirty="0" smtClean="0"/>
              <a:t>Dimi dokumaların en bilineni denim kumaşlarıdır. Ayrıca iş kıyafetleri, üniformalar, battaniyeler, gömlekler ve ev tekstilinde tercih edilir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Dimi örgüleri sağ yollu, sol yollu olabileceği gibi çözgü yüzlü atkı yüzlü ve eşit yüzlü dimiler olarak düzenlenebilmektedir</a:t>
            </a:r>
          </a:p>
          <a:p>
            <a:endParaRPr lang="tr-TR" dirty="0"/>
          </a:p>
          <a:p>
            <a:r>
              <a:rPr lang="tr-TR" dirty="0" smtClean="0"/>
              <a:t>Bir dimi örgü raporunda oluşturulurken kaç çözgü kaç atkıya sahip olduğu hangi yüzey görünümü elde edilmek istendiği, hatların yönü ve sayısı önceden belirlenmelidir</a:t>
            </a:r>
            <a:endParaRPr lang="tr-TR" dirty="0"/>
          </a:p>
        </p:txBody>
      </p:sp>
      <p:sp>
        <p:nvSpPr>
          <p:cNvPr id="2" name="1 Başlık"/>
          <p:cNvSpPr>
            <a:spLocks noGrp="1"/>
          </p:cNvSpPr>
          <p:nvPr>
            <p:ph type="title"/>
          </p:nvPr>
        </p:nvSpPr>
        <p:spPr/>
        <p:txBody>
          <a:bodyPr/>
          <a:lstStyle/>
          <a:p>
            <a:r>
              <a:rPr lang="tr-TR" dirty="0" smtClean="0"/>
              <a:t>Rapor çizimi</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p:txBody>
          <a:bodyPr/>
          <a:lstStyle/>
          <a:p>
            <a:r>
              <a:rPr lang="tr-TR" dirty="0" smtClean="0"/>
              <a:t>Dimi raporu                                        şeklinde </a:t>
            </a:r>
          </a:p>
          <a:p>
            <a:pPr>
              <a:buNone/>
            </a:pPr>
            <a:r>
              <a:rPr lang="tr-TR" dirty="0" smtClean="0"/>
              <a:t>sembolize edildiğinde 45 </a:t>
            </a:r>
            <a:r>
              <a:rPr lang="tr-TR" dirty="0" err="1" smtClean="0"/>
              <a:t>̊lik</a:t>
            </a:r>
            <a:r>
              <a:rPr lang="tr-TR" dirty="0" smtClean="0"/>
              <a:t> açı oluşturan diyagonal dimi hatları oluşacaktır.</a:t>
            </a:r>
          </a:p>
          <a:p>
            <a:pPr>
              <a:buNone/>
            </a:pPr>
            <a:endParaRPr lang="tr-TR" dirty="0"/>
          </a:p>
          <a:p>
            <a:pPr>
              <a:buNone/>
            </a:pPr>
            <a:endParaRPr lang="tr-TR" dirty="0"/>
          </a:p>
        </p:txBody>
      </p:sp>
      <p:sp>
        <p:nvSpPr>
          <p:cNvPr id="2" name="1 Başlık"/>
          <p:cNvSpPr>
            <a:spLocks noGrp="1"/>
          </p:cNvSpPr>
          <p:nvPr>
            <p:ph type="title"/>
          </p:nvPr>
        </p:nvSpPr>
        <p:spPr/>
        <p:txBody>
          <a:bodyPr/>
          <a:lstStyle/>
          <a:p>
            <a:endParaRPr lang="tr-TR"/>
          </a:p>
        </p:txBody>
      </p:sp>
      <p:pic>
        <p:nvPicPr>
          <p:cNvPr id="6" name="Picture 2" descr="C:\Users\Kullanıcı123\Downloads\20191118_143937.jpg"/>
          <p:cNvPicPr>
            <a:picLocks noChangeAspect="1" noChangeArrowheads="1"/>
          </p:cNvPicPr>
          <p:nvPr/>
        </p:nvPicPr>
        <p:blipFill>
          <a:blip r:embed="rId2" cstate="print"/>
          <a:srcRect l="19645" t="31650" r="35038" b="53964"/>
          <a:stretch>
            <a:fillRect/>
          </a:stretch>
        </p:blipFill>
        <p:spPr bwMode="auto">
          <a:xfrm>
            <a:off x="2786050" y="1357298"/>
            <a:ext cx="2700356" cy="64294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pPr fontAlgn="base"/>
            <a:r>
              <a:rPr lang="tr-TR" b="1" dirty="0"/>
              <a:t>Dimi Bağlantının </a:t>
            </a:r>
            <a:r>
              <a:rPr lang="tr-TR" b="1" dirty="0" smtClean="0"/>
              <a:t>Sınıflandırılması</a:t>
            </a:r>
          </a:p>
          <a:p>
            <a:pPr fontAlgn="base"/>
            <a:endParaRPr lang="tr-TR" b="1" dirty="0">
              <a:solidFill>
                <a:srgbClr val="C00000"/>
              </a:solidFill>
            </a:endParaRPr>
          </a:p>
          <a:p>
            <a:pPr fontAlgn="base">
              <a:buNone/>
            </a:pPr>
            <a:r>
              <a:rPr lang="tr-TR" b="1" dirty="0" smtClean="0">
                <a:solidFill>
                  <a:srgbClr val="C00000"/>
                </a:solidFill>
              </a:rPr>
              <a:t>Dokuma sırtının </a:t>
            </a:r>
            <a:r>
              <a:rPr lang="tr-TR" b="1" dirty="0">
                <a:solidFill>
                  <a:srgbClr val="C00000"/>
                </a:solidFill>
              </a:rPr>
              <a:t>yükselme yönüne göre</a:t>
            </a:r>
            <a:r>
              <a:rPr lang="tr-TR" b="1" dirty="0" smtClean="0">
                <a:solidFill>
                  <a:srgbClr val="C00000"/>
                </a:solidFill>
              </a:rPr>
              <a:t>;</a:t>
            </a:r>
          </a:p>
          <a:p>
            <a:pPr fontAlgn="base">
              <a:buNone/>
            </a:pPr>
            <a:r>
              <a:rPr lang="tr-TR" dirty="0"/>
              <a:t/>
            </a:r>
            <a:br>
              <a:rPr lang="tr-TR" dirty="0"/>
            </a:br>
            <a:r>
              <a:rPr lang="tr-TR" b="1" dirty="0"/>
              <a:t>S sırtlı dimi:</a:t>
            </a:r>
            <a:r>
              <a:rPr lang="tr-TR" dirty="0"/>
              <a:t> Sırt yükseltimi sağ aşağıdan, sol yukarıya doğrudur.</a:t>
            </a:r>
            <a:br>
              <a:rPr lang="tr-TR" dirty="0"/>
            </a:br>
            <a:r>
              <a:rPr lang="tr-TR" b="1" dirty="0"/>
              <a:t>Z sırtlı dimi:</a:t>
            </a:r>
            <a:r>
              <a:rPr lang="tr-TR" dirty="0"/>
              <a:t> Sırt yükseltimi sol aşağıdan sağ yukarıya doğrudur.</a:t>
            </a:r>
          </a:p>
          <a:p>
            <a:pPr fontAlgn="base">
              <a:buNone/>
            </a:pPr>
            <a:endParaRPr lang="tr-TR" b="1" dirty="0" smtClean="0"/>
          </a:p>
          <a:p>
            <a:pPr fontAlgn="base">
              <a:buNone/>
            </a:pPr>
            <a:r>
              <a:rPr lang="tr-TR" b="1" dirty="0" smtClean="0">
                <a:solidFill>
                  <a:srgbClr val="C00000"/>
                </a:solidFill>
              </a:rPr>
              <a:t>Dokuma </a:t>
            </a:r>
            <a:r>
              <a:rPr lang="tr-TR" b="1" dirty="0">
                <a:solidFill>
                  <a:srgbClr val="C00000"/>
                </a:solidFill>
              </a:rPr>
              <a:t>sırtının türüne </a:t>
            </a:r>
            <a:r>
              <a:rPr lang="tr-TR" b="1" dirty="0" smtClean="0">
                <a:solidFill>
                  <a:srgbClr val="C00000"/>
                </a:solidFill>
              </a:rPr>
              <a:t>göre</a:t>
            </a:r>
          </a:p>
          <a:p>
            <a:pPr fontAlgn="base">
              <a:buNone/>
            </a:pPr>
            <a:endParaRPr lang="tr-TR" b="1" dirty="0"/>
          </a:p>
          <a:p>
            <a:pPr fontAlgn="base"/>
            <a:r>
              <a:rPr lang="tr-TR" b="1" dirty="0"/>
              <a:t>Tek sırtlı dimi:</a:t>
            </a:r>
            <a:r>
              <a:rPr lang="tr-TR" dirty="0"/>
              <a:t> Bir bağlantı raporunda tek bir dokuma sırtı vardır.</a:t>
            </a:r>
            <a:br>
              <a:rPr lang="tr-TR" dirty="0"/>
            </a:br>
            <a:r>
              <a:rPr lang="tr-TR" b="1" dirty="0"/>
              <a:t>Çok sırtlı dimi</a:t>
            </a:r>
            <a:r>
              <a:rPr lang="tr-TR" dirty="0"/>
              <a:t> : Bir bağlantı raporunda en az iki dokuma sırtı vardır.</a:t>
            </a:r>
            <a:br>
              <a:rPr lang="tr-TR" dirty="0"/>
            </a:br>
            <a:r>
              <a:rPr lang="tr-TR" dirty="0"/>
              <a:t>Çözgü ve atkı ipliklerinin kumaş yüzündeki dağılımlarına göre</a:t>
            </a:r>
            <a:br>
              <a:rPr lang="tr-TR" dirty="0"/>
            </a:br>
            <a:r>
              <a:rPr lang="tr-TR" b="1" dirty="0"/>
              <a:t>Eşit yüzlü dimi:</a:t>
            </a:r>
            <a:r>
              <a:rPr lang="tr-TR" dirty="0"/>
              <a:t> Atkı ve çözgü iplikleri dokuma kumaşın her iki yüzeyinde de eşit şekilde dağıtılmıştır.</a:t>
            </a:r>
            <a:br>
              <a:rPr lang="tr-TR" dirty="0"/>
            </a:br>
            <a:r>
              <a:rPr lang="tr-TR" b="1" dirty="0"/>
              <a:t>Eşit yüzlü olmayan dimi</a:t>
            </a:r>
            <a:r>
              <a:rPr lang="tr-TR" dirty="0"/>
              <a:t>: Dokuma iplikleri dokuma kumaşın yüzünde çözgü ya da atkı iplikleri daha fazladır.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Çözgü yüzlü farklı yüzlü veya dengesiz dimi</a:t>
            </a:r>
          </a:p>
          <a:p>
            <a:endParaRPr lang="tr-TR" dirty="0"/>
          </a:p>
          <a:p>
            <a:r>
              <a:rPr lang="tr-TR" dirty="0" smtClean="0"/>
              <a:t>Çözgü yüzlü dimiler adından da anlaşılacağı gibi kumaş yüzeyinde çözgü ipliklerinin daha çok göründüğü örgülerdir.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Atkı yüzlü dimi</a:t>
            </a:r>
          </a:p>
          <a:p>
            <a:endParaRPr lang="tr-TR" dirty="0"/>
          </a:p>
          <a:p>
            <a:r>
              <a:rPr lang="tr-TR" dirty="0" smtClean="0"/>
              <a:t>Atkı iplikleri kumaş yüzeyinde çözgülerden daha çok görünmektedir. Genellikle atkı sıklığı çözgüden daha fazla olmakta ve böylece dar açılı dimi hatları oluşmaktadır</a:t>
            </a:r>
          </a:p>
          <a:p>
            <a:endParaRPr lang="tr-TR" dirty="0"/>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Kullanım amacına göre;</a:t>
            </a:r>
          </a:p>
          <a:p>
            <a:endParaRPr lang="tr-TR" dirty="0"/>
          </a:p>
          <a:p>
            <a:r>
              <a:rPr lang="tr-TR" dirty="0" smtClean="0"/>
              <a:t>Konfeksiyon, dekorasyon ve fonksiyonel kullanım için üretilmektedir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Eşit yüzlü dimi</a:t>
            </a:r>
          </a:p>
          <a:p>
            <a:r>
              <a:rPr lang="tr-TR" dirty="0" smtClean="0"/>
              <a:t>Dengeli ya da eşit yüzlü dimi örgüleri ile üretilen kumaşlar her iki yüzünde de aynı iplik yoğunluklarına sahip olmakla birlikte tamamen aynı görünüme sahip değildirler. Dokuma örgüsünde dolu görünen yüzeyde arka yüzü boşluktur yani tam tersi boşluktur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dirty="0"/>
              <a:t>Dik sırtlı dimi:</a:t>
            </a:r>
            <a:r>
              <a:rPr lang="tr-TR" dirty="0"/>
              <a:t> Sırtın dik olması, yükseltme sayısının birden büyük olmasıyla sağlanır. Sırt dikliği 45 dereceden büyük olan dimiler, dik sırtlı dimi olarak adlandırılır.</a:t>
            </a:r>
            <a:r>
              <a:rPr lang="tr-TR" dirty="0" smtClean="0"/>
              <a:t/>
            </a:r>
            <a:br>
              <a:rPr lang="tr-TR" dirty="0" smtClean="0"/>
            </a:br>
            <a:r>
              <a:rPr lang="tr-TR" b="1" dirty="0"/>
              <a:t>Yassı dimi:</a:t>
            </a:r>
            <a:r>
              <a:rPr lang="tr-TR" dirty="0"/>
              <a:t> Sırtın yassı olması, atkı atlamalarının yana doğru olan kayma sayısının birden fazla olmasına bağlıdır. Sırt dikliği 45 dereceden az olan dimiler, yassı sırtlı dimi olarak adlandırılır.</a:t>
            </a:r>
            <a:r>
              <a:rPr lang="tr-TR" dirty="0" smtClean="0"/>
              <a:t/>
            </a:r>
            <a:br>
              <a:rPr lang="tr-TR" dirty="0" smtClean="0"/>
            </a:b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b="1" dirty="0" smtClean="0"/>
              <a:t>Balık sırtı dimi:</a:t>
            </a:r>
            <a:r>
              <a:rPr lang="tr-TR" dirty="0" smtClean="0"/>
              <a:t> Balık sırtı dokuma bağlantısının iki belirgin özelliği vardır: Sırt yönünün değiştirilmesi, Sırt değişiminde bağlama noktalarının kaydırılması. Bu özelliklerinden dolayı, kumaş yüzünde zikzak çizgiler oluşur.</a:t>
            </a:r>
            <a:br>
              <a:rPr lang="tr-TR" dirty="0" smtClean="0"/>
            </a:br>
            <a:r>
              <a:rPr lang="tr-TR" b="1" dirty="0" smtClean="0"/>
              <a:t>Sivri uçlu dimi:</a:t>
            </a:r>
            <a:r>
              <a:rPr lang="tr-TR" dirty="0" smtClean="0"/>
              <a:t> Sivri uçlu dimi iki belirgin özelliğe sahiptir: Sırt değişiminde sırtların uç uca gelmesi.</a:t>
            </a:r>
            <a:br>
              <a:rPr lang="tr-TR" dirty="0" smtClean="0"/>
            </a:br>
            <a:r>
              <a:rPr lang="tr-TR" b="1" dirty="0" smtClean="0"/>
              <a:t>Çapraz dimi:</a:t>
            </a:r>
            <a:r>
              <a:rPr lang="tr-TR" dirty="0" smtClean="0"/>
              <a:t> Bu bağlantı da dimi sırtı bağlama raporu içerisinde değişim göstermektedir. İki çözgü ipliğinden sonra sırt değişir ve böylelikle dokuma sırtsız ve atlas benzeri bir görünüm alır.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Desen özelliklerine göre</a:t>
            </a:r>
          </a:p>
          <a:p>
            <a:endParaRPr lang="tr-TR" dirty="0"/>
          </a:p>
          <a:p>
            <a:r>
              <a:rPr lang="tr-TR" dirty="0" smtClean="0"/>
              <a:t>Üretim öncesi, üretim aşaması ve sonrasında desenlendirilenler veya örgü yapısıyla desenlendirilenler renk ile desenlendirilenler baskılı kumaşlar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Üretim yöntemine göre;</a:t>
            </a:r>
          </a:p>
          <a:p>
            <a:endParaRPr lang="tr-TR" dirty="0"/>
          </a:p>
          <a:p>
            <a:r>
              <a:rPr lang="tr-TR" dirty="0" err="1" smtClean="0"/>
              <a:t>Ayakçıklı</a:t>
            </a:r>
            <a:r>
              <a:rPr lang="tr-TR" dirty="0" smtClean="0"/>
              <a:t>, kamlı, </a:t>
            </a:r>
            <a:r>
              <a:rPr lang="tr-TR" dirty="0" err="1" smtClean="0"/>
              <a:t>armürlü</a:t>
            </a:r>
            <a:r>
              <a:rPr lang="tr-TR" dirty="0"/>
              <a:t> </a:t>
            </a:r>
            <a:r>
              <a:rPr lang="tr-TR" dirty="0" smtClean="0"/>
              <a:t>ve </a:t>
            </a:r>
            <a:r>
              <a:rPr lang="tr-TR" dirty="0" err="1" smtClean="0"/>
              <a:t>jakarlı</a:t>
            </a:r>
            <a:r>
              <a:rPr lang="tr-TR" dirty="0" smtClean="0"/>
              <a:t>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Yapısal özelliklerine göre;</a:t>
            </a:r>
          </a:p>
          <a:p>
            <a:endParaRPr lang="tr-TR" dirty="0"/>
          </a:p>
          <a:p>
            <a:r>
              <a:rPr lang="tr-TR" dirty="0" smtClean="0"/>
              <a:t>Basit ve birleşik, tek katlı, çok katlı olarak sınıflandırılmaktadırlar.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Atkı ve çözgü ipliklerinin kumaş içerisinde yapacağı en küçük hareket birimidir</a:t>
            </a:r>
          </a:p>
          <a:p>
            <a:endParaRPr lang="tr-TR" dirty="0"/>
          </a:p>
          <a:p>
            <a:r>
              <a:rPr lang="tr-TR" dirty="0" smtClean="0"/>
              <a:t>Dokuma kumaşlar bu birimin atkı ve çözgü yönünde tekrarları ile meydana gelmektedir</a:t>
            </a:r>
          </a:p>
          <a:p>
            <a:endParaRPr lang="tr-TR" dirty="0"/>
          </a:p>
          <a:p>
            <a:r>
              <a:rPr lang="tr-TR" dirty="0" smtClean="0"/>
              <a:t>Birim raporunda dikey sütunlar çözgü ipliklerini, yatay satırlar ise atkı ipliklerini ifade etmektedir. </a:t>
            </a:r>
            <a:endParaRPr lang="tr-TR" dirty="0"/>
          </a:p>
        </p:txBody>
      </p:sp>
      <p:sp>
        <p:nvSpPr>
          <p:cNvPr id="2" name="1 Başlık"/>
          <p:cNvSpPr>
            <a:spLocks noGrp="1"/>
          </p:cNvSpPr>
          <p:nvPr>
            <p:ph type="title"/>
          </p:nvPr>
        </p:nvSpPr>
        <p:spPr/>
        <p:txBody>
          <a:bodyPr>
            <a:normAutofit/>
          </a:bodyPr>
          <a:lstStyle/>
          <a:p>
            <a:r>
              <a:rPr lang="tr-TR" dirty="0" smtClean="0"/>
              <a:t>Dokuma Örgü Raporu</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ullanıcı123\Downloads\20191118_123941.jpg"/>
          <p:cNvPicPr>
            <a:picLocks noGrp="1" noChangeAspect="1" noChangeArrowheads="1"/>
          </p:cNvPicPr>
          <p:nvPr>
            <p:ph idx="1"/>
          </p:nvPr>
        </p:nvPicPr>
        <p:blipFill>
          <a:blip r:embed="rId2" cstate="print"/>
          <a:srcRect t="30936" r="1464" b="31182"/>
          <a:stretch>
            <a:fillRect/>
          </a:stretch>
        </p:blipFill>
        <p:spPr bwMode="auto">
          <a:xfrm>
            <a:off x="0" y="928670"/>
            <a:ext cx="9143999" cy="3786214"/>
          </a:xfrm>
          <a:prstGeom prst="rect">
            <a:avLst/>
          </a:prstGeom>
          <a:noFill/>
        </p:spPr>
      </p:pic>
      <p:sp>
        <p:nvSpPr>
          <p:cNvPr id="2" name="1 Başlık"/>
          <p:cNvSpPr>
            <a:spLocks noGrp="1"/>
          </p:cNvSpPr>
          <p:nvPr>
            <p:ph type="title"/>
          </p:nvPr>
        </p:nvSpPr>
        <p:spPr/>
        <p:txBody>
          <a:bodyPr/>
          <a:lstStyle/>
          <a:p>
            <a:endParaRPr lang="tr-T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213</TotalTime>
  <Words>897</Words>
  <Application>Microsoft Office PowerPoint</Application>
  <PresentationFormat>Ekran Gösterisi (4:3)</PresentationFormat>
  <Paragraphs>108</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Kağıt</vt:lpstr>
      <vt:lpstr>Kumaş Yapı Bilgisi </vt:lpstr>
      <vt:lpstr>Dokuma kumaşlar</vt:lpstr>
      <vt:lpstr>Slayt 3</vt:lpstr>
      <vt:lpstr>Slayt 4</vt:lpstr>
      <vt:lpstr>Slayt 5</vt:lpstr>
      <vt:lpstr>Slayt 6</vt:lpstr>
      <vt:lpstr>Slayt 7</vt:lpstr>
      <vt:lpstr>Dokuma Örgü Raporu</vt:lpstr>
      <vt:lpstr>Slayt 9</vt:lpstr>
      <vt:lpstr>Slayt 10</vt:lpstr>
      <vt:lpstr>Slayt 11</vt:lpstr>
      <vt:lpstr>Slayt 12</vt:lpstr>
      <vt:lpstr>Slayt 13</vt:lpstr>
      <vt:lpstr>Temel Dokuma Örgüleri</vt:lpstr>
      <vt:lpstr>Slayt 15</vt:lpstr>
      <vt:lpstr>Slayt 16</vt:lpstr>
      <vt:lpstr>Slayt 17</vt:lpstr>
      <vt:lpstr>Slayt 18</vt:lpstr>
      <vt:lpstr>Özellikleri</vt:lpstr>
      <vt:lpstr>Slayt 20</vt:lpstr>
      <vt:lpstr>Slayt 21</vt:lpstr>
      <vt:lpstr>Slayt 22</vt:lpstr>
      <vt:lpstr>Slayt 23</vt:lpstr>
      <vt:lpstr>Rapor çizimi</vt:lpstr>
      <vt:lpstr>Slayt 25</vt:lpstr>
      <vt:lpstr>Slayt 26</vt:lpstr>
      <vt:lpstr>Panama </vt:lpstr>
      <vt:lpstr>Dimi Örgüsü</vt:lpstr>
      <vt:lpstr>Slayt 29</vt:lpstr>
      <vt:lpstr>Slayt 30</vt:lpstr>
      <vt:lpstr>Slayt 31</vt:lpstr>
      <vt:lpstr>Özellikleri</vt:lpstr>
      <vt:lpstr>Slayt 33</vt:lpstr>
      <vt:lpstr>Slayt 34</vt:lpstr>
      <vt:lpstr>Rapor çizimi</vt:lpstr>
      <vt:lpstr>Slayt 36</vt:lpstr>
      <vt:lpstr>Slayt 37</vt:lpstr>
      <vt:lpstr>Slayt 38</vt:lpstr>
      <vt:lpstr>Slayt 39</vt:lpstr>
      <vt:lpstr>Slayt 40</vt:lpstr>
      <vt:lpstr>Slayt 41</vt:lpstr>
      <vt:lpstr>Slayt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Kumaş Yapı Bilgisi</dc:title>
  <dc:creator>Kullanıcı123</dc:creator>
  <cp:lastModifiedBy>Kullanıcı123</cp:lastModifiedBy>
  <cp:revision>16</cp:revision>
  <dcterms:created xsi:type="dcterms:W3CDTF">2019-11-18T08:42:04Z</dcterms:created>
  <dcterms:modified xsi:type="dcterms:W3CDTF">2019-11-26T10:02:52Z</dcterms:modified>
</cp:coreProperties>
</file>