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AB428-FB61-4E6F-BACA-337518F3448D}" type="datetimeFigureOut">
              <a:rPr lang="tr-TR" smtClean="0"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07066-816D-47E3-8DFA-068444F0BB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5826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AB428-FB61-4E6F-BACA-337518F3448D}" type="datetimeFigureOut">
              <a:rPr lang="tr-TR" smtClean="0"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07066-816D-47E3-8DFA-068444F0BB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6860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AB428-FB61-4E6F-BACA-337518F3448D}" type="datetimeFigureOut">
              <a:rPr lang="tr-TR" smtClean="0"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07066-816D-47E3-8DFA-068444F0BB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196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AB428-FB61-4E6F-BACA-337518F3448D}" type="datetimeFigureOut">
              <a:rPr lang="tr-TR" smtClean="0"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07066-816D-47E3-8DFA-068444F0BB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7817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AB428-FB61-4E6F-BACA-337518F3448D}" type="datetimeFigureOut">
              <a:rPr lang="tr-TR" smtClean="0"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07066-816D-47E3-8DFA-068444F0BB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5995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AB428-FB61-4E6F-BACA-337518F3448D}" type="datetimeFigureOut">
              <a:rPr lang="tr-TR" smtClean="0"/>
              <a:t>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07066-816D-47E3-8DFA-068444F0BB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2566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AB428-FB61-4E6F-BACA-337518F3448D}" type="datetimeFigureOut">
              <a:rPr lang="tr-TR" smtClean="0"/>
              <a:t>9.12.2019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07066-816D-47E3-8DFA-068444F0BB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6842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AB428-FB61-4E6F-BACA-337518F3448D}" type="datetimeFigureOut">
              <a:rPr lang="tr-TR" smtClean="0"/>
              <a:t>9.12.2019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07066-816D-47E3-8DFA-068444F0BB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0239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AB428-FB61-4E6F-BACA-337518F3448D}" type="datetimeFigureOut">
              <a:rPr lang="tr-TR" smtClean="0"/>
              <a:t>9.12.2019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07066-816D-47E3-8DFA-068444F0BB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1530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AB428-FB61-4E6F-BACA-337518F3448D}" type="datetimeFigureOut">
              <a:rPr lang="tr-TR" smtClean="0"/>
              <a:t>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07066-816D-47E3-8DFA-068444F0BB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0423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AB428-FB61-4E6F-BACA-337518F3448D}" type="datetimeFigureOut">
              <a:rPr lang="tr-TR" smtClean="0"/>
              <a:t>9.12.2019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07066-816D-47E3-8DFA-068444F0BB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006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AB428-FB61-4E6F-BACA-337518F3448D}" type="datetimeFigureOut">
              <a:rPr lang="tr-TR" smtClean="0"/>
              <a:t>9.12.2019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07066-816D-47E3-8DFA-068444F0BB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3366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Spor ve çevre için </a:t>
            </a:r>
            <a:r>
              <a:rPr lang="tr-TR" dirty="0" err="1" smtClean="0"/>
              <a:t>sürdürülebirlilik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921250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Toprak kaynaklarının </a:t>
            </a:r>
            <a:r>
              <a:rPr lang="tr-TR" dirty="0"/>
              <a:t>kirleticileri şunlardır</a:t>
            </a:r>
            <a:r>
              <a:rPr lang="tr-TR" dirty="0" smtClean="0"/>
              <a:t>;</a:t>
            </a:r>
          </a:p>
          <a:p>
            <a:r>
              <a:rPr lang="tr-TR" dirty="0" smtClean="0"/>
              <a:t>Pestisitler</a:t>
            </a:r>
          </a:p>
          <a:p>
            <a:r>
              <a:rPr lang="tr-TR" dirty="0" smtClean="0"/>
              <a:t>Ağır metaller</a:t>
            </a:r>
          </a:p>
          <a:p>
            <a:r>
              <a:rPr lang="tr-TR" dirty="0" smtClean="0"/>
              <a:t>Toprağı sıkıştıran her türlü etkinlik</a:t>
            </a:r>
          </a:p>
          <a:p>
            <a:r>
              <a:rPr lang="tr-TR" dirty="0" smtClean="0"/>
              <a:t>Orman imhası</a:t>
            </a:r>
          </a:p>
          <a:p>
            <a:r>
              <a:rPr lang="tr-TR" dirty="0" smtClean="0"/>
              <a:t>Kullanılabilir toprakların göç nedeniyle terk edilmesi.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68464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Toprak </a:t>
            </a:r>
            <a:r>
              <a:rPr lang="tr-TR" dirty="0"/>
              <a:t>açısından sürdürülebilir gelişim için kilit noktalar.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Toprağın verimsiz hale gelmesi engellenmelidir.</a:t>
            </a:r>
          </a:p>
          <a:p>
            <a:r>
              <a:rPr lang="tr-TR" dirty="0" smtClean="0"/>
              <a:t>Yoğun kimyasal kullanımına dayalı tarımsal üretim terk edilmelidir.</a:t>
            </a:r>
          </a:p>
          <a:p>
            <a:r>
              <a:rPr lang="tr-TR" dirty="0" smtClean="0"/>
              <a:t>Anız yakılması gibi toprak verimsizliğine yol açacak aktiviteler engellenmelidir.</a:t>
            </a:r>
          </a:p>
          <a:p>
            <a:r>
              <a:rPr lang="tr-TR" dirty="0" smtClean="0"/>
              <a:t>Orman sahalarının yok edilmesi erozyona yol açmaktadır. </a:t>
            </a:r>
          </a:p>
          <a:p>
            <a:r>
              <a:rPr lang="tr-TR" dirty="0" smtClean="0"/>
              <a:t>Terk edilen tarım arazilerinde yeniden orman kazanımı yapılmalıdır.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3148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Hava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Havanın yaşamsal döngüdeki işlevleri;</a:t>
            </a:r>
          </a:p>
          <a:p>
            <a:r>
              <a:rPr lang="tr-TR" dirty="0" smtClean="0"/>
              <a:t>Oksijen deposu</a:t>
            </a:r>
          </a:p>
          <a:p>
            <a:r>
              <a:rPr lang="tr-TR" dirty="0" smtClean="0"/>
              <a:t>UV gibi zararlı ışınlardan koruma</a:t>
            </a:r>
          </a:p>
          <a:p>
            <a:r>
              <a:rPr lang="tr-TR" dirty="0" smtClean="0"/>
              <a:t>Suyun bulutlar aracılığıyla atmosfer içerisine nakledilmesi</a:t>
            </a:r>
          </a:p>
          <a:p>
            <a:r>
              <a:rPr lang="tr-TR" dirty="0" smtClean="0"/>
              <a:t>İklimin transferi</a:t>
            </a:r>
          </a:p>
          <a:p>
            <a:r>
              <a:rPr lang="tr-TR" dirty="0" smtClean="0"/>
              <a:t>Polen ve tohumların dağılması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47299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Hava kirleticileri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Sera gazları</a:t>
            </a:r>
          </a:p>
          <a:p>
            <a:r>
              <a:rPr lang="tr-TR" dirty="0" smtClean="0"/>
              <a:t>Ozon tabakasının zayıflaması</a:t>
            </a:r>
          </a:p>
          <a:p>
            <a:r>
              <a:rPr lang="tr-TR" dirty="0" smtClean="0"/>
              <a:t>Asidik gazlar</a:t>
            </a:r>
          </a:p>
          <a:p>
            <a:r>
              <a:rPr lang="tr-TR" dirty="0" smtClean="0"/>
              <a:t>Ağır metaller</a:t>
            </a:r>
          </a:p>
          <a:p>
            <a:r>
              <a:rPr lang="tr-TR" dirty="0" err="1" smtClean="0"/>
              <a:t>Hidro</a:t>
            </a:r>
            <a:r>
              <a:rPr lang="tr-TR" dirty="0" smtClean="0"/>
              <a:t>-karbonlar</a:t>
            </a:r>
          </a:p>
          <a:p>
            <a:r>
              <a:rPr lang="tr-TR" dirty="0" smtClean="0"/>
              <a:t>Partiküller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539992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Hava </a:t>
            </a:r>
            <a:r>
              <a:rPr lang="tr-TR" dirty="0"/>
              <a:t>açısından sürdürülebilir gelişim için kilit noktalar.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Sera etkisine yol açan salınımların azaltılması</a:t>
            </a:r>
          </a:p>
          <a:p>
            <a:r>
              <a:rPr lang="tr-TR" dirty="0" smtClean="0"/>
              <a:t>Kontrolsüz orman imhasının durdurulması</a:t>
            </a:r>
          </a:p>
          <a:p>
            <a:r>
              <a:rPr lang="tr-TR" dirty="0" err="1" smtClean="0"/>
              <a:t>Klorofloro</a:t>
            </a:r>
            <a:r>
              <a:rPr lang="tr-TR" dirty="0" smtClean="0"/>
              <a:t> karbon kullanımı konusunda farkındalık.</a:t>
            </a:r>
          </a:p>
          <a:p>
            <a:r>
              <a:rPr lang="tr-TR" dirty="0" smtClean="0"/>
              <a:t>Araçların yol açtığı kirlilik için önlem alınması.</a:t>
            </a:r>
          </a:p>
          <a:p>
            <a:r>
              <a:rPr lang="tr-TR" dirty="0" smtClean="0"/>
              <a:t>Hava kirleticilerinin yok edilmesi veya minimuma indirilmesi.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2181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Eko sistemler ve doğal alanlar</a:t>
            </a:r>
            <a:br>
              <a:rPr lang="tr-TR" dirty="0"/>
            </a:b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Eko sistem hem yaşam kaynağımız hem de çevredir.</a:t>
            </a:r>
          </a:p>
          <a:p>
            <a:r>
              <a:rPr lang="tr-TR" dirty="0" smtClean="0"/>
              <a:t>Çevre su, hava, toprak ve üzerinde yaşayan canlı organizmalar olarak karmaşık bir sistemdir.</a:t>
            </a:r>
          </a:p>
          <a:p>
            <a:r>
              <a:rPr lang="tr-TR" dirty="0" smtClean="0"/>
              <a:t>Bunlara iklim, rüzgar, güneş, hidroloji gibi fiziksel etmenler de katılır.</a:t>
            </a:r>
          </a:p>
          <a:p>
            <a:r>
              <a:rPr lang="tr-TR" dirty="0" smtClean="0"/>
              <a:t>Bu elementlerin tümü etkileşim içinde bir  dizin çeşitlilik yaratırlar buna </a:t>
            </a:r>
            <a:r>
              <a:rPr lang="tr-TR" dirty="0" err="1" smtClean="0"/>
              <a:t>biyo</a:t>
            </a:r>
            <a:r>
              <a:rPr lang="tr-TR" dirty="0" smtClean="0"/>
              <a:t>-çeşitlilik adı verilir.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91755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Eko-sistem zincirinde sürdürülebilir gelişim için kilit noktalar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İnsan davranışları büyük öneme sahiptir.</a:t>
            </a:r>
          </a:p>
          <a:p>
            <a:r>
              <a:rPr lang="tr-TR" dirty="0" smtClean="0"/>
              <a:t>Eko-sistem sadece üretim için sürdürülebilir değil aynı zamanda dinlenme, yenilenme ve koruma amaçlı da göreve sahiptir.</a:t>
            </a:r>
          </a:p>
          <a:p>
            <a:r>
              <a:rPr lang="tr-TR" dirty="0" smtClean="0"/>
              <a:t>Yaşadığımız ortamın doğal görünümü eko sistem açısından yaşamsal önem taşır. Doğal ve inşa edilmiş görünümler eko sistemin bütünlüğünü bozmamalıdır.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7828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Eko-sistem zincirinde sürdürülebilir gelişim için kilit noktalar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Kentsel gelişimin kapsamı eko sistem üzerine zaralar verebilir; su, hava ve toprak kalitesine gibi. Özellikle bütün alanlar inşa edilirken bu unsur dikkate </a:t>
            </a:r>
            <a:r>
              <a:rPr lang="tr-TR" dirty="0" err="1" smtClean="0"/>
              <a:t>alınmaladır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54048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Bazı eko-sistemin birincil verimlilikleri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Ürün imalatı (kereste, tarım)</a:t>
            </a:r>
          </a:p>
          <a:p>
            <a:r>
              <a:rPr lang="tr-TR" dirty="0" smtClean="0"/>
              <a:t>Erozyon ve rüzgara karşı koruma</a:t>
            </a:r>
          </a:p>
          <a:p>
            <a:r>
              <a:rPr lang="tr-TR" dirty="0" smtClean="0"/>
              <a:t>Ulaştırma yollarının korunması</a:t>
            </a:r>
          </a:p>
          <a:p>
            <a:r>
              <a:rPr lang="tr-TR" dirty="0" smtClean="0"/>
              <a:t>Rekreasyon alanları</a:t>
            </a:r>
          </a:p>
          <a:p>
            <a:r>
              <a:rPr lang="tr-TR" dirty="0" smtClean="0"/>
              <a:t>Yerel nüfus için gelir ve kaynakları</a:t>
            </a:r>
          </a:p>
          <a:p>
            <a:r>
              <a:rPr lang="tr-TR" dirty="0" err="1" smtClean="0"/>
              <a:t>Biyo</a:t>
            </a:r>
            <a:r>
              <a:rPr lang="tr-TR" dirty="0" smtClean="0"/>
              <a:t>-çeşitliliğin korunması</a:t>
            </a:r>
          </a:p>
          <a:p>
            <a:r>
              <a:rPr lang="tr-TR" dirty="0" smtClean="0"/>
              <a:t>Doğal alanların korunması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79569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9554" y="354108"/>
            <a:ext cx="10515600" cy="1325563"/>
          </a:xfrm>
        </p:spPr>
        <p:txBody>
          <a:bodyPr/>
          <a:lstStyle/>
          <a:p>
            <a:r>
              <a:rPr lang="tr-TR" dirty="0" smtClean="0"/>
              <a:t>Su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Su yaşamın vazgeçilmez bir elementidir. Aynı zamanda su gezegenimizin en güçlü aşındırıcısıdır. Bu yönüyle yaşam ortamımızı şekillendirmeye yardımcı olmaktadır.</a:t>
            </a:r>
          </a:p>
          <a:p>
            <a:r>
              <a:rPr lang="tr-TR" dirty="0" smtClean="0"/>
              <a:t>Su yenilenemeyen bir kaynaktır.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358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Su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Doğal su kaynaklarının kirleticileri şunlardır;</a:t>
            </a:r>
          </a:p>
          <a:p>
            <a:r>
              <a:rPr lang="tr-TR" dirty="0" smtClean="0"/>
              <a:t>Gübreler</a:t>
            </a:r>
          </a:p>
          <a:p>
            <a:r>
              <a:rPr lang="tr-TR" dirty="0" smtClean="0"/>
              <a:t>Biyolojik kökenli maddeler</a:t>
            </a:r>
          </a:p>
          <a:p>
            <a:r>
              <a:rPr lang="tr-TR" dirty="0" err="1" smtClean="0"/>
              <a:t>Antropik</a:t>
            </a:r>
            <a:r>
              <a:rPr lang="tr-TR" dirty="0" smtClean="0"/>
              <a:t> kökenli organik maddeler (</a:t>
            </a:r>
            <a:r>
              <a:rPr lang="tr-TR" dirty="0" err="1" smtClean="0"/>
              <a:t>hidro</a:t>
            </a:r>
            <a:r>
              <a:rPr lang="tr-TR" dirty="0" smtClean="0"/>
              <a:t>-karbonlar, </a:t>
            </a:r>
            <a:r>
              <a:rPr lang="tr-TR" dirty="0" err="1" smtClean="0"/>
              <a:t>solventler</a:t>
            </a:r>
            <a:r>
              <a:rPr lang="tr-TR" dirty="0" smtClean="0"/>
              <a:t>)</a:t>
            </a:r>
          </a:p>
          <a:p>
            <a:r>
              <a:rPr lang="tr-TR" dirty="0" smtClean="0"/>
              <a:t>Pestisitler(bitki ve hayvan ilaçları)</a:t>
            </a:r>
          </a:p>
          <a:p>
            <a:r>
              <a:rPr lang="tr-TR" dirty="0" smtClean="0"/>
              <a:t>Ağır metaller (kurşun, cıva, vb.)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0526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Su açısından sürdürülebilir gelişim için kilit noktalar.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Bütün su kullanıcılarının kirletmede ve aşırı kullanımda sorumlulukları vardır.</a:t>
            </a:r>
          </a:p>
          <a:p>
            <a:r>
              <a:rPr lang="tr-TR" dirty="0" smtClean="0"/>
              <a:t>Yeraltı sularına kirleticilerin sızmalarına engel olunmalıdır.</a:t>
            </a:r>
          </a:p>
          <a:p>
            <a:r>
              <a:rPr lang="tr-TR" dirty="0" smtClean="0"/>
              <a:t>Gübre ve pestisitlerin aşırı kullanımı engellenmelidir.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9733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Toprak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Ortalama toprağın 10 bin yıldan daha yaşlı olduğu tahmin edilmektedir.</a:t>
            </a:r>
          </a:p>
          <a:p>
            <a:r>
              <a:rPr lang="tr-TR" dirty="0" smtClean="0"/>
              <a:t>Erozyon toprak kaybının en önemli nedenleri arasındadır.</a:t>
            </a:r>
          </a:p>
          <a:p>
            <a:r>
              <a:rPr lang="tr-TR" dirty="0" smtClean="0"/>
              <a:t>Toprak su döngüsünün önemli bir elementidir.</a:t>
            </a:r>
          </a:p>
          <a:p>
            <a:r>
              <a:rPr lang="tr-TR" dirty="0" smtClean="0"/>
              <a:t>Nitrojen toprakta depolanır ve nitrojen döngüsü toprakta gerçekleşir.</a:t>
            </a:r>
          </a:p>
          <a:p>
            <a:r>
              <a:rPr lang="tr-TR" dirty="0" smtClean="0"/>
              <a:t>Fazla karbondioksit toprağın ve bitki örtüsünün üst katmanlarında depolanır. Tarımsal topraklar yeryüzünün karbon hazneleri arasında yer almaktadır.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71609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480</Words>
  <Application>Microsoft Office PowerPoint</Application>
  <PresentationFormat>Geniş ekran</PresentationFormat>
  <Paragraphs>72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Teması</vt:lpstr>
      <vt:lpstr>Spor ve çevre için sürdürülebirlilik</vt:lpstr>
      <vt:lpstr>Eko sistemler ve doğal alanlar </vt:lpstr>
      <vt:lpstr>Eko-sistem zincirinde sürdürülebilir gelişim için kilit noktalar</vt:lpstr>
      <vt:lpstr>Eko-sistem zincirinde sürdürülebilir gelişim için kilit noktalar</vt:lpstr>
      <vt:lpstr>Bazı eko-sistemin birincil verimlilikleri</vt:lpstr>
      <vt:lpstr>Su </vt:lpstr>
      <vt:lpstr>Su </vt:lpstr>
      <vt:lpstr>Su açısından sürdürülebilir gelişim için kilit noktalar. </vt:lpstr>
      <vt:lpstr>Toprak </vt:lpstr>
      <vt:lpstr>PowerPoint Sunusu</vt:lpstr>
      <vt:lpstr>Toprak açısından sürdürülebilir gelişim için kilit noktalar. </vt:lpstr>
      <vt:lpstr>Hava </vt:lpstr>
      <vt:lpstr>Hava kirleticileri</vt:lpstr>
      <vt:lpstr>Hava açısından sürdürülebilir gelişim için kilit noktalar.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forest explorer</dc:creator>
  <cp:lastModifiedBy>forest explorer</cp:lastModifiedBy>
  <cp:revision>8</cp:revision>
  <dcterms:created xsi:type="dcterms:W3CDTF">2019-12-09T06:50:47Z</dcterms:created>
  <dcterms:modified xsi:type="dcterms:W3CDTF">2019-12-09T09:08:10Z</dcterms:modified>
</cp:coreProperties>
</file>