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554" r:id="rId3"/>
    <p:sldId id="482" r:id="rId4"/>
    <p:sldId id="475" r:id="rId5"/>
    <p:sldId id="478" r:id="rId6"/>
    <p:sldId id="479" r:id="rId7"/>
    <p:sldId id="480" r:id="rId8"/>
    <p:sldId id="481" r:id="rId9"/>
    <p:sldId id="537" r:id="rId10"/>
    <p:sldId id="5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0AB9F0-B5D2-488E-ADEB-9C4341644385}" type="slidenum">
              <a:rPr 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tr-T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16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0CAD9D-6EAE-4182-89E4-475C45EEBB62}" type="slidenum">
              <a:rPr 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tr-T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74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3E77FA-559A-4A73-818D-04716E93D98D}" type="slidenum">
              <a:rPr 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tr-T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75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D015F1-19A4-4C0D-9BA7-1C0504D06D52}" type="slidenum">
              <a:rPr 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tr-T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/>
              <a:t>6</a:t>
            </a:r>
            <a:r>
              <a:rPr lang="tr-TR" sz="8000" dirty="0" smtClean="0"/>
              <a:t>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0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b="1" dirty="0" smtClean="0"/>
              <a:t>TÜRKİYE’DE PROGRAM GELİŞTİRME</a:t>
            </a:r>
            <a:endParaRPr lang="en-GB" b="1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685800" y="3284984"/>
            <a:ext cx="7772400" cy="2353816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Okumalar: 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-- Demirel</a:t>
            </a:r>
            <a:r>
              <a:rPr lang="tr-TR" sz="2400" dirty="0">
                <a:solidFill>
                  <a:schemeClr val="tx1"/>
                </a:solidFill>
              </a:rPr>
              <a:t>, Ö. (1992). Türkiye'de program geliştirme uygulamaları. </a:t>
            </a:r>
            <a:r>
              <a:rPr lang="tr-TR" sz="2400" i="1" dirty="0">
                <a:solidFill>
                  <a:schemeClr val="tx1"/>
                </a:solidFill>
              </a:rPr>
              <a:t>Hacettepe Üniversitesi Eğitim Fakültesi Dergisi</a:t>
            </a:r>
            <a:r>
              <a:rPr lang="tr-TR" sz="2400" dirty="0">
                <a:solidFill>
                  <a:schemeClr val="tx1"/>
                </a:solidFill>
              </a:rPr>
              <a:t>, </a:t>
            </a:r>
            <a:r>
              <a:rPr lang="tr-TR" sz="2400" i="1" dirty="0">
                <a:solidFill>
                  <a:schemeClr val="tx1"/>
                </a:solidFill>
              </a:rPr>
              <a:t>7</a:t>
            </a:r>
            <a:r>
              <a:rPr lang="tr-TR" sz="2400" dirty="0">
                <a:solidFill>
                  <a:schemeClr val="tx1"/>
                </a:solidFill>
              </a:rPr>
              <a:t>(7</a:t>
            </a:r>
            <a:r>
              <a:rPr lang="tr-TR" sz="24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-- Oral</a:t>
            </a:r>
            <a:r>
              <a:rPr lang="tr-TR" sz="2400" dirty="0">
                <a:solidFill>
                  <a:schemeClr val="tx1"/>
                </a:solidFill>
              </a:rPr>
              <a:t>, B., &amp; Yazar, T. (2017). Eğitimde program geliştirme ve değerlendirme. </a:t>
            </a:r>
            <a:r>
              <a:rPr lang="tr-TR" sz="2400" i="1" dirty="0" err="1">
                <a:solidFill>
                  <a:schemeClr val="tx1"/>
                </a:solidFill>
              </a:rPr>
              <a:t>Pegem</a:t>
            </a:r>
            <a:r>
              <a:rPr lang="tr-TR" sz="2400" i="1" dirty="0">
                <a:solidFill>
                  <a:schemeClr val="tx1"/>
                </a:solidFill>
              </a:rPr>
              <a:t> Atıf İndeksi</a:t>
            </a:r>
            <a:r>
              <a:rPr lang="tr-TR" sz="2400" dirty="0">
                <a:solidFill>
                  <a:schemeClr val="tx1"/>
                </a:solidFill>
              </a:rPr>
              <a:t>, 1-657.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Türkiye'de yaygın olarak kullanılan modeller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Türkiye’de </a:t>
            </a:r>
            <a:r>
              <a:rPr lang="tr-TR" dirty="0">
                <a:latin typeface="Arial" pitchFamily="34" charset="0"/>
                <a:cs typeface="Arial" pitchFamily="34" charset="0"/>
              </a:rPr>
              <a:t>günümüze kadar yaygın olarak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Taba-Tyler modeli </a:t>
            </a:r>
            <a:r>
              <a:rPr lang="tr-TR" dirty="0">
                <a:latin typeface="Arial" pitchFamily="34" charset="0"/>
                <a:cs typeface="Arial" pitchFamily="34" charset="0"/>
              </a:rPr>
              <a:t>kullanılmaktadır. Buna göre eğitim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programları: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722313" indent="0" fontAlgn="auto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 Amaçlar (hedefler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)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722313" indent="0" fontAlgn="auto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İçerik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722313" indent="0" fontAlgn="auto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 Öğretme-öğrenme süreçleri (eğitim durumları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)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722313" indent="0" fontAlgn="auto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Değerlendirme </a:t>
            </a:r>
          </a:p>
          <a:p>
            <a:pPr marL="177800" lvl="1" indent="0">
              <a:buSzPct val="100000"/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aşamalarından oluşmaktadır.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54 Sağ Ok"/>
          <p:cNvSpPr/>
          <p:nvPr/>
        </p:nvSpPr>
        <p:spPr>
          <a:xfrm>
            <a:off x="285750" y="928688"/>
            <a:ext cx="2428875" cy="142875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4" name="53 Yukarı Ok"/>
          <p:cNvSpPr/>
          <p:nvPr/>
        </p:nvSpPr>
        <p:spPr>
          <a:xfrm>
            <a:off x="214313" y="928688"/>
            <a:ext cx="142875" cy="5286375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>
            <a:off x="2786063" y="142875"/>
            <a:ext cx="3429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İhtiyaçların Belirlenmesi</a:t>
            </a:r>
          </a:p>
        </p:txBody>
      </p:sp>
      <p:sp>
        <p:nvSpPr>
          <p:cNvPr id="12" name="11 Yuvarlatılmış Dikdörtgen"/>
          <p:cNvSpPr/>
          <p:nvPr/>
        </p:nvSpPr>
        <p:spPr>
          <a:xfrm>
            <a:off x="2786063" y="785813"/>
            <a:ext cx="3500437" cy="3571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Genel Hedeflerin Belirlenmesi</a:t>
            </a:r>
          </a:p>
        </p:txBody>
      </p:sp>
      <p:sp>
        <p:nvSpPr>
          <p:cNvPr id="15" name="14 Yuvarlatılmış Dikdörtgen"/>
          <p:cNvSpPr/>
          <p:nvPr/>
        </p:nvSpPr>
        <p:spPr>
          <a:xfrm>
            <a:off x="2786063" y="1430338"/>
            <a:ext cx="3500437" cy="5556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Alanın Kavram, İlke ve Becerilerinin Belirlenmesi</a:t>
            </a:r>
          </a:p>
        </p:txBody>
      </p:sp>
      <p:sp>
        <p:nvSpPr>
          <p:cNvPr id="20" name="19 Yuvarlatılmış Dikdörtgen"/>
          <p:cNvSpPr/>
          <p:nvPr/>
        </p:nvSpPr>
        <p:spPr>
          <a:xfrm>
            <a:off x="2786063" y="2255838"/>
            <a:ext cx="3500437" cy="5556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Öğrenme Alanları ve Alanın Kazanımlarının Belirlenmesi</a:t>
            </a:r>
          </a:p>
        </p:txBody>
      </p:sp>
      <p:sp>
        <p:nvSpPr>
          <p:cNvPr id="23" name="22 Yuvarlatılmış Dikdörtgen"/>
          <p:cNvSpPr/>
          <p:nvPr/>
        </p:nvSpPr>
        <p:spPr>
          <a:xfrm>
            <a:off x="2786063" y="3087688"/>
            <a:ext cx="3500437" cy="5556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500" b="1" dirty="0">
                <a:solidFill>
                  <a:schemeClr val="tx1"/>
                </a:solidFill>
              </a:rPr>
              <a:t>Öğrenme Alanlarının Kapsadığı Ünitelerin/Temaların Belirlenmesi</a:t>
            </a:r>
          </a:p>
        </p:txBody>
      </p:sp>
      <p:sp>
        <p:nvSpPr>
          <p:cNvPr id="26" name="25 Yuvarlatılmış Dikdörtgen"/>
          <p:cNvSpPr/>
          <p:nvPr/>
        </p:nvSpPr>
        <p:spPr>
          <a:xfrm>
            <a:off x="2786063" y="3927475"/>
            <a:ext cx="3500437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</a:rPr>
              <a:t>Paydaşlarla Paylaşımın Sağlanması</a:t>
            </a:r>
          </a:p>
        </p:txBody>
      </p:sp>
      <p:sp>
        <p:nvSpPr>
          <p:cNvPr id="29" name="28 Yuvarlatılmış Dikdörtgen"/>
          <p:cNvSpPr/>
          <p:nvPr/>
        </p:nvSpPr>
        <p:spPr>
          <a:xfrm>
            <a:off x="2786063" y="4572000"/>
            <a:ext cx="3500437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Materyal Geliştirilmesi</a:t>
            </a:r>
          </a:p>
        </p:txBody>
      </p:sp>
      <p:sp>
        <p:nvSpPr>
          <p:cNvPr id="31" name="30 Aşağı Ok"/>
          <p:cNvSpPr/>
          <p:nvPr/>
        </p:nvSpPr>
        <p:spPr>
          <a:xfrm>
            <a:off x="4214813" y="528638"/>
            <a:ext cx="598487" cy="214312"/>
          </a:xfrm>
          <a:prstGeom prst="dow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2" name="31 Aşağı Ok"/>
          <p:cNvSpPr/>
          <p:nvPr/>
        </p:nvSpPr>
        <p:spPr>
          <a:xfrm>
            <a:off x="4214813" y="1171575"/>
            <a:ext cx="598487" cy="214313"/>
          </a:xfrm>
          <a:prstGeom prst="dow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3" name="32 Aşağı Ok"/>
          <p:cNvSpPr/>
          <p:nvPr/>
        </p:nvSpPr>
        <p:spPr>
          <a:xfrm>
            <a:off x="4214813" y="2001838"/>
            <a:ext cx="598487" cy="214312"/>
          </a:xfrm>
          <a:prstGeom prst="dow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4" name="33 Aşağı Ok"/>
          <p:cNvSpPr/>
          <p:nvPr/>
        </p:nvSpPr>
        <p:spPr>
          <a:xfrm>
            <a:off x="4214813" y="2828925"/>
            <a:ext cx="598487" cy="214313"/>
          </a:xfrm>
          <a:prstGeom prst="dow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5" name="34 Aşağı Ok"/>
          <p:cNvSpPr/>
          <p:nvPr/>
        </p:nvSpPr>
        <p:spPr>
          <a:xfrm>
            <a:off x="4214813" y="3657600"/>
            <a:ext cx="598487" cy="214313"/>
          </a:xfrm>
          <a:prstGeom prst="dow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6" name="35 Aşağı Ok"/>
          <p:cNvSpPr/>
          <p:nvPr/>
        </p:nvSpPr>
        <p:spPr>
          <a:xfrm>
            <a:off x="4214813" y="4314825"/>
            <a:ext cx="598487" cy="214313"/>
          </a:xfrm>
          <a:prstGeom prst="dow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7" name="36 Aşağı Ok"/>
          <p:cNvSpPr/>
          <p:nvPr/>
        </p:nvSpPr>
        <p:spPr>
          <a:xfrm>
            <a:off x="4214813" y="4957763"/>
            <a:ext cx="598487" cy="214312"/>
          </a:xfrm>
          <a:prstGeom prst="dow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8" name="37 Yuvarlatılmış Dikdörtgen"/>
          <p:cNvSpPr/>
          <p:nvPr/>
        </p:nvSpPr>
        <p:spPr>
          <a:xfrm>
            <a:off x="2748423" y="5172075"/>
            <a:ext cx="3500437" cy="3857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Programların Onaya Sunulması</a:t>
            </a:r>
          </a:p>
        </p:txBody>
      </p:sp>
      <p:sp>
        <p:nvSpPr>
          <p:cNvPr id="39" name="38 Aşağı Ok"/>
          <p:cNvSpPr/>
          <p:nvPr/>
        </p:nvSpPr>
        <p:spPr>
          <a:xfrm>
            <a:off x="4214813" y="5600700"/>
            <a:ext cx="598487" cy="214313"/>
          </a:xfrm>
          <a:prstGeom prst="dow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0" name="39 Yuvarlatılmış Dikdörtgen"/>
          <p:cNvSpPr/>
          <p:nvPr/>
        </p:nvSpPr>
        <p:spPr>
          <a:xfrm>
            <a:off x="2786063" y="5857875"/>
            <a:ext cx="3500437" cy="6667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Programların Denenmesi İzlenmesi ve Değerlendirilmesi</a:t>
            </a:r>
          </a:p>
        </p:txBody>
      </p:sp>
      <p:sp>
        <p:nvSpPr>
          <p:cNvPr id="41" name="40 Yuvarlatılmış Dikdörtgen"/>
          <p:cNvSpPr/>
          <p:nvPr/>
        </p:nvSpPr>
        <p:spPr>
          <a:xfrm>
            <a:off x="6858000" y="2533650"/>
            <a:ext cx="2143125" cy="15732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Öğretim Etkinlikleri, Ölçme Değerlendirme ve Öğretmen Kılavuzu</a:t>
            </a:r>
          </a:p>
        </p:txBody>
      </p:sp>
      <p:sp>
        <p:nvSpPr>
          <p:cNvPr id="43" name="42 Sol Sağ Ok"/>
          <p:cNvSpPr/>
          <p:nvPr/>
        </p:nvSpPr>
        <p:spPr>
          <a:xfrm>
            <a:off x="6343650" y="3286125"/>
            <a:ext cx="485775" cy="214313"/>
          </a:xfrm>
          <a:prstGeom prst="leftRight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4" name="43 Yuvarlatılmış Dikdörtgen"/>
          <p:cNvSpPr/>
          <p:nvPr/>
        </p:nvSpPr>
        <p:spPr>
          <a:xfrm>
            <a:off x="428625" y="2420938"/>
            <a:ext cx="1714500" cy="7937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Diğer Alanlarla Bağlantılar</a:t>
            </a:r>
          </a:p>
        </p:txBody>
      </p:sp>
      <p:sp>
        <p:nvSpPr>
          <p:cNvPr id="45" name="44 Yuvarlatılmış Dikdörtgen"/>
          <p:cNvSpPr/>
          <p:nvPr/>
        </p:nvSpPr>
        <p:spPr>
          <a:xfrm>
            <a:off x="357188" y="3500438"/>
            <a:ext cx="1787525" cy="7858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Kavram Haritalarının Oluşturulması</a:t>
            </a:r>
          </a:p>
        </p:txBody>
      </p:sp>
      <p:sp>
        <p:nvSpPr>
          <p:cNvPr id="47" name="46 Sol Sağ Ok"/>
          <p:cNvSpPr/>
          <p:nvPr/>
        </p:nvSpPr>
        <p:spPr>
          <a:xfrm rot="2336548">
            <a:off x="2130425" y="3033713"/>
            <a:ext cx="682625" cy="203200"/>
          </a:xfrm>
          <a:prstGeom prst="leftRight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8" name="47 Sol Sağ Ok"/>
          <p:cNvSpPr/>
          <p:nvPr/>
        </p:nvSpPr>
        <p:spPr>
          <a:xfrm rot="19218650">
            <a:off x="2130425" y="3595688"/>
            <a:ext cx="682625" cy="203200"/>
          </a:xfrm>
          <a:prstGeom prst="leftRight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9" name="48 Yuvarlatılmış Dikdörtgen"/>
          <p:cNvSpPr/>
          <p:nvPr/>
        </p:nvSpPr>
        <p:spPr>
          <a:xfrm>
            <a:off x="6429375" y="285750"/>
            <a:ext cx="2500313" cy="16430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rgbClr val="FF0000"/>
                </a:solidFill>
              </a:rPr>
              <a:t>MEB -2004 </a:t>
            </a:r>
            <a:r>
              <a:rPr lang="tr-TR" sz="2400" b="1" dirty="0" smtClean="0">
                <a:solidFill>
                  <a:srgbClr val="FF0000"/>
                </a:solidFill>
              </a:rPr>
              <a:t>Program </a:t>
            </a:r>
            <a:r>
              <a:rPr lang="tr-TR" sz="2400" b="1" dirty="0">
                <a:solidFill>
                  <a:srgbClr val="FF0000"/>
                </a:solidFill>
              </a:rPr>
              <a:t>Geliştirme Modeli </a:t>
            </a:r>
          </a:p>
        </p:txBody>
      </p:sp>
      <p:sp>
        <p:nvSpPr>
          <p:cNvPr id="53" name="52 Sol Ok"/>
          <p:cNvSpPr/>
          <p:nvPr/>
        </p:nvSpPr>
        <p:spPr>
          <a:xfrm>
            <a:off x="214313" y="6143625"/>
            <a:ext cx="2500312" cy="142875"/>
          </a:xfrm>
          <a:prstGeom prst="lef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4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 smtClean="0"/>
              <a:t>MEB-2005 İLKÖĞRETİM PROGRAMLARININ GENEL ÖZELLİKLERİ</a:t>
            </a:r>
            <a:endParaRPr lang="tr-TR" sz="2800" b="1" dirty="0"/>
          </a:p>
        </p:txBody>
      </p:sp>
      <p:sp>
        <p:nvSpPr>
          <p:cNvPr id="25602" name="1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 İlköğretim programlarının geliştirilmesinde özellikle </a:t>
            </a:r>
            <a:r>
              <a:rPr lang="tr-TR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yapılandırmacı</a:t>
            </a:r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yaklaşım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ve </a:t>
            </a:r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çoklu zeka kuramı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etkili olmuştur.</a:t>
            </a:r>
          </a:p>
          <a:p>
            <a:pPr algn="just"/>
            <a:r>
              <a:rPr lang="tr-TR" sz="2800" b="1" dirty="0" smtClean="0">
                <a:latin typeface="Arial" pitchFamily="34" charset="0"/>
                <a:cs typeface="Arial" pitchFamily="34" charset="0"/>
              </a:rPr>
              <a:t>İlköğretim programları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Günlük hayattan kopmayan,</a:t>
            </a:r>
          </a:p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Öğrenci merkezli yaklaşımları ön plana çıkaran,</a:t>
            </a:r>
          </a:p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Öğrencilerin birbirlerinden farklı olduklarının kabul eden,</a:t>
            </a:r>
          </a:p>
          <a:p>
            <a:pPr marL="0" indent="0" algn="just">
              <a:buFontTx/>
              <a:buBlip>
                <a:blip r:embed="rId3"/>
              </a:buBlip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 smtClean="0"/>
              <a:t>MEB-2005 İLKÖĞRETİM PROGRAMLARININ ÖĞRETMENLER AÇISINDAN ÖZELLİKLERİ</a:t>
            </a:r>
            <a:endParaRPr lang="tr-TR" sz="2800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484313"/>
            <a:ext cx="7467600" cy="4989512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Milli değerleri kaybetmeden evrensel değerlerin benimsenmesine yönelik olarak öğrenme-öğretme sürecinde farklı öğretim yöntem ve tekniklerini kullanan,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Yaşam boyu öğrenme isteği duyan,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Öğrencilerini düşünmeye, paylaşmaya ve soru sormaya özendiren,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Öğrencileri toplumsal sorunlara karşı duyarlı olmaya yönlendiren ve olumlu toplumsal beceriler kazanmasını da ön plana alan özelliklere sahiptir.</a:t>
            </a:r>
          </a:p>
          <a:p>
            <a:pPr marL="0" indent="0" algn="just">
              <a:lnSpc>
                <a:spcPct val="90000"/>
              </a:lnSpc>
              <a:buFontTx/>
              <a:buBlip>
                <a:blip r:embed="rId3"/>
              </a:buBlip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400" b="1" dirty="0" smtClean="0"/>
              <a:t>2005 İLKÖĞRETİM PROGRAMLARININ ÖĞRENCİLERE KAZANDIRMAK İSTEDİĞİ ORTAK BECERİLER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Türkçe’yi</a:t>
            </a:r>
            <a:r>
              <a:rPr lang="tr-TR" dirty="0" smtClean="0"/>
              <a:t> doğru, etkili ve güzel kullanma becerisi</a:t>
            </a:r>
          </a:p>
          <a:p>
            <a:r>
              <a:rPr lang="tr-TR" dirty="0" smtClean="0"/>
              <a:t>Eleştirel düşünme becerisi</a:t>
            </a:r>
          </a:p>
          <a:p>
            <a:r>
              <a:rPr lang="tr-TR" dirty="0" smtClean="0"/>
              <a:t>Yaratıcı düşünme becerisi</a:t>
            </a:r>
          </a:p>
          <a:p>
            <a:r>
              <a:rPr lang="tr-TR" dirty="0" smtClean="0"/>
              <a:t>Problem çözme becerisi</a:t>
            </a:r>
          </a:p>
          <a:p>
            <a:r>
              <a:rPr lang="tr-TR" dirty="0" smtClean="0"/>
              <a:t>İletişim becerisi</a:t>
            </a:r>
          </a:p>
          <a:p>
            <a:r>
              <a:rPr lang="tr-TR" dirty="0" smtClean="0"/>
              <a:t>Araştırma-sorgulama becerisi</a:t>
            </a:r>
          </a:p>
          <a:p>
            <a:r>
              <a:rPr lang="tr-TR" dirty="0" smtClean="0"/>
              <a:t>Bilgi teknolojilerini kullanma becerisi</a:t>
            </a:r>
          </a:p>
          <a:p>
            <a:r>
              <a:rPr lang="tr-TR" dirty="0" smtClean="0"/>
              <a:t>Girişimcilik becerisi</a:t>
            </a:r>
          </a:p>
        </p:txBody>
      </p:sp>
    </p:spTree>
    <p:extLst>
      <p:ext uri="{BB962C8B-B14F-4D97-AF65-F5344CB8AC3E}">
        <p14:creationId xmlns:p14="http://schemas.microsoft.com/office/powerpoint/2010/main" val="22561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sorusu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A</a:t>
            </a:r>
            <a:r>
              <a:rPr lang="tr-TR" dirty="0" smtClean="0"/>
              <a:t>lanınızda uygulamada olan öğretim programını inceleyerek dayandığı tarihi, felsefi, psikolojik ve toplumsal temelleri tartışınız.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4682</TotalTime>
  <Words>312</Words>
  <Application>Microsoft Macintosh PowerPoint</Application>
  <PresentationFormat>On-screen Show (4:3)</PresentationFormat>
  <Paragraphs>68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EĞİTİMDE PROGRAM GELİŞTİRME</vt:lpstr>
      <vt:lpstr>6. HAFTA</vt:lpstr>
      <vt:lpstr>  TÜRKİYE’DE PROGRAM GELİŞTİRME</vt:lpstr>
      <vt:lpstr>Türkiye'de yaygın olarak kullanılan modeller</vt:lpstr>
      <vt:lpstr>PowerPoint Presentation</vt:lpstr>
      <vt:lpstr>MEB-2005 İLKÖĞRETİM PROGRAMLARININ GENEL ÖZELLİKLERİ</vt:lpstr>
      <vt:lpstr>MEB-2005 İLKÖĞRETİM PROGRAMLARININ ÖĞRETMENLER AÇISINDAN ÖZELLİKLERİ</vt:lpstr>
      <vt:lpstr>2005 İLKÖĞRETİM PROGRAMLARININ ÖĞRENCİLERE KAZANDIRMAK İSTEDİĞİ ORTAK BECERİLER</vt:lpstr>
      <vt:lpstr>Araştırma sorusu 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2019-12-09T13:07:22Z</dcterms:modified>
</cp:coreProperties>
</file>