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3" r:id="rId1"/>
  </p:sldMasterIdLst>
  <p:notesMasterIdLst>
    <p:notesMasterId r:id="rId19"/>
  </p:notesMasterIdLst>
  <p:sldIdLst>
    <p:sldId id="256" r:id="rId2"/>
    <p:sldId id="257" r:id="rId3"/>
    <p:sldId id="259" r:id="rId4"/>
    <p:sldId id="260" r:id="rId5"/>
    <p:sldId id="261" r:id="rId6"/>
    <p:sldId id="258" r:id="rId7"/>
    <p:sldId id="264" r:id="rId8"/>
    <p:sldId id="265" r:id="rId9"/>
    <p:sldId id="266" r:id="rId10"/>
    <p:sldId id="267" r:id="rId11"/>
    <p:sldId id="268" r:id="rId12"/>
    <p:sldId id="269" r:id="rId13"/>
    <p:sldId id="284" r:id="rId14"/>
    <p:sldId id="285" r:id="rId15"/>
    <p:sldId id="270" r:id="rId16"/>
    <p:sldId id="271" r:id="rId17"/>
    <p:sldId id="27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snapToObjects="1">
      <p:cViewPr>
        <p:scale>
          <a:sx n="77" d="100"/>
          <a:sy n="77" d="100"/>
        </p:scale>
        <p:origin x="-408"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A5F26D-62A4-F243-AC12-7C8BC010C689}" type="datetimeFigureOut">
              <a:rPr lang="tr-TR" smtClean="0"/>
              <a:t>21.11.2019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D94A10-42CA-B547-AC1D-F00BD6B77B77}" type="slidenum">
              <a:rPr lang="tr-TR" smtClean="0"/>
              <a:t>‹#›</a:t>
            </a:fld>
            <a:endParaRPr lang="tr-TR"/>
          </a:p>
        </p:txBody>
      </p:sp>
    </p:spTree>
    <p:extLst>
      <p:ext uri="{BB962C8B-B14F-4D97-AF65-F5344CB8AC3E}">
        <p14:creationId xmlns:p14="http://schemas.microsoft.com/office/powerpoint/2010/main" val="1829040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61BEF0D-F0BB-DE4B-95CE-6DB70DBA9567}" type="datetimeFigureOut">
              <a:rPr lang="en-US" smtClean="0"/>
              <a:pPr/>
              <a:t>11/21/2019</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grpSp>
        <p:nvGrpSpPr>
          <p:cNvPr id="8" name="Group 7"/>
          <p:cNvGrpSpPr/>
          <p:nvPr/>
        </p:nvGrpSpPr>
        <p:grpSpPr>
          <a:xfrm>
            <a:off x="1592135" y="2887530"/>
            <a:ext cx="9038813"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657872"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77788" y="1387737"/>
            <a:ext cx="9036424"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828800" y="3767862"/>
            <a:ext cx="85344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1" name="Group 10"/>
          <p:cNvGrpSpPr/>
          <p:nvPr/>
        </p:nvGrpSpPr>
        <p:grpSpPr>
          <a:xfrm>
            <a:off x="1563446" y="1392217"/>
            <a:ext cx="9038813" cy="923330"/>
            <a:chOff x="1172584" y="1381459"/>
            <a:chExt cx="6779110" cy="923330"/>
          </a:xfrm>
        </p:grpSpPr>
        <p:sp>
          <p:nvSpPr>
            <p:cNvPr id="15" name="TextBox 14"/>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22081" y="559399"/>
            <a:ext cx="2237591"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7985" y="849855"/>
            <a:ext cx="7343889"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1" name="Group 10"/>
          <p:cNvGrpSpPr/>
          <p:nvPr/>
        </p:nvGrpSpPr>
        <p:grpSpPr>
          <a:xfrm rot="5400000">
            <a:off x="6125426" y="2880824"/>
            <a:ext cx="5480154" cy="923330"/>
            <a:chOff x="1815339" y="1496875"/>
            <a:chExt cx="5480154" cy="692497"/>
          </a:xfrm>
        </p:grpSpPr>
        <p:sp>
          <p:nvSpPr>
            <p:cNvPr id="12" name="TextBox 11"/>
            <p:cNvSpPr txBox="1"/>
            <p:nvPr/>
          </p:nvSpPr>
          <p:spPr>
            <a:xfrm>
              <a:off x="4147073" y="1496875"/>
              <a:ext cx="877163" cy="692497"/>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563446" y="1392217"/>
            <a:ext cx="9038813" cy="923330"/>
            <a:chOff x="1172584" y="1381459"/>
            <a:chExt cx="6779110" cy="923330"/>
          </a:xfrm>
        </p:grpSpPr>
        <p:sp>
          <p:nvSpPr>
            <p:cNvPr id="13" name="TextBox 12"/>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12192000" cy="6858000"/>
          </a:xfrm>
          <a:prstGeom prst="rect">
            <a:avLst/>
          </a:prstGeom>
        </p:spPr>
      </p:pic>
      <p:grpSp>
        <p:nvGrpSpPr>
          <p:cNvPr id="7" name="Group 7"/>
          <p:cNvGrpSpPr/>
          <p:nvPr/>
        </p:nvGrpSpPr>
        <p:grpSpPr>
          <a:xfrm>
            <a:off x="1563446" y="2887579"/>
            <a:ext cx="9038813" cy="923330"/>
            <a:chOff x="1172584" y="1381459"/>
            <a:chExt cx="6779110" cy="923330"/>
          </a:xfrm>
        </p:grpSpPr>
        <p:sp>
          <p:nvSpPr>
            <p:cNvPr id="9" name="TextBox 8"/>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920054" y="1204857"/>
            <a:ext cx="10339617"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32331" y="3767317"/>
            <a:ext cx="10312996"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563446" y="1392217"/>
            <a:ext cx="9038813" cy="923330"/>
            <a:chOff x="1172584" y="1381459"/>
            <a:chExt cx="6779110" cy="923330"/>
          </a:xfrm>
        </p:grpSpPr>
        <p:sp>
          <p:nvSpPr>
            <p:cNvPr id="14" name="TextBox 13"/>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914400" y="2240280"/>
            <a:ext cx="5071872"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6193535" y="2240280"/>
            <a:ext cx="5071872"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402080" y="2240280"/>
            <a:ext cx="458992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7984" y="2947595"/>
            <a:ext cx="5071872"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669741" y="2240280"/>
            <a:ext cx="4596384"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944368"/>
            <a:ext cx="50663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4" name="Group 13"/>
          <p:cNvGrpSpPr/>
          <p:nvPr/>
        </p:nvGrpSpPr>
        <p:grpSpPr>
          <a:xfrm>
            <a:off x="1563446" y="1392217"/>
            <a:ext cx="9038813" cy="923330"/>
            <a:chOff x="1172584" y="1381459"/>
            <a:chExt cx="6779110" cy="923330"/>
          </a:xfrm>
        </p:grpSpPr>
        <p:sp>
          <p:nvSpPr>
            <p:cNvPr id="16" name="TextBox 15"/>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0" name="Group 9"/>
          <p:cNvGrpSpPr/>
          <p:nvPr/>
        </p:nvGrpSpPr>
        <p:grpSpPr>
          <a:xfrm>
            <a:off x="1563446" y="1392217"/>
            <a:ext cx="9038813" cy="923330"/>
            <a:chOff x="1172584" y="1381459"/>
            <a:chExt cx="6779110" cy="923330"/>
          </a:xfrm>
        </p:grpSpPr>
        <p:sp>
          <p:nvSpPr>
            <p:cNvPr id="14" name="TextBox 13"/>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12773" y="1678196"/>
            <a:ext cx="4563311"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922669" y="559399"/>
            <a:ext cx="5488889"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12773" y="3603813"/>
            <a:ext cx="4548967"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903642" y="4668819"/>
            <a:ext cx="10356028"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911723" y="666965"/>
            <a:ext cx="6362875"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7986" y="5324306"/>
            <a:ext cx="10341685"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7987" y="570156"/>
            <a:ext cx="10341684"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932330" y="2248348"/>
            <a:ext cx="10327340"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480504" y="6161443"/>
            <a:ext cx="2844800" cy="365125"/>
          </a:xfrm>
          <a:prstGeom prst="rect">
            <a:avLst/>
          </a:prstGeom>
        </p:spPr>
        <p:txBody>
          <a:bodyPr vert="horz" lIns="91440" tIns="45720" rIns="91440" bIns="45720" rtlCol="0" anchor="ctr"/>
          <a:lstStyle>
            <a:lvl1pPr algn="l">
              <a:defRPr sz="1200">
                <a:solidFill>
                  <a:schemeClr val="tx2"/>
                </a:solidFill>
              </a:defRPr>
            </a:lvl1pPr>
          </a:lstStyle>
          <a:p>
            <a:fld id="{B61BEF0D-F0BB-DE4B-95CE-6DB70DBA9567}" type="datetimeFigureOut">
              <a:rPr lang="en-US" smtClean="0"/>
              <a:pPr/>
              <a:t>11/21/2019</a:t>
            </a:fld>
            <a:endParaRPr lang="en-US" dirty="0"/>
          </a:p>
        </p:txBody>
      </p:sp>
      <p:sp>
        <p:nvSpPr>
          <p:cNvPr id="5" name="Footer Placeholder 4"/>
          <p:cNvSpPr>
            <a:spLocks noGrp="1"/>
          </p:cNvSpPr>
          <p:nvPr>
            <p:ph type="ftr" sz="quarter" idx="3"/>
          </p:nvPr>
        </p:nvSpPr>
        <p:spPr>
          <a:xfrm>
            <a:off x="4165600" y="6161443"/>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8852352" y="6161443"/>
            <a:ext cx="2844800" cy="365125"/>
          </a:xfrm>
          <a:prstGeom prst="rect">
            <a:avLst/>
          </a:prstGeom>
        </p:spPr>
        <p:txBody>
          <a:bodyPr vert="horz" lIns="91440" tIns="45720" rIns="91440" bIns="45720" rtlCol="0" anchor="ctr"/>
          <a:lstStyle>
            <a:lvl1pPr algn="r">
              <a:defRPr sz="1200">
                <a:solidFill>
                  <a:schemeClr val="tx2"/>
                </a:solidFill>
              </a:defRPr>
            </a:lvl1pPr>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Tescilin Hükmü- Tapu Sicilinin Düzeltilmesi</a:t>
            </a:r>
            <a:endParaRPr lang="tr-TR" dirty="0"/>
          </a:p>
        </p:txBody>
      </p:sp>
    </p:spTree>
    <p:extLst>
      <p:ext uri="{BB962C8B-B14F-4D97-AF65-F5344CB8AC3E}">
        <p14:creationId xmlns:p14="http://schemas.microsoft.com/office/powerpoint/2010/main" val="2535075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03189" y="2014152"/>
            <a:ext cx="10456481" cy="4112012"/>
          </a:xfrm>
        </p:spPr>
        <p:txBody>
          <a:bodyPr>
            <a:normAutofit fontScale="70000" lnSpcReduction="20000"/>
          </a:bodyPr>
          <a:lstStyle/>
          <a:p>
            <a:pPr marL="0" indent="0" algn="just">
              <a:buNone/>
            </a:pPr>
            <a:r>
              <a:rPr lang="tr-TR" b="1" dirty="0" smtClean="0"/>
              <a:t>4. </a:t>
            </a:r>
            <a:r>
              <a:rPr lang="tr-TR" b="1" dirty="0" smtClean="0"/>
              <a:t>Şerhin Hükmü</a:t>
            </a:r>
          </a:p>
          <a:p>
            <a:pPr marL="0" indent="0" algn="just">
              <a:buNone/>
            </a:pPr>
            <a:r>
              <a:rPr lang="tr-TR" dirty="0" smtClean="0"/>
              <a:t>Tapu siciline şerh edilebilen </a:t>
            </a:r>
            <a:r>
              <a:rPr lang="tr-TR" dirty="0"/>
              <a:t>bir kişisel </a:t>
            </a:r>
            <a:r>
              <a:rPr lang="tr-TR" dirty="0" smtClean="0"/>
              <a:t>hak, şerh verilmekle o </a:t>
            </a:r>
            <a:r>
              <a:rPr lang="tr-TR" dirty="0"/>
              <a:t>taşınmaz üzerinde sonradan kazanılan hakların sahiplerine karşı </a:t>
            </a:r>
            <a:r>
              <a:rPr lang="tr-TR" dirty="0" smtClean="0"/>
              <a:t>ileri sürülebilir</a:t>
            </a:r>
            <a:r>
              <a:rPr lang="tr-TR" dirty="0"/>
              <a:t>. </a:t>
            </a:r>
            <a:endParaRPr lang="tr-TR" dirty="0" smtClean="0"/>
          </a:p>
          <a:p>
            <a:pPr marL="0" indent="0" algn="just">
              <a:buNone/>
            </a:pPr>
            <a:r>
              <a:rPr lang="tr-TR" b="1" dirty="0"/>
              <a:t>B. </a:t>
            </a:r>
            <a:r>
              <a:rPr lang="tr-TR" b="1" dirty="0" smtClean="0"/>
              <a:t>Tasarruf </a:t>
            </a:r>
            <a:r>
              <a:rPr lang="tr-TR" b="1" dirty="0"/>
              <a:t>Yetkisi Kısıtlamalarına İlişkin </a:t>
            </a:r>
            <a:r>
              <a:rPr lang="tr-TR" b="1" dirty="0" smtClean="0"/>
              <a:t>Şerhler ve Bunların Hükmü</a:t>
            </a:r>
          </a:p>
          <a:p>
            <a:pPr algn="just"/>
            <a:r>
              <a:rPr lang="tr-TR" dirty="0" smtClean="0"/>
              <a:t>TMK m. 1010’a göre</a:t>
            </a:r>
            <a:r>
              <a:rPr lang="tr-TR" dirty="0"/>
              <a:t>, </a:t>
            </a:r>
            <a:r>
              <a:rPr lang="tr-TR" i="1" dirty="0"/>
              <a:t>‘Aşağıdaki sebeplere dayanan tasarruf yetkisi kısıtlamaları, tapu kütüğüne </a:t>
            </a:r>
            <a:r>
              <a:rPr lang="tr-TR" i="1" dirty="0" smtClean="0"/>
              <a:t>şerh verilebilir</a:t>
            </a:r>
            <a:r>
              <a:rPr lang="tr-TR" i="1" dirty="0"/>
              <a:t>:</a:t>
            </a:r>
          </a:p>
          <a:p>
            <a:pPr marL="0" indent="0" algn="just">
              <a:buNone/>
            </a:pPr>
            <a:r>
              <a:rPr lang="tr-TR" i="1" dirty="0"/>
              <a:t>1. Çekişmeli hakların korunmasına ilişkin mahkeme kararları,</a:t>
            </a:r>
          </a:p>
          <a:p>
            <a:pPr marL="0" indent="0" algn="just">
              <a:buNone/>
            </a:pPr>
            <a:r>
              <a:rPr lang="tr-TR" i="1" dirty="0"/>
              <a:t>2. Haciz, iflâs kararı veya konkordato ile verilen süre,</a:t>
            </a:r>
          </a:p>
          <a:p>
            <a:pPr marL="0" indent="0" algn="just">
              <a:buNone/>
            </a:pPr>
            <a:r>
              <a:rPr lang="tr-TR" i="1" dirty="0"/>
              <a:t>3. Aile yurdu kurulması, </a:t>
            </a:r>
            <a:r>
              <a:rPr lang="tr-TR" i="1" dirty="0" err="1"/>
              <a:t>artmirasçı</a:t>
            </a:r>
            <a:r>
              <a:rPr lang="tr-TR" i="1" dirty="0"/>
              <a:t> atanması gibi şerh verilmesi kanunen öngörülen işlemler.</a:t>
            </a:r>
          </a:p>
          <a:p>
            <a:pPr marL="0" indent="0" algn="just">
              <a:buNone/>
            </a:pPr>
            <a:r>
              <a:rPr lang="tr-TR" i="1" dirty="0"/>
              <a:t>Tasarruf yetkisi kısıtlamaları, şerh verilmekle taşınmaz üzerinde sonradan kazanılan </a:t>
            </a:r>
            <a:r>
              <a:rPr lang="tr-TR" i="1" dirty="0" smtClean="0"/>
              <a:t>hakların sahiplerine </a:t>
            </a:r>
            <a:r>
              <a:rPr lang="tr-TR" i="1" dirty="0"/>
              <a:t>karşı ileri sürülebilir</a:t>
            </a:r>
            <a:r>
              <a:rPr lang="tr-TR" i="1" dirty="0" smtClean="0"/>
              <a:t>.’</a:t>
            </a:r>
            <a:endParaRPr lang="tr-TR" dirty="0" smtClean="0"/>
          </a:p>
          <a:p>
            <a:pPr algn="just"/>
            <a:r>
              <a:rPr lang="tr-TR" dirty="0" smtClean="0"/>
              <a:t>Taşınmaz malın aile konutu olarak özgülenmesi</a:t>
            </a:r>
          </a:p>
          <a:p>
            <a:pPr algn="just"/>
            <a:r>
              <a:rPr lang="tr-TR" dirty="0" smtClean="0"/>
              <a:t>Ailenin ekonomik varlığının korunmasını sağlamak amacıyla tasarruf yetkisinin sınırlanması</a:t>
            </a:r>
          </a:p>
          <a:p>
            <a:pPr algn="just"/>
            <a:r>
              <a:rPr lang="tr-TR" dirty="0" smtClean="0"/>
              <a:t>Diğer bazı kanunlarda öngörülen tasarruf yetkisi kısıtlamalarına ilişkin şerhler</a:t>
            </a:r>
          </a:p>
        </p:txBody>
      </p:sp>
    </p:spTree>
    <p:extLst>
      <p:ext uri="{BB962C8B-B14F-4D97-AF65-F5344CB8AC3E}">
        <p14:creationId xmlns:p14="http://schemas.microsoft.com/office/powerpoint/2010/main" val="1384047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416" y="2248348"/>
            <a:ext cx="10864254" cy="4226593"/>
          </a:xfrm>
        </p:spPr>
        <p:txBody>
          <a:bodyPr>
            <a:normAutofit fontScale="70000" lnSpcReduction="20000"/>
          </a:bodyPr>
          <a:lstStyle/>
          <a:p>
            <a:pPr marL="0" indent="0" algn="just">
              <a:buNone/>
            </a:pPr>
            <a:r>
              <a:rPr lang="tr-TR" b="1" dirty="0" smtClean="0"/>
              <a:t>C. Geçici Tescil Şerhi</a:t>
            </a:r>
          </a:p>
          <a:p>
            <a:pPr marL="457200" indent="-457200" algn="just">
              <a:buAutoNum type="arabicPeriod"/>
            </a:pPr>
            <a:r>
              <a:rPr lang="tr-TR" b="1" dirty="0" smtClean="0"/>
              <a:t>Geçici Tescil Şerhinin Konusu</a:t>
            </a:r>
          </a:p>
          <a:p>
            <a:pPr marL="0" indent="0" algn="just">
              <a:buNone/>
            </a:pPr>
            <a:r>
              <a:rPr lang="tr-TR" dirty="0" smtClean="0"/>
              <a:t>Geçici tescil şerhi iki durumda verilebilir.</a:t>
            </a:r>
          </a:p>
          <a:p>
            <a:pPr algn="just"/>
            <a:r>
              <a:rPr lang="tr-TR" dirty="0" smtClean="0"/>
              <a:t>Ayni hak iddia edilmiş olması</a:t>
            </a:r>
          </a:p>
          <a:p>
            <a:pPr algn="just"/>
            <a:r>
              <a:rPr lang="tr-TR" dirty="0" smtClean="0"/>
              <a:t>Tasarruf yetkisini belirleyen belgelerin noksan olması</a:t>
            </a:r>
          </a:p>
          <a:p>
            <a:pPr marL="0" indent="0" algn="just">
              <a:buNone/>
            </a:pPr>
            <a:r>
              <a:rPr lang="tr-TR" b="1" dirty="0" smtClean="0"/>
              <a:t>2. Geçici Tescil Şerhinin Yapılışı</a:t>
            </a:r>
          </a:p>
          <a:p>
            <a:pPr marL="0" indent="0" algn="just">
              <a:buNone/>
            </a:pPr>
            <a:r>
              <a:rPr lang="tr-TR" dirty="0"/>
              <a:t>Geçici tescil şerhi, bütün ilgililerin razı olmasına veya hâkimin karar vermesine bağlıdır.</a:t>
            </a:r>
          </a:p>
          <a:p>
            <a:pPr marL="0" indent="0" algn="just">
              <a:buNone/>
            </a:pPr>
            <a:r>
              <a:rPr lang="tr-TR" dirty="0"/>
              <a:t>Şerhin konusu olan hak sonradan gerçekleşirse, şerh tarihinden başlayarak üçüncü kişilere karşı ileri</a:t>
            </a:r>
          </a:p>
          <a:p>
            <a:pPr marL="0" indent="0" algn="just">
              <a:buNone/>
            </a:pPr>
            <a:r>
              <a:rPr lang="tr-TR" dirty="0"/>
              <a:t>sürülebilir</a:t>
            </a:r>
            <a:r>
              <a:rPr lang="tr-TR" dirty="0" smtClean="0"/>
              <a:t>.(TMK m. 1011/2)</a:t>
            </a:r>
            <a:endParaRPr lang="tr-TR" dirty="0"/>
          </a:p>
          <a:p>
            <a:pPr marL="0" indent="0" algn="just">
              <a:buNone/>
            </a:pPr>
            <a:r>
              <a:rPr lang="tr-TR" dirty="0"/>
              <a:t>Geçici tescil şerhi verilmesi istemi üzerine hâkim, tarafları dinleyerek veya dosya üzerinde</a:t>
            </a:r>
          </a:p>
          <a:p>
            <a:pPr marL="0" indent="0" algn="just">
              <a:buNone/>
            </a:pPr>
            <a:r>
              <a:rPr lang="tr-TR" dirty="0"/>
              <a:t>inceleme yaparak şerhe konu olan hakkın varlığının kabul edilebileceği </a:t>
            </a:r>
            <a:r>
              <a:rPr lang="tr-TR" dirty="0" err="1"/>
              <a:t>kanaatına</a:t>
            </a:r>
            <a:r>
              <a:rPr lang="tr-TR" dirty="0"/>
              <a:t> varırsa, şerh kararı</a:t>
            </a:r>
          </a:p>
          <a:p>
            <a:pPr marL="0" indent="0" algn="just">
              <a:buNone/>
            </a:pPr>
            <a:r>
              <a:rPr lang="tr-TR" dirty="0"/>
              <a:t>verir. Kararda şerhin etki bakımından süresi ve içeriği belirlenir; gerektiğinde mahkemeye</a:t>
            </a:r>
          </a:p>
          <a:p>
            <a:pPr marL="0" indent="0" algn="just">
              <a:buNone/>
            </a:pPr>
            <a:r>
              <a:rPr lang="tr-TR" dirty="0"/>
              <a:t>başvurulması için bir süre </a:t>
            </a:r>
            <a:r>
              <a:rPr lang="tr-TR" dirty="0" smtClean="0"/>
              <a:t>verilir.(TMK m. 1011/3)</a:t>
            </a:r>
            <a:endParaRPr lang="tr-TR" dirty="0"/>
          </a:p>
        </p:txBody>
      </p:sp>
    </p:spTree>
    <p:extLst>
      <p:ext uri="{BB962C8B-B14F-4D97-AF65-F5344CB8AC3E}">
        <p14:creationId xmlns:p14="http://schemas.microsoft.com/office/powerpoint/2010/main" val="3526433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932330" y="1915297"/>
            <a:ext cx="10327340" cy="4074942"/>
          </a:xfrm>
        </p:spPr>
        <p:txBody>
          <a:bodyPr/>
          <a:lstStyle/>
          <a:p>
            <a:pPr marL="0" indent="0">
              <a:buNone/>
            </a:pPr>
            <a:r>
              <a:rPr lang="tr-TR" b="1" dirty="0" smtClean="0"/>
              <a:t>3. Geçici Tescil Şerhinin Hükmü</a:t>
            </a:r>
          </a:p>
          <a:p>
            <a:pPr marL="0" indent="0">
              <a:buNone/>
            </a:pPr>
            <a:r>
              <a:rPr lang="tr-TR" dirty="0" smtClean="0"/>
              <a:t>Ayni hak iddiasının geçici tescili durumunda şerh, üçüncü kişilerin </a:t>
            </a:r>
            <a:r>
              <a:rPr lang="tr-TR" dirty="0" err="1" smtClean="0"/>
              <a:t>iyiniyetini</a:t>
            </a:r>
            <a:r>
              <a:rPr lang="tr-TR" dirty="0" smtClean="0"/>
              <a:t> kaldırır. Şerh sahibinin ayni hak iddiasının doğru olduğu kanıtlanınca, şerhten sonra taşınmazda hak kazananlar, bu ayni hakkı bilmediklerini ileri süremezler.</a:t>
            </a:r>
            <a:endParaRPr lang="tr-TR" dirty="0"/>
          </a:p>
        </p:txBody>
      </p:sp>
    </p:spTree>
    <p:extLst>
      <p:ext uri="{BB962C8B-B14F-4D97-AF65-F5344CB8AC3E}">
        <p14:creationId xmlns:p14="http://schemas.microsoft.com/office/powerpoint/2010/main" val="3921623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lgn="just"/>
            <a:r>
              <a:rPr lang="tr-TR" dirty="0" smtClean="0"/>
              <a:t>Tapu kütüğünde taşınmaza ait sayfanın beyanlar kısmına yapılacak kayıtlar, kural olarak ne bir ayni hak kurar ne de bir kişisel hakkı kuvvetlendirmeye yarar.</a:t>
            </a:r>
          </a:p>
          <a:p>
            <a:pPr algn="just"/>
            <a:r>
              <a:rPr lang="tr-TR" dirty="0"/>
              <a:t>Bir taşınmazın eklentileri, malikin istemi üzerine kütükteki beyanlar </a:t>
            </a:r>
            <a:r>
              <a:rPr lang="tr-TR" dirty="0" smtClean="0"/>
              <a:t>sütununa yazılır</a:t>
            </a:r>
            <a:r>
              <a:rPr lang="tr-TR" dirty="0"/>
              <a:t>. Bu kaydın terkini, kütükte hak sahibi görünen bütün ilgililerin rızasına bağlıdır. </a:t>
            </a:r>
            <a:r>
              <a:rPr lang="tr-TR" dirty="0" smtClean="0"/>
              <a:t>(TMK m. 1012/1)</a:t>
            </a:r>
          </a:p>
          <a:p>
            <a:pPr algn="just"/>
            <a:r>
              <a:rPr lang="tr-TR" dirty="0"/>
              <a:t>Taşınmaz mülkiyetine ilişkin kamu hukuku kısıtlamalarının beyanlar sütununa yazılması ve </a:t>
            </a:r>
            <a:r>
              <a:rPr lang="tr-TR" dirty="0" smtClean="0"/>
              <a:t>bu sütuna </a:t>
            </a:r>
            <a:r>
              <a:rPr lang="tr-TR" dirty="0"/>
              <a:t>yazılabilecek diğer hususlar </a:t>
            </a:r>
            <a:r>
              <a:rPr lang="tr-TR" dirty="0" smtClean="0"/>
              <a:t>Cumhurbaşkanınca </a:t>
            </a:r>
            <a:r>
              <a:rPr lang="tr-TR" dirty="0"/>
              <a:t>çıkarılan yönetmelikle </a:t>
            </a:r>
            <a:r>
              <a:rPr lang="tr-TR" dirty="0" smtClean="0"/>
              <a:t>belirlenir. (TMK m. 1012/2)</a:t>
            </a:r>
            <a:endParaRPr lang="tr-TR" dirty="0"/>
          </a:p>
        </p:txBody>
      </p:sp>
      <p:sp>
        <p:nvSpPr>
          <p:cNvPr id="3" name="Başlık 2"/>
          <p:cNvSpPr>
            <a:spLocks noGrp="1"/>
          </p:cNvSpPr>
          <p:nvPr>
            <p:ph type="title"/>
          </p:nvPr>
        </p:nvSpPr>
        <p:spPr/>
        <p:txBody>
          <a:bodyPr/>
          <a:lstStyle/>
          <a:p>
            <a:r>
              <a:rPr lang="tr-TR" dirty="0" smtClean="0"/>
              <a:t>V. Beyanlar</a:t>
            </a:r>
            <a:endParaRPr lang="tr-TR" dirty="0"/>
          </a:p>
        </p:txBody>
      </p:sp>
    </p:spTree>
    <p:extLst>
      <p:ext uri="{BB962C8B-B14F-4D97-AF65-F5344CB8AC3E}">
        <p14:creationId xmlns:p14="http://schemas.microsoft.com/office/powerpoint/2010/main" val="3949749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85000" lnSpcReduction="10000"/>
          </a:bodyPr>
          <a:lstStyle/>
          <a:p>
            <a:pPr marL="0" indent="0" algn="just">
              <a:buNone/>
            </a:pPr>
            <a:r>
              <a:rPr lang="tr-TR" b="1" dirty="0" smtClean="0"/>
              <a:t>I. Yolsuz Tescillerin Düzeltilmesi</a:t>
            </a:r>
          </a:p>
          <a:p>
            <a:pPr marL="457200" indent="-457200" algn="just">
              <a:buAutoNum type="alphaUcPeriod"/>
            </a:pPr>
            <a:r>
              <a:rPr lang="tr-TR" b="1" dirty="0" smtClean="0"/>
              <a:t>Yolsuz Tescil</a:t>
            </a:r>
          </a:p>
          <a:p>
            <a:pPr marL="0" indent="0" algn="just">
              <a:buNone/>
            </a:pPr>
            <a:r>
              <a:rPr lang="tr-TR" dirty="0" smtClean="0"/>
              <a:t>Yolsuz tescil, gerçek hak durumuna uymayan tescildir. Tescildeki yolsuzluk, tescilin geçerli bir hukuki sebebe dayanmaması veya geçerli bir tescil isteminin bulunmaması ya da tapu kütüğüne belgelere aykırı bir tescil yapılmış olmasından ileri gelebilir.</a:t>
            </a:r>
          </a:p>
          <a:p>
            <a:pPr marL="0" indent="0" algn="just">
              <a:buNone/>
            </a:pPr>
            <a:r>
              <a:rPr lang="tr-TR" b="1" dirty="0" smtClean="0"/>
              <a:t>B. Yolsuz Tescili Düzeltme Yolları</a:t>
            </a:r>
          </a:p>
          <a:p>
            <a:pPr marL="457200" indent="-457200" algn="just">
              <a:buAutoNum type="arabicPeriod"/>
            </a:pPr>
            <a:r>
              <a:rPr lang="tr-TR" b="1" dirty="0" smtClean="0"/>
              <a:t>Geçerli Bir Hukuki Sebebin ya da Tescil İsteminin Bulunmaması Nedeniyle Tescilin Yolsuz Olması Durumunda</a:t>
            </a:r>
          </a:p>
          <a:p>
            <a:pPr marL="457200" indent="-457200" algn="just">
              <a:buAutoNum type="alphaLcPeriod"/>
            </a:pPr>
            <a:r>
              <a:rPr lang="tr-TR" b="1" dirty="0" smtClean="0"/>
              <a:t>Mahkeme Kararıyla Düzeltme</a:t>
            </a:r>
          </a:p>
          <a:p>
            <a:pPr marL="0" indent="0" algn="just">
              <a:buNone/>
            </a:pPr>
            <a:r>
              <a:rPr lang="tr-TR" dirty="0"/>
              <a:t>Bir aynî hak yolsuz olarak tescil edilmiş veya bir tescil yolsuz olarak terkin</a:t>
            </a:r>
          </a:p>
          <a:p>
            <a:pPr marL="0" indent="0" algn="just">
              <a:buNone/>
            </a:pPr>
            <a:r>
              <a:rPr lang="tr-TR" dirty="0"/>
              <a:t>olunmuş ya da değiştirilmiş ise, bu yüzden aynî hakkı zedelenen kimse tapu sicilinin </a:t>
            </a:r>
            <a:r>
              <a:rPr lang="tr-TR" dirty="0" smtClean="0"/>
              <a:t>düzeltilmesini dava </a:t>
            </a:r>
            <a:r>
              <a:rPr lang="tr-TR" dirty="0"/>
              <a:t>edebilir</a:t>
            </a:r>
            <a:r>
              <a:rPr lang="tr-TR" dirty="0" smtClean="0"/>
              <a:t>. (TMK m. 1025/1)</a:t>
            </a:r>
          </a:p>
          <a:p>
            <a:pPr marL="0" indent="0" algn="just">
              <a:buNone/>
            </a:pPr>
            <a:endParaRPr lang="tr-TR" dirty="0"/>
          </a:p>
        </p:txBody>
      </p:sp>
      <p:sp>
        <p:nvSpPr>
          <p:cNvPr id="3" name="Başlık 2"/>
          <p:cNvSpPr>
            <a:spLocks noGrp="1"/>
          </p:cNvSpPr>
          <p:nvPr>
            <p:ph type="title"/>
          </p:nvPr>
        </p:nvSpPr>
        <p:spPr/>
        <p:txBody>
          <a:bodyPr/>
          <a:lstStyle/>
          <a:p>
            <a:r>
              <a:rPr lang="tr-TR" dirty="0" smtClean="0"/>
              <a:t>8. Tapu Sicilinin Düzeltilmesi</a:t>
            </a:r>
            <a:br>
              <a:rPr lang="tr-TR" dirty="0" smtClean="0"/>
            </a:br>
            <a:endParaRPr lang="tr-TR" dirty="0"/>
          </a:p>
        </p:txBody>
      </p:sp>
    </p:spTree>
    <p:extLst>
      <p:ext uri="{BB962C8B-B14F-4D97-AF65-F5344CB8AC3E}">
        <p14:creationId xmlns:p14="http://schemas.microsoft.com/office/powerpoint/2010/main" val="2581006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932330" y="1977082"/>
            <a:ext cx="10327340" cy="4149082"/>
          </a:xfrm>
        </p:spPr>
        <p:txBody>
          <a:bodyPr/>
          <a:lstStyle/>
          <a:p>
            <a:pPr marL="0" indent="0" algn="just">
              <a:buNone/>
            </a:pPr>
            <a:r>
              <a:rPr lang="tr-TR" b="1" dirty="0" err="1" smtClean="0"/>
              <a:t>aa</a:t>
            </a:r>
            <a:r>
              <a:rPr lang="tr-TR" b="1" dirty="0" smtClean="0"/>
              <a:t>. Davanın Hukuki Niteliği</a:t>
            </a:r>
          </a:p>
          <a:p>
            <a:pPr marL="0" indent="0" algn="just">
              <a:buNone/>
            </a:pPr>
            <a:r>
              <a:rPr lang="tr-TR" dirty="0" smtClean="0"/>
              <a:t>Tapu sicilinin düzeltilmesi davasının hukuki niteliği tartışmalıdır. Öğretideki hakim görüşe göre, sicilin düzeltilmesi davası bir tespit davasıdır.</a:t>
            </a:r>
          </a:p>
          <a:p>
            <a:pPr marL="0" indent="0" algn="just">
              <a:buNone/>
            </a:pPr>
            <a:r>
              <a:rPr lang="tr-TR" b="1" dirty="0" err="1" smtClean="0"/>
              <a:t>bb</a:t>
            </a:r>
            <a:r>
              <a:rPr lang="tr-TR" b="1" dirty="0" smtClean="0"/>
              <a:t>. Davanın Tarafları</a:t>
            </a:r>
            <a:r>
              <a:rPr lang="tr-TR" b="1" dirty="0" smtClean="0"/>
              <a:t> </a:t>
            </a:r>
          </a:p>
          <a:p>
            <a:pPr marL="0" indent="0" algn="just">
              <a:buNone/>
            </a:pPr>
            <a:r>
              <a:rPr lang="tr-TR" dirty="0" smtClean="0"/>
              <a:t>Davayı yolsuz tescille ayni hakkı zedelenmiş olan kimseler açabilir.</a:t>
            </a:r>
          </a:p>
          <a:p>
            <a:pPr marL="0" indent="0" algn="just">
              <a:buNone/>
            </a:pPr>
            <a:r>
              <a:rPr lang="tr-TR" dirty="0"/>
              <a:t>Böyle bir tescil yüzünden aynî hakkı zedelenen kimse, tescilin yolsuz olduğunu </a:t>
            </a:r>
            <a:r>
              <a:rPr lang="tr-TR" dirty="0" smtClean="0"/>
              <a:t>iyiniyetli olmayan </a:t>
            </a:r>
            <a:r>
              <a:rPr lang="tr-TR" dirty="0"/>
              <a:t>üçüncü kişilere karşı doğrudan doğruya ileri sürebilir.</a:t>
            </a:r>
            <a:endParaRPr lang="tr-TR" dirty="0"/>
          </a:p>
        </p:txBody>
      </p:sp>
    </p:spTree>
    <p:extLst>
      <p:ext uri="{BB962C8B-B14F-4D97-AF65-F5344CB8AC3E}">
        <p14:creationId xmlns:p14="http://schemas.microsoft.com/office/powerpoint/2010/main" val="41558222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932330" y="2001796"/>
            <a:ext cx="10327340" cy="4124368"/>
          </a:xfrm>
        </p:spPr>
        <p:txBody>
          <a:bodyPr>
            <a:normAutofit lnSpcReduction="10000"/>
          </a:bodyPr>
          <a:lstStyle/>
          <a:p>
            <a:pPr marL="0" indent="0" algn="just">
              <a:buNone/>
            </a:pPr>
            <a:r>
              <a:rPr lang="tr-TR" b="1" dirty="0" smtClean="0"/>
              <a:t>b. Sözleşmeyle Düzeltme</a:t>
            </a:r>
          </a:p>
          <a:p>
            <a:pPr marL="0" indent="0" algn="just">
              <a:buNone/>
            </a:pPr>
            <a:r>
              <a:rPr lang="tr-TR" dirty="0" smtClean="0"/>
              <a:t>Yolsuz tescil ayni hakkın gerçek sahibi ile lehine yolsuz tescil yapılmış olan kişi arasında yapılacak bir sözleşmeyle de düzeltilebilir.</a:t>
            </a:r>
          </a:p>
          <a:p>
            <a:pPr marL="0" indent="0" algn="just">
              <a:buNone/>
            </a:pPr>
            <a:r>
              <a:rPr lang="tr-TR" b="1" dirty="0" smtClean="0"/>
              <a:t>2. Tapu Memurunun Hatası Yüzünden Tescilin Yolsuz Olması Durumunda</a:t>
            </a:r>
          </a:p>
          <a:p>
            <a:pPr marL="0" indent="0" algn="just">
              <a:buNone/>
            </a:pPr>
            <a:r>
              <a:rPr lang="tr-TR" dirty="0" smtClean="0"/>
              <a:t>Geçerli bir hukuki sebebe ve tescil istemine dayanmasına rağmen, tapu memurunun hatası yüzünden, belgelere aykırı olarak yanlış bir tescil yapıldığı durumlarda da yolsuz bir tescil söz konusu olur. Ancak bu yolsuz tescilin düzeltilmesi TMK m. 1027’ye tabidir.</a:t>
            </a:r>
          </a:p>
          <a:p>
            <a:pPr marL="0" indent="0" algn="just">
              <a:buNone/>
            </a:pPr>
            <a:r>
              <a:rPr lang="tr-TR" dirty="0" err="1" smtClean="0"/>
              <a:t>İgililerin</a:t>
            </a:r>
            <a:r>
              <a:rPr lang="tr-TR" dirty="0" smtClean="0"/>
              <a:t> </a:t>
            </a:r>
            <a:r>
              <a:rPr lang="tr-TR" dirty="0"/>
              <a:t>yazılı rızaları olmadıkça, tapu memuru, tapu sicilindeki yanlışlığı</a:t>
            </a:r>
          </a:p>
          <a:p>
            <a:pPr marL="0" indent="0" algn="just">
              <a:buNone/>
            </a:pPr>
            <a:r>
              <a:rPr lang="tr-TR" dirty="0"/>
              <a:t>ancak mahkeme kararıyla düzeltebilir. </a:t>
            </a:r>
            <a:r>
              <a:rPr lang="tr-TR" dirty="0" smtClean="0"/>
              <a:t>(TMK m. 1027/1)</a:t>
            </a:r>
            <a:endParaRPr lang="tr-TR" dirty="0"/>
          </a:p>
        </p:txBody>
      </p:sp>
    </p:spTree>
    <p:extLst>
      <p:ext uri="{BB962C8B-B14F-4D97-AF65-F5344CB8AC3E}">
        <p14:creationId xmlns:p14="http://schemas.microsoft.com/office/powerpoint/2010/main" val="3351622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96562" y="2014152"/>
            <a:ext cx="10963108" cy="4112012"/>
          </a:xfrm>
        </p:spPr>
        <p:txBody>
          <a:bodyPr/>
          <a:lstStyle/>
          <a:p>
            <a:pPr marL="0" indent="0">
              <a:buNone/>
            </a:pPr>
            <a:r>
              <a:rPr lang="tr-TR" b="1" dirty="0" smtClean="0"/>
              <a:t>3. Hakta Meydana Gelen Sicil Dışı Değişiklik Sonucu Tescilin </a:t>
            </a:r>
            <a:r>
              <a:rPr lang="tr-TR" b="1" dirty="0" err="1" smtClean="0"/>
              <a:t>Yolsuzlaşması</a:t>
            </a:r>
            <a:r>
              <a:rPr lang="tr-TR" b="1" dirty="0" smtClean="0"/>
              <a:t> Durumunda</a:t>
            </a:r>
          </a:p>
          <a:p>
            <a:pPr marL="0" indent="0">
              <a:buNone/>
            </a:pPr>
            <a:r>
              <a:rPr lang="tr-TR" dirty="0" smtClean="0"/>
              <a:t>Ayni hakkın sicil dışı yoldan bir başkasına geçmesi durumunda yen hak sahibi tek taraflı tescil istemiyle değişikliği sicile aksettirebilir.</a:t>
            </a:r>
          </a:p>
          <a:p>
            <a:pPr marL="0" indent="0">
              <a:buNone/>
            </a:pPr>
            <a:r>
              <a:rPr lang="tr-TR" dirty="0" smtClean="0"/>
              <a:t>Eğer tescil şeklen dahi bir değer taşımıyorsa, TMK m. 1026 uygulanarak terkin edilir; böylelikle de sicil düzeltilmiş olur.</a:t>
            </a:r>
          </a:p>
          <a:p>
            <a:pPr marL="0" indent="0">
              <a:buNone/>
            </a:pPr>
            <a:endParaRPr lang="tr-TR" b="1" dirty="0"/>
          </a:p>
        </p:txBody>
      </p:sp>
    </p:spTree>
    <p:extLst>
      <p:ext uri="{BB962C8B-B14F-4D97-AF65-F5344CB8AC3E}">
        <p14:creationId xmlns:p14="http://schemas.microsoft.com/office/powerpoint/2010/main" val="1486524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8984" y="2051222"/>
            <a:ext cx="10740686" cy="4074941"/>
          </a:xfrm>
        </p:spPr>
        <p:txBody>
          <a:bodyPr>
            <a:normAutofit/>
          </a:bodyPr>
          <a:lstStyle/>
          <a:p>
            <a:pPr algn="just"/>
            <a:r>
              <a:rPr lang="tr-TR" dirty="0"/>
              <a:t>Aynî haklar, kütüğe tescil ile doğar; sıralarını ve tarihlerini tescile göre alır. </a:t>
            </a:r>
            <a:endParaRPr lang="tr-TR" dirty="0"/>
          </a:p>
          <a:p>
            <a:pPr marL="0" indent="0" algn="just">
              <a:buNone/>
            </a:pPr>
            <a:r>
              <a:rPr lang="tr-TR" dirty="0" smtClean="0"/>
              <a:t>Tescilin iki hükmü vardır.</a:t>
            </a:r>
          </a:p>
          <a:p>
            <a:pPr algn="just">
              <a:buFont typeface="Arial" pitchFamily="34" charset="0"/>
              <a:buChar char="•"/>
            </a:pPr>
            <a:r>
              <a:rPr lang="tr-TR" dirty="0" smtClean="0"/>
              <a:t>Tescilin olumsuz hükmü</a:t>
            </a:r>
          </a:p>
          <a:p>
            <a:pPr algn="just">
              <a:buFont typeface="Arial" pitchFamily="34" charset="0"/>
              <a:buChar char="•"/>
            </a:pPr>
            <a:r>
              <a:rPr lang="tr-TR" dirty="0" smtClean="0"/>
              <a:t>Tescilin olumlu hükmü</a:t>
            </a:r>
          </a:p>
          <a:p>
            <a:pPr marL="457200" indent="-457200" algn="just">
              <a:buAutoNum type="alphaUcPeriod"/>
            </a:pPr>
            <a:r>
              <a:rPr lang="tr-TR" b="1" dirty="0" smtClean="0"/>
              <a:t>Tescilin Olumsuz Hükmü</a:t>
            </a:r>
          </a:p>
          <a:p>
            <a:pPr marL="0" indent="0" algn="just">
              <a:buNone/>
            </a:pPr>
            <a:r>
              <a:rPr lang="tr-TR" dirty="0" smtClean="0"/>
              <a:t>Tescilin olumsuz hükmü TMK m. 1021’de ifadesini bulur. </a:t>
            </a:r>
            <a:r>
              <a:rPr lang="tr-TR" dirty="0"/>
              <a:t>Bu hükme göre, </a:t>
            </a:r>
            <a:r>
              <a:rPr lang="tr-TR" i="1" dirty="0"/>
              <a:t>‘Kurulması kanunen tescile tâbi aynî haklar, tescil edilmedikçe </a:t>
            </a:r>
            <a:r>
              <a:rPr lang="tr-TR" i="1" dirty="0" smtClean="0"/>
              <a:t>varlık kazanamaz.’</a:t>
            </a:r>
            <a:r>
              <a:rPr lang="tr-TR" dirty="0" smtClean="0"/>
              <a:t> Tescil ilkesinin olumsuz hükmü mutlak değildir. Kanunun öngördüğü bazı hallerde ayni hak tescilden önce de kazanılabilir.</a:t>
            </a:r>
            <a:endParaRPr lang="tr-TR" i="1" dirty="0" smtClean="0"/>
          </a:p>
          <a:p>
            <a:pPr marL="0" indent="0" algn="just">
              <a:buNone/>
            </a:pPr>
            <a:endParaRPr lang="tr-TR" dirty="0" smtClean="0"/>
          </a:p>
        </p:txBody>
      </p:sp>
      <p:sp>
        <p:nvSpPr>
          <p:cNvPr id="2" name="Başlık 1"/>
          <p:cNvSpPr>
            <a:spLocks noGrp="1"/>
          </p:cNvSpPr>
          <p:nvPr>
            <p:ph type="title"/>
          </p:nvPr>
        </p:nvSpPr>
        <p:spPr/>
        <p:txBody>
          <a:bodyPr>
            <a:normAutofit/>
          </a:bodyPr>
          <a:lstStyle/>
          <a:p>
            <a:r>
              <a:rPr lang="tr-TR" dirty="0" smtClean="0"/>
              <a:t>III. Tescilin Hükmü</a:t>
            </a:r>
            <a:endParaRPr lang="tr-TR" dirty="0"/>
          </a:p>
        </p:txBody>
      </p:sp>
    </p:spTree>
    <p:extLst>
      <p:ext uri="{BB962C8B-B14F-4D97-AF65-F5344CB8AC3E}">
        <p14:creationId xmlns:p14="http://schemas.microsoft.com/office/powerpoint/2010/main" val="1847930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9492" y="2248348"/>
            <a:ext cx="11000178" cy="3877815"/>
          </a:xfrm>
        </p:spPr>
        <p:txBody>
          <a:bodyPr>
            <a:normAutofit fontScale="70000" lnSpcReduction="20000"/>
          </a:bodyPr>
          <a:lstStyle/>
          <a:p>
            <a:pPr marL="457200" indent="-457200" algn="just">
              <a:buAutoNum type="arabicPeriod"/>
            </a:pPr>
            <a:r>
              <a:rPr lang="tr-TR" b="1" dirty="0" smtClean="0"/>
              <a:t>Mülkiyet Hakkının Tescilsiz Kazanılması</a:t>
            </a:r>
          </a:p>
          <a:p>
            <a:pPr algn="just"/>
            <a:r>
              <a:rPr lang="tr-TR" dirty="0"/>
              <a:t>Miras, mahkeme kararı, cebrî icra, işgal, kamulaştırma hâlleri ile kanunda öngörülen </a:t>
            </a:r>
            <a:r>
              <a:rPr lang="tr-TR" dirty="0" smtClean="0"/>
              <a:t>diğer hâllerde</a:t>
            </a:r>
            <a:r>
              <a:rPr lang="tr-TR" dirty="0"/>
              <a:t>, mülkiyet tescilden önce kazanılır. Ancak, bu hâllerde malikin tasarruf işlemleri </a:t>
            </a:r>
            <a:r>
              <a:rPr lang="tr-TR" dirty="0" smtClean="0"/>
              <a:t>yapabilmesi, mülkiyetin </a:t>
            </a:r>
            <a:r>
              <a:rPr lang="tr-TR" dirty="0"/>
              <a:t>tapu kütüğüne tescil edilmiş olmasına bağlıdır. </a:t>
            </a:r>
            <a:r>
              <a:rPr lang="tr-TR" dirty="0" smtClean="0"/>
              <a:t>(TMK m. 705/2)</a:t>
            </a:r>
          </a:p>
          <a:p>
            <a:pPr marL="0" indent="0" algn="just">
              <a:buNone/>
            </a:pPr>
            <a:r>
              <a:rPr lang="tr-TR" b="1" dirty="0" smtClean="0"/>
              <a:t>2. İrtifak Hakkının ve Taşınmaz Yükünün Tescilsiz Kazanılması</a:t>
            </a:r>
          </a:p>
          <a:p>
            <a:pPr marL="0" indent="0" algn="just">
              <a:buNone/>
            </a:pPr>
            <a:r>
              <a:rPr lang="tr-TR" dirty="0" smtClean="0"/>
              <a:t>TMK m. 780’e göre, </a:t>
            </a:r>
            <a:r>
              <a:rPr lang="tr-TR" i="1" dirty="0" smtClean="0"/>
              <a:t>‘İrtifak </a:t>
            </a:r>
            <a:r>
              <a:rPr lang="tr-TR" i="1" dirty="0"/>
              <a:t>hakkının kurulması için tapu kütüğüne tescil şarttır.</a:t>
            </a:r>
          </a:p>
          <a:p>
            <a:pPr marL="0" indent="0" algn="just">
              <a:buNone/>
            </a:pPr>
            <a:r>
              <a:rPr lang="tr-TR" i="1" dirty="0"/>
              <a:t>İrtifak hakkının kazanılmasında ve tescilinde, aksi öngörülmüş olmadıkça </a:t>
            </a:r>
            <a:r>
              <a:rPr lang="tr-TR" i="1" dirty="0" smtClean="0"/>
              <a:t>taşınmaz mülkiyetine </a:t>
            </a:r>
            <a:r>
              <a:rPr lang="tr-TR" i="1" dirty="0"/>
              <a:t>ilişkin hükümler uygulanır</a:t>
            </a:r>
            <a:r>
              <a:rPr lang="tr-TR" i="1" dirty="0" smtClean="0"/>
              <a:t>.’</a:t>
            </a:r>
            <a:r>
              <a:rPr lang="tr-TR" dirty="0" smtClean="0"/>
              <a:t> Mülkiyet hakkının tescilden önce kazanılmasına ilişkin hükümler irtifak hakkının kazanılmasında da uygulanır.</a:t>
            </a:r>
          </a:p>
          <a:p>
            <a:pPr marL="0" indent="0" algn="just">
              <a:buNone/>
            </a:pPr>
            <a:r>
              <a:rPr lang="tr-TR" dirty="0" smtClean="0"/>
              <a:t>Taşınmaz yükü içinde benzer bir düzenleme bulunmaktadır.</a:t>
            </a:r>
          </a:p>
          <a:p>
            <a:pPr marL="0" indent="0" algn="just">
              <a:buNone/>
            </a:pPr>
            <a:r>
              <a:rPr lang="tr-TR" b="1" dirty="0" smtClean="0"/>
              <a:t>3. Rehin Hakkının Tescilsiz Kazanılması</a:t>
            </a:r>
          </a:p>
          <a:p>
            <a:pPr marL="0" indent="0" algn="just">
              <a:buNone/>
            </a:pPr>
            <a:r>
              <a:rPr lang="tr-TR" dirty="0" smtClean="0"/>
              <a:t>TMK m. 856/1’e göre, </a:t>
            </a:r>
            <a:r>
              <a:rPr lang="tr-TR" i="1" dirty="0" smtClean="0"/>
              <a:t>‘Taşınmaz </a:t>
            </a:r>
            <a:r>
              <a:rPr lang="tr-TR" i="1" dirty="0" err="1"/>
              <a:t>rehni</a:t>
            </a:r>
            <a:r>
              <a:rPr lang="tr-TR" i="1" dirty="0"/>
              <a:t> tapu kütüğüne tescil ile kurulur. Kanunda öngörülen ayrık durumlar saklıdır</a:t>
            </a:r>
            <a:r>
              <a:rPr lang="tr-TR" i="1" dirty="0" smtClean="0"/>
              <a:t>.’</a:t>
            </a:r>
          </a:p>
          <a:p>
            <a:pPr marL="0" indent="0" algn="just">
              <a:buNone/>
            </a:pPr>
            <a:r>
              <a:rPr lang="tr-TR" dirty="0" smtClean="0"/>
              <a:t>Rehin hakkının kurulmasından sonra alacağın edinilmesi, </a:t>
            </a:r>
            <a:r>
              <a:rPr lang="tr-TR" dirty="0" err="1" smtClean="0"/>
              <a:t>fer’i</a:t>
            </a:r>
            <a:r>
              <a:rPr lang="tr-TR" dirty="0" smtClean="0"/>
              <a:t> hak olan rehin hakkının da kazanılmasını sağlar. Ancak bu kazanım da sicil dışı gerçekleşir.</a:t>
            </a:r>
          </a:p>
          <a:p>
            <a:pPr marL="0" indent="0" algn="just">
              <a:buNone/>
            </a:pPr>
            <a:endParaRPr lang="tr-TR" i="1" dirty="0"/>
          </a:p>
          <a:p>
            <a:pPr marL="0" indent="0" algn="just">
              <a:buNone/>
            </a:pPr>
            <a:endParaRPr lang="tr-TR" dirty="0"/>
          </a:p>
        </p:txBody>
      </p:sp>
    </p:spTree>
    <p:extLst>
      <p:ext uri="{BB962C8B-B14F-4D97-AF65-F5344CB8AC3E}">
        <p14:creationId xmlns:p14="http://schemas.microsoft.com/office/powerpoint/2010/main" val="9814388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2423" y="2248348"/>
            <a:ext cx="11615350" cy="4424301"/>
          </a:xfrm>
        </p:spPr>
        <p:txBody>
          <a:bodyPr>
            <a:normAutofit fontScale="92500" lnSpcReduction="20000"/>
          </a:bodyPr>
          <a:lstStyle/>
          <a:p>
            <a:pPr marL="0" indent="0" algn="just">
              <a:buNone/>
            </a:pPr>
            <a:r>
              <a:rPr lang="tr-TR" sz="2800" b="1" dirty="0" smtClean="0"/>
              <a:t>B. Tescilin Olumlu Hükmü: Tescile Güvenin Korunması</a:t>
            </a:r>
          </a:p>
          <a:p>
            <a:pPr algn="just"/>
            <a:r>
              <a:rPr lang="tr-TR" dirty="0" smtClean="0"/>
              <a:t>Ayni haklar kütüğe tescille doğar. Şu halde, tapu kütüğüne yapılmış her tescil bir ayni hakkı karşılar.</a:t>
            </a:r>
          </a:p>
          <a:p>
            <a:pPr algn="just"/>
            <a:r>
              <a:rPr lang="tr-TR" dirty="0" smtClean="0"/>
              <a:t>Kütüğe tescil edilmiş olan her ayni hakkın geçerli olarak varlık kazandığı kabul edilir. Bu tescilin olumlu hükmüdür.</a:t>
            </a:r>
          </a:p>
          <a:p>
            <a:pPr algn="just"/>
            <a:r>
              <a:rPr lang="tr-TR" dirty="0" smtClean="0"/>
              <a:t>Tescilin olumlu hükmü mutlak değildir.</a:t>
            </a:r>
          </a:p>
          <a:p>
            <a:pPr marL="457200" indent="-457200" algn="just">
              <a:buAutoNum type="arabicPeriod"/>
            </a:pPr>
            <a:r>
              <a:rPr lang="tr-TR" b="1" dirty="0" smtClean="0"/>
              <a:t>TMK m. 1023’ün Uygulanabilmesi İçin Gerekli Şartlar</a:t>
            </a:r>
          </a:p>
          <a:p>
            <a:pPr algn="just"/>
            <a:r>
              <a:rPr lang="tr-TR" dirty="0"/>
              <a:t>Kazananın </a:t>
            </a:r>
            <a:r>
              <a:rPr lang="tr-TR" dirty="0" smtClean="0"/>
              <a:t>Bir Üçüncü </a:t>
            </a:r>
            <a:r>
              <a:rPr lang="tr-TR" dirty="0"/>
              <a:t>Kişi Olması</a:t>
            </a:r>
          </a:p>
          <a:p>
            <a:pPr algn="just"/>
            <a:r>
              <a:rPr lang="tr-TR" dirty="0"/>
              <a:t>Üçüncü Kişinin Sicildeki Yolsuz Bir Tescile Dayanmış Olması</a:t>
            </a:r>
          </a:p>
          <a:p>
            <a:pPr algn="just"/>
            <a:r>
              <a:rPr lang="tr-TR" dirty="0"/>
              <a:t>Üçüncü Kişinin Bir Ayni Hak Kazanmış Olması</a:t>
            </a:r>
          </a:p>
          <a:p>
            <a:pPr algn="just"/>
            <a:r>
              <a:rPr lang="tr-TR" dirty="0"/>
              <a:t>Üçüncü Kişinin Ayni Hakkı </a:t>
            </a:r>
            <a:r>
              <a:rPr lang="tr-TR" dirty="0" err="1"/>
              <a:t>İyiniyetle</a:t>
            </a:r>
            <a:r>
              <a:rPr lang="tr-TR" dirty="0"/>
              <a:t> Kazanmış Olması</a:t>
            </a:r>
          </a:p>
          <a:p>
            <a:pPr algn="just"/>
            <a:r>
              <a:rPr lang="tr-TR" dirty="0" smtClean="0"/>
              <a:t>Üçüncü Kişinin Kazanımında Tasarruf </a:t>
            </a:r>
            <a:r>
              <a:rPr lang="tr-TR" dirty="0"/>
              <a:t>Yetkisi </a:t>
            </a:r>
            <a:r>
              <a:rPr lang="tr-TR" dirty="0" smtClean="0"/>
              <a:t>Dışında Diğer Geçerlilik </a:t>
            </a:r>
            <a:r>
              <a:rPr lang="tr-TR" dirty="0"/>
              <a:t>Unsurlarının Mevcut Olması</a:t>
            </a:r>
          </a:p>
          <a:p>
            <a:pPr algn="just"/>
            <a:endParaRPr lang="tr-TR" b="1" dirty="0"/>
          </a:p>
        </p:txBody>
      </p:sp>
    </p:spTree>
    <p:extLst>
      <p:ext uri="{BB962C8B-B14F-4D97-AF65-F5344CB8AC3E}">
        <p14:creationId xmlns:p14="http://schemas.microsoft.com/office/powerpoint/2010/main" val="3110250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07773" y="2248348"/>
            <a:ext cx="10851897" cy="3877815"/>
          </a:xfrm>
        </p:spPr>
        <p:txBody>
          <a:bodyPr>
            <a:normAutofit fontScale="92500" lnSpcReduction="10000"/>
          </a:bodyPr>
          <a:lstStyle/>
          <a:p>
            <a:pPr marL="457200" indent="-457200" algn="just">
              <a:buAutoNum type="alphaLcPeriod"/>
            </a:pPr>
            <a:r>
              <a:rPr lang="tr-TR" b="1" dirty="0" smtClean="0"/>
              <a:t>Kazananın </a:t>
            </a:r>
            <a:r>
              <a:rPr lang="tr-TR" b="1" dirty="0"/>
              <a:t>Bir Üçüncü Kişi </a:t>
            </a:r>
            <a:r>
              <a:rPr lang="tr-TR" b="1" dirty="0" smtClean="0"/>
              <a:t>Olması</a:t>
            </a:r>
          </a:p>
          <a:p>
            <a:pPr algn="just"/>
            <a:r>
              <a:rPr lang="tr-TR" dirty="0" smtClean="0"/>
              <a:t>Sicildeki tescile güvenerek </a:t>
            </a:r>
            <a:r>
              <a:rPr lang="tr-TR" dirty="0" err="1" smtClean="0"/>
              <a:t>iyiniyetle</a:t>
            </a:r>
            <a:r>
              <a:rPr lang="tr-TR" dirty="0" smtClean="0"/>
              <a:t> ayni hak kazanan kimse üçüncü kişi olmalıdı</a:t>
            </a:r>
            <a:r>
              <a:rPr lang="tr-TR" dirty="0" smtClean="0"/>
              <a:t>r. Hukuki ilişkinin tarafları ve bunların külli halefleri üçüncü kişi sayılmaz.</a:t>
            </a:r>
          </a:p>
          <a:p>
            <a:pPr marL="0" indent="0" algn="just">
              <a:buNone/>
            </a:pPr>
            <a:r>
              <a:rPr lang="tr-TR" b="1" dirty="0" smtClean="0"/>
              <a:t>b</a:t>
            </a:r>
            <a:r>
              <a:rPr lang="tr-TR" b="1" dirty="0"/>
              <a:t>. Üçüncü Kişinin Sicildeki Yolsuz Bir Tescile Dayanmış </a:t>
            </a:r>
            <a:r>
              <a:rPr lang="tr-TR" b="1" dirty="0" smtClean="0"/>
              <a:t>Olması</a:t>
            </a:r>
          </a:p>
          <a:p>
            <a:pPr algn="just"/>
            <a:r>
              <a:rPr lang="tr-TR" dirty="0" smtClean="0"/>
              <a:t>Bağlayıcı </a:t>
            </a:r>
            <a:r>
              <a:rPr lang="tr-TR" dirty="0"/>
              <a:t>olmayan bir hukukî işleme dayanan veya hukukî sebepten yoksun bulunan </a:t>
            </a:r>
            <a:r>
              <a:rPr lang="tr-TR" dirty="0" smtClean="0"/>
              <a:t>tescil yolsuzdur</a:t>
            </a:r>
            <a:r>
              <a:rPr lang="tr-TR" dirty="0"/>
              <a:t>. </a:t>
            </a:r>
            <a:r>
              <a:rPr lang="tr-TR" dirty="0" smtClean="0"/>
              <a:t> Tescil baştan itibaren yolsuz olabileceği gibi sicil dışı kazanımlar sonucu sonradan da  </a:t>
            </a:r>
            <a:r>
              <a:rPr lang="tr-TR" dirty="0" err="1" smtClean="0"/>
              <a:t>yolsuzlaşabilir</a:t>
            </a:r>
            <a:r>
              <a:rPr lang="tr-TR" dirty="0" smtClean="0"/>
              <a:t>.</a:t>
            </a:r>
          </a:p>
          <a:p>
            <a:pPr marL="0" indent="0" algn="just">
              <a:buNone/>
            </a:pPr>
            <a:r>
              <a:rPr lang="tr-TR" b="1" dirty="0"/>
              <a:t>c. Üçüncü Kişinin Bir Ayni Hak Kazanmış </a:t>
            </a:r>
            <a:r>
              <a:rPr lang="tr-TR" b="1" dirty="0" smtClean="0"/>
              <a:t>Olması</a:t>
            </a:r>
          </a:p>
          <a:p>
            <a:pPr marL="0" indent="0" algn="just">
              <a:buNone/>
            </a:pPr>
            <a:r>
              <a:rPr lang="tr-TR" dirty="0" smtClean="0"/>
              <a:t>TMK m. </a:t>
            </a:r>
            <a:r>
              <a:rPr lang="tr-TR" dirty="0"/>
              <a:t>1023 </a:t>
            </a:r>
            <a:r>
              <a:rPr lang="tr-TR" dirty="0" smtClean="0"/>
              <a:t>sicildeki </a:t>
            </a:r>
            <a:r>
              <a:rPr lang="tr-TR" dirty="0"/>
              <a:t>tescile güvenerek </a:t>
            </a:r>
            <a:r>
              <a:rPr lang="tr-TR" dirty="0" err="1"/>
              <a:t>iyiniyetle</a:t>
            </a:r>
            <a:r>
              <a:rPr lang="tr-TR" dirty="0"/>
              <a:t> </a:t>
            </a:r>
            <a:r>
              <a:rPr lang="tr-TR" dirty="0" smtClean="0"/>
              <a:t>‘ayni hak’ kazananları korur.  Kişisel hakkın kazanılması böyle bir korumadan yararlanamaz.</a:t>
            </a:r>
            <a:endParaRPr lang="tr-TR" dirty="0"/>
          </a:p>
        </p:txBody>
      </p:sp>
    </p:spTree>
    <p:extLst>
      <p:ext uri="{BB962C8B-B14F-4D97-AF65-F5344CB8AC3E}">
        <p14:creationId xmlns:p14="http://schemas.microsoft.com/office/powerpoint/2010/main" val="499038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8345" y="2248348"/>
            <a:ext cx="11442357" cy="4374874"/>
          </a:xfrm>
        </p:spPr>
        <p:txBody>
          <a:bodyPr/>
          <a:lstStyle/>
          <a:p>
            <a:pPr marL="0" indent="0" algn="just">
              <a:buNone/>
            </a:pPr>
            <a:r>
              <a:rPr lang="tr-TR" b="1" dirty="0" smtClean="0"/>
              <a:t>d. Üçüncü </a:t>
            </a:r>
            <a:r>
              <a:rPr lang="tr-TR" b="1" dirty="0"/>
              <a:t>Kişinin Ayni Hakkı </a:t>
            </a:r>
            <a:r>
              <a:rPr lang="tr-TR" b="1" dirty="0" err="1"/>
              <a:t>İyiniyetle</a:t>
            </a:r>
            <a:r>
              <a:rPr lang="tr-TR" b="1" dirty="0"/>
              <a:t> Kazanmış </a:t>
            </a:r>
            <a:r>
              <a:rPr lang="tr-TR" b="1" dirty="0" smtClean="0"/>
              <a:t>Olması</a:t>
            </a:r>
          </a:p>
          <a:p>
            <a:pPr algn="just"/>
            <a:r>
              <a:rPr lang="tr-TR" dirty="0"/>
              <a:t>Bir aynî hak yolsuz olarak tescil edilmiş ise, bunu bilen veya bilmesi gereken</a:t>
            </a:r>
          </a:p>
          <a:p>
            <a:pPr marL="0" indent="0" algn="just">
              <a:buNone/>
            </a:pPr>
            <a:r>
              <a:rPr lang="tr-TR" dirty="0"/>
              <a:t>üçüncü kişi bu tescile dayanamaz</a:t>
            </a:r>
            <a:r>
              <a:rPr lang="tr-TR" dirty="0" smtClean="0"/>
              <a:t>. (TMK m. 1024/1)</a:t>
            </a:r>
          </a:p>
          <a:p>
            <a:pPr algn="just"/>
            <a:r>
              <a:rPr lang="tr-TR" dirty="0" smtClean="0"/>
              <a:t>Üçüncü kişi TMK m. 3 anlamında iyiniyetli olmalıdır.</a:t>
            </a:r>
          </a:p>
          <a:p>
            <a:pPr algn="just"/>
            <a:r>
              <a:rPr lang="tr-TR" dirty="0" smtClean="0"/>
              <a:t>Tescilin etkisi, yevmiye defterine yapılan kayıt tarihinden başladığından, üçüncü kişinin </a:t>
            </a:r>
            <a:r>
              <a:rPr lang="tr-TR" dirty="0" err="1" smtClean="0"/>
              <a:t>iyiniyeti</a:t>
            </a:r>
            <a:r>
              <a:rPr lang="tr-TR" dirty="0" smtClean="0"/>
              <a:t> bu tarih itibariyle mevcut olmalıdır.</a:t>
            </a:r>
          </a:p>
          <a:p>
            <a:pPr marL="0" indent="0" algn="just">
              <a:buNone/>
            </a:pPr>
            <a:r>
              <a:rPr lang="tr-TR" b="1" dirty="0"/>
              <a:t>e. Üçüncü Kişinin Kazanımında Tasarruf Yetkisi Dışında Diğer Geçerlilik Unsurlarının Mevcut </a:t>
            </a:r>
            <a:r>
              <a:rPr lang="tr-TR" b="1" dirty="0" smtClean="0"/>
              <a:t>Olması</a:t>
            </a:r>
          </a:p>
          <a:p>
            <a:pPr marL="0" indent="0" algn="just">
              <a:buNone/>
            </a:pPr>
            <a:r>
              <a:rPr lang="tr-TR" dirty="0" smtClean="0"/>
              <a:t>TMK m. 1023’de korunan </a:t>
            </a:r>
            <a:r>
              <a:rPr lang="tr-TR" dirty="0" err="1" smtClean="0"/>
              <a:t>iyiniyet</a:t>
            </a:r>
            <a:r>
              <a:rPr lang="tr-TR" dirty="0" smtClean="0"/>
              <a:t> sadece tasarruf yetkisinin yokluğunu giderir.</a:t>
            </a:r>
            <a:endParaRPr lang="tr-TR" dirty="0"/>
          </a:p>
          <a:p>
            <a:pPr algn="just">
              <a:buFont typeface="Wingdings" pitchFamily="2" charset="2"/>
              <a:buChar char="§"/>
            </a:pPr>
            <a:endParaRPr lang="tr-TR" dirty="0" smtClean="0"/>
          </a:p>
        </p:txBody>
      </p:sp>
    </p:spTree>
    <p:extLst>
      <p:ext uri="{BB962C8B-B14F-4D97-AF65-F5344CB8AC3E}">
        <p14:creationId xmlns:p14="http://schemas.microsoft.com/office/powerpoint/2010/main" val="1656480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60638" y="2248348"/>
            <a:ext cx="11664778" cy="4300733"/>
          </a:xfrm>
        </p:spPr>
        <p:txBody>
          <a:bodyPr>
            <a:normAutofit fontScale="92500"/>
          </a:bodyPr>
          <a:lstStyle/>
          <a:p>
            <a:pPr marL="0" indent="0" algn="just">
              <a:buNone/>
            </a:pPr>
            <a:r>
              <a:rPr lang="tr-TR" b="1" dirty="0" smtClean="0"/>
              <a:t>     2. TMK m. 1023’ün Uygulanmadığı Bazı Özel Durumlar</a:t>
            </a:r>
          </a:p>
          <a:p>
            <a:pPr lvl="1" algn="just"/>
            <a:r>
              <a:rPr lang="tr-TR" dirty="0" smtClean="0"/>
              <a:t>Çift Tapuda</a:t>
            </a:r>
          </a:p>
          <a:p>
            <a:pPr lvl="1" algn="just"/>
            <a:r>
              <a:rPr lang="tr-TR" dirty="0" smtClean="0"/>
              <a:t>Eşyaya Bağlı İrtifaklarda</a:t>
            </a:r>
          </a:p>
          <a:p>
            <a:pPr lvl="1" algn="just"/>
            <a:r>
              <a:rPr lang="tr-TR" dirty="0" smtClean="0"/>
              <a:t>Bağımsız ve Sürekli Haklarda</a:t>
            </a:r>
          </a:p>
          <a:p>
            <a:pPr marL="411480" lvl="1" indent="0" algn="just">
              <a:buNone/>
            </a:pPr>
            <a:r>
              <a:rPr lang="tr-TR" b="1" dirty="0" smtClean="0"/>
              <a:t>3. TMK m. 1023’e Dayanan Kazanmanın Hükmü</a:t>
            </a:r>
          </a:p>
          <a:p>
            <a:pPr marL="411480" lvl="1" indent="0" algn="just">
              <a:buNone/>
            </a:pPr>
            <a:r>
              <a:rPr lang="tr-TR" dirty="0" smtClean="0"/>
              <a:t>İyiniyetli üçüncü kişinin TMK m. 1023 uyarınca ayni hak kazanması sadec</a:t>
            </a:r>
            <a:r>
              <a:rPr lang="tr-TR" dirty="0" smtClean="0"/>
              <a:t>e o hak açısından etkili olur.</a:t>
            </a:r>
          </a:p>
          <a:p>
            <a:pPr marL="411480" lvl="1" indent="0" algn="just">
              <a:buNone/>
            </a:pPr>
            <a:r>
              <a:rPr lang="tr-TR" dirty="0" smtClean="0"/>
              <a:t>TMK m. 1023, kazanılan haktan başka haklara ilişkin yolsuz tescillerin düzelmesini sağlamaz.</a:t>
            </a:r>
          </a:p>
          <a:p>
            <a:pPr marL="411480" lvl="1" indent="0" algn="just">
              <a:buNone/>
            </a:pPr>
            <a:r>
              <a:rPr lang="tr-TR" b="1" dirty="0" smtClean="0"/>
              <a:t>C. Tescilin Ayni Hakkın İçeriğinin Belirlenmesindeki Hükmü</a:t>
            </a:r>
          </a:p>
          <a:p>
            <a:pPr marL="411480" lvl="1" indent="0" algn="just">
              <a:buNone/>
            </a:pPr>
            <a:r>
              <a:rPr lang="tr-TR" dirty="0"/>
              <a:t>Bir hakkın içeriği, tescilin sınırları içinde, dayandığı belgelere göre veya diğer herhangi bir</a:t>
            </a:r>
          </a:p>
          <a:p>
            <a:pPr marL="411480" lvl="1" indent="0" algn="just">
              <a:buNone/>
            </a:pPr>
            <a:r>
              <a:rPr lang="tr-TR" dirty="0"/>
              <a:t>yolla belirlenir. </a:t>
            </a:r>
            <a:r>
              <a:rPr lang="tr-TR" dirty="0" smtClean="0"/>
              <a:t>(TMK m. 1022/3)</a:t>
            </a:r>
            <a:endParaRPr lang="tr-TR" dirty="0"/>
          </a:p>
        </p:txBody>
      </p:sp>
    </p:spTree>
    <p:extLst>
      <p:ext uri="{BB962C8B-B14F-4D97-AF65-F5344CB8AC3E}">
        <p14:creationId xmlns:p14="http://schemas.microsoft.com/office/powerpoint/2010/main" val="2831756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771692" y="1977081"/>
            <a:ext cx="10327340" cy="4312508"/>
          </a:xfrm>
        </p:spPr>
        <p:txBody>
          <a:bodyPr>
            <a:normAutofit lnSpcReduction="10000"/>
          </a:bodyPr>
          <a:lstStyle/>
          <a:p>
            <a:pPr marL="0" indent="0" algn="just">
              <a:buNone/>
            </a:pPr>
            <a:r>
              <a:rPr lang="tr-TR" dirty="0" smtClean="0"/>
              <a:t>Medeni Kanun birbirinden farklı üç konuda tapu siciline şerh verilmesi imkanını kabul etmiştir.</a:t>
            </a:r>
          </a:p>
          <a:p>
            <a:pPr algn="just"/>
            <a:r>
              <a:rPr lang="tr-TR" dirty="0" smtClean="0"/>
              <a:t>Kişisel Hakların Şerhi</a:t>
            </a:r>
          </a:p>
          <a:p>
            <a:pPr algn="just"/>
            <a:r>
              <a:rPr lang="tr-TR" dirty="0" smtClean="0"/>
              <a:t>Tasarruf Yetkisi Kısıtlamalarına İlişkin Şerhler</a:t>
            </a:r>
          </a:p>
          <a:p>
            <a:pPr algn="just"/>
            <a:r>
              <a:rPr lang="tr-TR" dirty="0" smtClean="0"/>
              <a:t>Geçici Tescilin Şerhi</a:t>
            </a:r>
          </a:p>
          <a:p>
            <a:pPr marL="457200" indent="-457200" algn="just">
              <a:buAutoNum type="alphaUcPeriod"/>
            </a:pPr>
            <a:r>
              <a:rPr lang="tr-TR" b="1" dirty="0" smtClean="0"/>
              <a:t>Kişisel Hakların Şerhi</a:t>
            </a:r>
          </a:p>
          <a:p>
            <a:pPr marL="457200" indent="-457200" algn="just">
              <a:buAutoNum type="arabicPeriod"/>
            </a:pPr>
            <a:r>
              <a:rPr lang="tr-TR" b="1" dirty="0" smtClean="0"/>
              <a:t>Şerhin Konusu</a:t>
            </a:r>
          </a:p>
          <a:p>
            <a:pPr marL="0" indent="0" algn="just">
              <a:buNone/>
            </a:pPr>
            <a:r>
              <a:rPr lang="tr-TR" dirty="0" smtClean="0"/>
              <a:t>TMK m. </a:t>
            </a:r>
            <a:r>
              <a:rPr lang="tr-TR" dirty="0"/>
              <a:t>1009/1’e göre, </a:t>
            </a:r>
            <a:r>
              <a:rPr lang="tr-TR" i="1" dirty="0"/>
              <a:t>‘Arsa payı karşılığı inşaat, taşınmaz satış vaadi, kira, alım, önalım, </a:t>
            </a:r>
            <a:r>
              <a:rPr lang="tr-TR" i="1" dirty="0" smtClean="0"/>
              <a:t>gerialım sözleşmelerinden </a:t>
            </a:r>
            <a:r>
              <a:rPr lang="tr-TR" i="1" dirty="0"/>
              <a:t>doğan haklar ile </a:t>
            </a:r>
            <a:r>
              <a:rPr lang="tr-TR" i="1" dirty="0" err="1"/>
              <a:t>şerhedilebileceği</a:t>
            </a:r>
            <a:r>
              <a:rPr lang="tr-TR" i="1" dirty="0"/>
              <a:t> kanunlarda açıkça öngörülen diğer haklar </a:t>
            </a:r>
            <a:r>
              <a:rPr lang="tr-TR" i="1" dirty="0" smtClean="0"/>
              <a:t>tapu kütüğüne </a:t>
            </a:r>
            <a:r>
              <a:rPr lang="tr-TR" i="1" dirty="0" err="1"/>
              <a:t>şerhedilebilir</a:t>
            </a:r>
            <a:r>
              <a:rPr lang="tr-TR" i="1" dirty="0"/>
              <a:t>. </a:t>
            </a:r>
            <a:r>
              <a:rPr lang="tr-TR" i="1" dirty="0" smtClean="0"/>
              <a:t>’ </a:t>
            </a:r>
            <a:r>
              <a:rPr lang="tr-TR" dirty="0" smtClean="0"/>
              <a:t>Bu hüküm sınırlı sayı ilkesine tabi değildir.</a:t>
            </a:r>
            <a:endParaRPr lang="tr-TR" i="1" dirty="0"/>
          </a:p>
        </p:txBody>
      </p:sp>
      <p:sp>
        <p:nvSpPr>
          <p:cNvPr id="3" name="Başlık 2"/>
          <p:cNvSpPr>
            <a:spLocks noGrp="1"/>
          </p:cNvSpPr>
          <p:nvPr>
            <p:ph type="title"/>
          </p:nvPr>
        </p:nvSpPr>
        <p:spPr/>
        <p:txBody>
          <a:bodyPr/>
          <a:lstStyle/>
          <a:p>
            <a:r>
              <a:rPr lang="tr-TR" sz="3600" dirty="0" smtClean="0"/>
              <a:t>IV. </a:t>
            </a:r>
            <a:r>
              <a:rPr lang="tr-TR" sz="3600" dirty="0" smtClean="0"/>
              <a:t>Şerhler</a:t>
            </a:r>
            <a:endParaRPr lang="tr-TR" sz="3600" dirty="0"/>
          </a:p>
        </p:txBody>
      </p:sp>
    </p:spTree>
    <p:extLst>
      <p:ext uri="{BB962C8B-B14F-4D97-AF65-F5344CB8AC3E}">
        <p14:creationId xmlns:p14="http://schemas.microsoft.com/office/powerpoint/2010/main" val="2219328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22422" y="1977081"/>
            <a:ext cx="11037248" cy="4534929"/>
          </a:xfrm>
        </p:spPr>
        <p:txBody>
          <a:bodyPr>
            <a:normAutofit fontScale="92500" lnSpcReduction="10000"/>
          </a:bodyPr>
          <a:lstStyle/>
          <a:p>
            <a:pPr marL="0" indent="0">
              <a:buNone/>
            </a:pPr>
            <a:r>
              <a:rPr lang="tr-TR" b="1" dirty="0" smtClean="0"/>
              <a:t>2. Kişisel Hakların Şerhi İçin Aranan Şartlar</a:t>
            </a:r>
          </a:p>
          <a:p>
            <a:pPr marL="0" indent="0">
              <a:buNone/>
            </a:pPr>
            <a:r>
              <a:rPr lang="tr-TR" dirty="0" smtClean="0"/>
              <a:t>Aksine bir hüküm bulunmadıkça, tapu sicilinde hak sahibi olan kişilerin yazılı bir istemi olmadan  tapu sicili üzerinde işlem yapılamayacağından, kişisel hak ancak bu konuda tasarrufa yetkili olduğunu kanıtlayan malikinin istemde bulunması üzerine sicile şerh verilebilir.</a:t>
            </a:r>
          </a:p>
          <a:p>
            <a:pPr marL="0" indent="0">
              <a:buNone/>
            </a:pPr>
            <a:r>
              <a:rPr lang="tr-TR" dirty="0"/>
              <a:t>Şerhler, kütük sayfasındaki özel sütuna, konusu, süresi, tarih ve yevmiye numarası ile varsa </a:t>
            </a:r>
            <a:r>
              <a:rPr lang="tr-TR" dirty="0" smtClean="0"/>
              <a:t>değeri gösterilerek </a:t>
            </a:r>
            <a:r>
              <a:rPr lang="tr-TR" dirty="0"/>
              <a:t>yazılır, terkini için sonraki ilk satır boş bırakılır</a:t>
            </a:r>
            <a:r>
              <a:rPr lang="tr-TR" dirty="0" smtClean="0"/>
              <a:t>.(TST m. 51/1)</a:t>
            </a:r>
          </a:p>
          <a:p>
            <a:pPr marL="0" indent="0">
              <a:buNone/>
            </a:pPr>
            <a:r>
              <a:rPr lang="tr-TR" b="1" dirty="0" smtClean="0"/>
              <a:t>3. Şerhin Süresi</a:t>
            </a:r>
          </a:p>
          <a:p>
            <a:pPr marL="0" indent="0">
              <a:buNone/>
            </a:pPr>
            <a:r>
              <a:rPr lang="tr-TR" dirty="0" smtClean="0"/>
              <a:t>Alım, gerialım </a:t>
            </a:r>
            <a:r>
              <a:rPr lang="tr-TR" dirty="0"/>
              <a:t>ve </a:t>
            </a:r>
            <a:r>
              <a:rPr lang="tr-TR" dirty="0" smtClean="0"/>
              <a:t>önalım hakları için şerhin </a:t>
            </a:r>
            <a:r>
              <a:rPr lang="tr-TR" dirty="0"/>
              <a:t>etkisi her durumda, şerhin verildiği tarihin üzerinden on yıl geçmekle sona </a:t>
            </a:r>
            <a:r>
              <a:rPr lang="tr-TR" dirty="0" smtClean="0"/>
              <a:t>erer.</a:t>
            </a:r>
          </a:p>
          <a:p>
            <a:pPr marL="0" indent="0">
              <a:buNone/>
            </a:pPr>
            <a:r>
              <a:rPr lang="tr-TR" dirty="0" smtClean="0"/>
              <a:t>Gayrimenkul </a:t>
            </a:r>
            <a:r>
              <a:rPr lang="tr-TR" dirty="0"/>
              <a:t>satış </a:t>
            </a:r>
            <a:r>
              <a:rPr lang="tr-TR" dirty="0" smtClean="0"/>
              <a:t>vaadi </a:t>
            </a:r>
            <a:r>
              <a:rPr lang="tr-TR" dirty="0"/>
              <a:t>sözleşmeleri ile arsa payı karşılığı inşaat sözleşmeleri de taraflardan biri isterse gayrimenkul siciline şerh </a:t>
            </a:r>
            <a:r>
              <a:rPr lang="tr-TR" dirty="0" smtClean="0"/>
              <a:t>verilir. Şerh için öngörülen azami süre şerh tarihinden itibaren beş yıldır. (Tapu Kanunu m. 26)</a:t>
            </a:r>
            <a:endParaRPr lang="tr-TR" dirty="0"/>
          </a:p>
        </p:txBody>
      </p:sp>
    </p:spTree>
    <p:extLst>
      <p:ext uri="{BB962C8B-B14F-4D97-AF65-F5344CB8AC3E}">
        <p14:creationId xmlns:p14="http://schemas.microsoft.com/office/powerpoint/2010/main" val="163343250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Hardcover</Template>
  <TotalTime>401</TotalTime>
  <Words>1544</Words>
  <Application>Microsoft Office PowerPoint</Application>
  <PresentationFormat>Özel</PresentationFormat>
  <Paragraphs>117</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Cilt</vt:lpstr>
      <vt:lpstr>Tescilin Hükmü- Tapu Sicilinin Düzeltilmesi</vt:lpstr>
      <vt:lpstr>III. Tescilin Hükmü</vt:lpstr>
      <vt:lpstr>PowerPoint Sunusu</vt:lpstr>
      <vt:lpstr>PowerPoint Sunusu</vt:lpstr>
      <vt:lpstr>PowerPoint Sunusu</vt:lpstr>
      <vt:lpstr>PowerPoint Sunusu</vt:lpstr>
      <vt:lpstr>PowerPoint Sunusu</vt:lpstr>
      <vt:lpstr>IV. Şerhler</vt:lpstr>
      <vt:lpstr>PowerPoint Sunusu</vt:lpstr>
      <vt:lpstr>PowerPoint Sunusu</vt:lpstr>
      <vt:lpstr>PowerPoint Sunusu</vt:lpstr>
      <vt:lpstr>PowerPoint Sunusu</vt:lpstr>
      <vt:lpstr>V. Beyanlar</vt:lpstr>
      <vt:lpstr>8. Tapu Sicilinin Düzeltilmesi </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Ayni hak kavramı</dc:title>
  <dc:creator>Tuğçe ORAL</dc:creator>
  <cp:lastModifiedBy>Acer</cp:lastModifiedBy>
  <cp:revision>46</cp:revision>
  <dcterms:created xsi:type="dcterms:W3CDTF">2018-01-30T16:53:25Z</dcterms:created>
  <dcterms:modified xsi:type="dcterms:W3CDTF">2019-11-21T17:57:35Z</dcterms:modified>
</cp:coreProperties>
</file>