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5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48E2241C-80F9-45C6-9F99-90C4719087ED}" type="datetimeFigureOut">
              <a:rPr lang="tr-TR" smtClean="0"/>
              <a:t>24.11.2019</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2046DD93-4CC0-4B44-A166-A02DFBE983DF}" type="slidenum">
              <a:rPr lang="tr-TR" smtClean="0"/>
              <a:t>‹#›</a:t>
            </a:fld>
            <a:endParaRPr lang="tr-T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48E2241C-80F9-45C6-9F99-90C4719087ED}" type="datetimeFigureOut">
              <a:rPr lang="tr-TR" smtClean="0"/>
              <a:t>24.11.2019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046DD93-4CC0-4B44-A166-A02DFBE983DF}" type="slidenum">
              <a:rPr lang="tr-TR" smtClean="0"/>
              <a:t>‹#›</a:t>
            </a:fld>
            <a:endParaRPr lang="tr-T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48E2241C-80F9-45C6-9F99-90C4719087ED}" type="datetimeFigureOut">
              <a:rPr lang="tr-TR" smtClean="0"/>
              <a:t>24.11.2019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046DD93-4CC0-4B44-A166-A02DFBE983DF}" type="slidenum">
              <a:rPr lang="tr-TR" smtClean="0"/>
              <a:t>‹#›</a:t>
            </a:fld>
            <a:endParaRPr lang="tr-T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48E2241C-80F9-45C6-9F99-90C4719087ED}" type="datetimeFigureOut">
              <a:rPr lang="tr-TR" smtClean="0"/>
              <a:t>24.11.2019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046DD93-4CC0-4B44-A166-A02DFBE983DF}" type="slidenum">
              <a:rPr lang="tr-TR" smtClean="0"/>
              <a:t>‹#›</a:t>
            </a:fld>
            <a:endParaRPr lang="tr-TR"/>
          </a:p>
        </p:txBody>
      </p:sp>
      <p:sp>
        <p:nvSpPr>
          <p:cNvPr id="11" name="Title 10"/>
          <p:cNvSpPr>
            <a:spLocks noGrp="1"/>
          </p:cNvSpPr>
          <p:nvPr>
            <p:ph type="title"/>
          </p:nvPr>
        </p:nvSpPr>
        <p:spPr/>
        <p:txBody>
          <a:bodyPr/>
          <a:lstStyle/>
          <a:p>
            <a:r>
              <a:rPr lang="tr-TR" smtClean="0"/>
              <a:t>Asıl başlık stili için tıklatın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8E2241C-80F9-45C6-9F99-90C4719087ED}" type="datetimeFigureOut">
              <a:rPr lang="tr-TR" smtClean="0"/>
              <a:t>24.11.2019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046DD93-4CC0-4B44-A166-A02DFBE983DF}"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8E2241C-80F9-45C6-9F99-90C4719087ED}" type="datetimeFigureOut">
              <a:rPr lang="tr-TR" smtClean="0"/>
              <a:t>24.11.2019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046DD93-4CC0-4B44-A166-A02DFBE983DF}" type="slidenum">
              <a:rPr lang="tr-TR" smtClean="0"/>
              <a:t>‹#›</a:t>
            </a:fld>
            <a:endParaRPr lang="tr-TR"/>
          </a:p>
        </p:txBody>
      </p:sp>
      <p:sp>
        <p:nvSpPr>
          <p:cNvPr id="12" name="Title 1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E2241C-80F9-45C6-9F99-90C4719087ED}" type="datetimeFigureOut">
              <a:rPr lang="tr-TR" smtClean="0"/>
              <a:t>24.11.2019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046DD93-4CC0-4B44-A166-A02DFBE983DF}" type="slidenum">
              <a:rPr lang="tr-TR" smtClean="0"/>
              <a:t>‹#›</a:t>
            </a:fld>
            <a:endParaRPr lang="tr-T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E2241C-80F9-45C6-9F99-90C4719087ED}" type="datetimeFigureOut">
              <a:rPr lang="tr-TR" smtClean="0"/>
              <a:t>24.11.2019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046DD93-4CC0-4B44-A166-A02DFBE983DF}" type="slidenum">
              <a:rPr lang="tr-TR" smtClean="0"/>
              <a:t>‹#›</a:t>
            </a:fld>
            <a:endParaRPr lang="tr-T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E2241C-80F9-45C6-9F99-90C4719087ED}" type="datetimeFigureOut">
              <a:rPr lang="tr-TR" smtClean="0"/>
              <a:t>24.11.2019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046DD93-4CC0-4B44-A166-A02DFBE983DF}"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smtClean="0"/>
              <a:t>Asıl başlık stili için tıklatın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E2241C-80F9-45C6-9F99-90C4719087ED}" type="datetimeFigureOut">
              <a:rPr lang="tr-TR" smtClean="0"/>
              <a:t>24.11.2019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046DD93-4CC0-4B44-A166-A02DFBE983DF}"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E2241C-80F9-45C6-9F99-90C4719087ED}" type="datetimeFigureOut">
              <a:rPr lang="tr-TR" smtClean="0"/>
              <a:t>24.11.2019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046DD93-4CC0-4B44-A166-A02DFBE983DF}"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48E2241C-80F9-45C6-9F99-90C4719087ED}" type="datetimeFigureOut">
              <a:rPr lang="tr-TR" smtClean="0"/>
              <a:t>24.11.2019</a:t>
            </a:fld>
            <a:endParaRPr lang="tr-T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2046DD93-4CC0-4B44-A166-A02DFBE983DF}"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Taşınır Mülkiyeti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04522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67545" y="2060848"/>
            <a:ext cx="7977208" cy="4320479"/>
          </a:xfrm>
        </p:spPr>
        <p:txBody>
          <a:bodyPr>
            <a:normAutofit/>
          </a:bodyPr>
          <a:lstStyle/>
          <a:p>
            <a:pPr marL="0" indent="0">
              <a:buNone/>
            </a:pPr>
            <a:r>
              <a:rPr lang="tr-TR" b="1" dirty="0" smtClean="0"/>
              <a:t>D. Bulunmuş Eşya (</a:t>
            </a:r>
            <a:r>
              <a:rPr lang="tr-TR" b="1" dirty="0" err="1" smtClean="0"/>
              <a:t>Lukata</a:t>
            </a:r>
            <a:r>
              <a:rPr lang="tr-TR" b="1" dirty="0" smtClean="0"/>
              <a:t>)</a:t>
            </a:r>
          </a:p>
          <a:p>
            <a:pPr marL="0" indent="0" algn="just">
              <a:buNone/>
            </a:pPr>
            <a:r>
              <a:rPr lang="tr-TR" dirty="0" smtClean="0"/>
              <a:t>MK m. 771’ </a:t>
            </a:r>
            <a:r>
              <a:rPr lang="tr-TR" dirty="0"/>
              <a:t>e göre</a:t>
            </a:r>
            <a:r>
              <a:rPr lang="tr-TR" i="1" dirty="0"/>
              <a:t>,’ Bulunan şeyin maliki, ilân veya kolluk kuvvetlerine ya da muhtara </a:t>
            </a:r>
            <a:r>
              <a:rPr lang="tr-TR" i="1" dirty="0" smtClean="0"/>
              <a:t>bildirme tarihinden </a:t>
            </a:r>
            <a:r>
              <a:rPr lang="tr-TR" i="1" dirty="0"/>
              <a:t>başlayarak beş yıl içinde ortaya çıkmazsa; bulan kimse, yükümlülüklerini yerine </a:t>
            </a:r>
            <a:r>
              <a:rPr lang="tr-TR" i="1" dirty="0" smtClean="0"/>
              <a:t>getirmiş olmak </a:t>
            </a:r>
            <a:r>
              <a:rPr lang="tr-TR" i="1" dirty="0"/>
              <a:t>koşuluyla o şeyin mülkiyetini kazanır.</a:t>
            </a:r>
          </a:p>
          <a:p>
            <a:pPr marL="0" indent="0" algn="just">
              <a:buNone/>
            </a:pPr>
            <a:r>
              <a:rPr lang="tr-TR" i="1" dirty="0"/>
              <a:t>Bulunan şey malikine geri verilirse, bulan kimse yaptığı giderlerin ödenmesini ve uygun </a:t>
            </a:r>
            <a:r>
              <a:rPr lang="tr-TR" i="1" dirty="0" smtClean="0"/>
              <a:t>bir ödül </a:t>
            </a:r>
            <a:r>
              <a:rPr lang="tr-TR" i="1" dirty="0"/>
              <a:t>verilmesini isteyebilir.</a:t>
            </a:r>
          </a:p>
          <a:p>
            <a:pPr marL="0" indent="0" algn="just">
              <a:buNone/>
            </a:pPr>
            <a:r>
              <a:rPr lang="tr-TR" i="1" dirty="0"/>
              <a:t>Kaybedilmiş şey oturulan bir evde veya işyerinde ya da kamu hizmeti görülen </a:t>
            </a:r>
            <a:r>
              <a:rPr lang="tr-TR" i="1" dirty="0" smtClean="0"/>
              <a:t>yerde bulunmuşsa</a:t>
            </a:r>
            <a:r>
              <a:rPr lang="tr-TR" i="1" dirty="0"/>
              <a:t>; o yerin sahibi, kiracı veya kurum, o şeyi bulan sayılır. Ancak bunlar ödül isteyemezler. ‘</a:t>
            </a:r>
          </a:p>
        </p:txBody>
      </p:sp>
    </p:spTree>
    <p:extLst>
      <p:ext uri="{BB962C8B-B14F-4D97-AF65-F5344CB8AC3E}">
        <p14:creationId xmlns:p14="http://schemas.microsoft.com/office/powerpoint/2010/main" val="9158888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0" y="2060849"/>
            <a:ext cx="8568951" cy="4065314"/>
          </a:xfrm>
        </p:spPr>
        <p:txBody>
          <a:bodyPr>
            <a:normAutofit/>
          </a:bodyPr>
          <a:lstStyle/>
          <a:p>
            <a:pPr marL="0" indent="0" algn="just">
              <a:buNone/>
            </a:pPr>
            <a:r>
              <a:rPr lang="tr-TR" b="1" dirty="0" smtClean="0"/>
              <a:t>E. Define (Gömü)</a:t>
            </a:r>
          </a:p>
          <a:p>
            <a:pPr marL="0" indent="0" algn="just">
              <a:buNone/>
            </a:pPr>
            <a:r>
              <a:rPr lang="tr-TR" dirty="0"/>
              <a:t>Bulunmalarından çok zaman önce gömülmüş veya saklanmış olduğu ve </a:t>
            </a:r>
            <a:r>
              <a:rPr lang="tr-TR" dirty="0" smtClean="0"/>
              <a:t>duruma göre </a:t>
            </a:r>
            <a:r>
              <a:rPr lang="tr-TR" dirty="0"/>
              <a:t>artık malikinin bulunmadığı kesin olarak anlaşılan değerli şeyler, define sayılır</a:t>
            </a:r>
            <a:r>
              <a:rPr lang="tr-TR" dirty="0" smtClean="0"/>
              <a:t>.</a:t>
            </a:r>
          </a:p>
          <a:p>
            <a:pPr marL="0" indent="0" algn="just">
              <a:buNone/>
            </a:pPr>
            <a:r>
              <a:rPr lang="tr-TR" dirty="0"/>
              <a:t>Bilimsel değer taşıyan eşyaya ilişkin hükümler saklı kalmak üzere define, içinde </a:t>
            </a:r>
            <a:r>
              <a:rPr lang="tr-TR" dirty="0" smtClean="0"/>
              <a:t>bulunduğu taşınmaz </a:t>
            </a:r>
            <a:r>
              <a:rPr lang="tr-TR" dirty="0"/>
              <a:t>veya taşınır malın malikinin olur.</a:t>
            </a:r>
          </a:p>
          <a:p>
            <a:pPr marL="0" indent="0" algn="just">
              <a:buNone/>
            </a:pPr>
            <a:r>
              <a:rPr lang="tr-TR" dirty="0"/>
              <a:t>Defineyi bulan kimse, değerinin yarısını aşmamak üzere uygun bir ödül isteyebilir.</a:t>
            </a:r>
          </a:p>
        </p:txBody>
      </p:sp>
    </p:spTree>
    <p:extLst>
      <p:ext uri="{BB962C8B-B14F-4D97-AF65-F5344CB8AC3E}">
        <p14:creationId xmlns:p14="http://schemas.microsoft.com/office/powerpoint/2010/main" val="8148174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2248347"/>
            <a:ext cx="8496943" cy="4276997"/>
          </a:xfrm>
        </p:spPr>
        <p:txBody>
          <a:bodyPr>
            <a:normAutofit fontScale="85000" lnSpcReduction="20000"/>
          </a:bodyPr>
          <a:lstStyle/>
          <a:p>
            <a:pPr marL="0" indent="0" algn="just">
              <a:buNone/>
            </a:pPr>
            <a:r>
              <a:rPr lang="tr-TR" b="1" dirty="0" smtClean="0"/>
              <a:t>F. Kazandırıcı Zamanaşımı</a:t>
            </a:r>
          </a:p>
          <a:p>
            <a:pPr marL="0" indent="0" algn="just">
              <a:buNone/>
            </a:pPr>
            <a:r>
              <a:rPr lang="tr-TR" dirty="0" smtClean="0"/>
              <a:t>MK m. 777’de düzenlenmiştir. Kazandırıcı zamanaşımı yoluyla mülkiyetin kazanılması için gereken şartlar:</a:t>
            </a:r>
          </a:p>
          <a:p>
            <a:pPr algn="just">
              <a:buFont typeface="Arial" pitchFamily="34" charset="0"/>
              <a:buChar char="•"/>
            </a:pPr>
            <a:r>
              <a:rPr lang="tr-TR" dirty="0" smtClean="0"/>
              <a:t>Başkasının mülkiyetinde olan bir taşınır mal üzerinde malik sıfatıyla zilyetlik kurulmuş olmalıdır.</a:t>
            </a:r>
          </a:p>
          <a:p>
            <a:pPr algn="just">
              <a:buFont typeface="Arial" pitchFamily="34" charset="0"/>
              <a:buChar char="•"/>
            </a:pPr>
            <a:r>
              <a:rPr lang="tr-TR" dirty="0" smtClean="0"/>
              <a:t>Zilyet iyiniyetli olmalıdır.</a:t>
            </a:r>
          </a:p>
          <a:p>
            <a:pPr algn="just">
              <a:buFont typeface="Arial" pitchFamily="34" charset="0"/>
              <a:buChar char="•"/>
            </a:pPr>
            <a:r>
              <a:rPr lang="tr-TR" dirty="0" smtClean="0"/>
              <a:t>Zilyetlik davasız ve aralıksız beş yıl boyunca devam etmiş olmalıdır.</a:t>
            </a:r>
          </a:p>
          <a:p>
            <a:pPr marL="0" indent="0" algn="just">
              <a:buNone/>
            </a:pPr>
            <a:endParaRPr lang="tr-TR" dirty="0" smtClean="0"/>
          </a:p>
          <a:p>
            <a:pPr marL="0" indent="0" algn="just">
              <a:buNone/>
            </a:pPr>
            <a:r>
              <a:rPr lang="tr-TR" dirty="0"/>
              <a:t>Zilyetliğin irade dışı kaybedilmesi hâlinde zilyet, bir yıl içinde eşyayı ele geçirir veya </a:t>
            </a:r>
            <a:r>
              <a:rPr lang="tr-TR" dirty="0" smtClean="0"/>
              <a:t>açacağı bir </a:t>
            </a:r>
            <a:r>
              <a:rPr lang="tr-TR" dirty="0"/>
              <a:t>dava yoluyla onu yeniden elde ederse kazandırıcı zamanaşımı kesilmiş olmaz.</a:t>
            </a:r>
          </a:p>
          <a:p>
            <a:pPr marL="0" indent="0" algn="just">
              <a:buNone/>
            </a:pPr>
            <a:r>
              <a:rPr lang="tr-TR" dirty="0"/>
              <a:t>Kazandırıcı zamanaşımı süresinin hesaplanmasında, kesilmesinde ve durmasında </a:t>
            </a:r>
            <a:r>
              <a:rPr lang="tr-TR" dirty="0" smtClean="0"/>
              <a:t>Borçlar Kanununun </a:t>
            </a:r>
            <a:r>
              <a:rPr lang="tr-TR" dirty="0"/>
              <a:t>zamanaşımına ilişkin hükümleri kıyas yoluyla </a:t>
            </a:r>
            <a:r>
              <a:rPr lang="tr-TR" dirty="0" smtClean="0"/>
              <a:t>uygulanır.</a:t>
            </a:r>
            <a:endParaRPr lang="tr-TR" dirty="0"/>
          </a:p>
        </p:txBody>
      </p:sp>
    </p:spTree>
    <p:extLst>
      <p:ext uri="{BB962C8B-B14F-4D97-AF65-F5344CB8AC3E}">
        <p14:creationId xmlns:p14="http://schemas.microsoft.com/office/powerpoint/2010/main" val="856897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9" y="2248347"/>
            <a:ext cx="8121224" cy="3877815"/>
          </a:xfrm>
        </p:spPr>
        <p:txBody>
          <a:bodyPr/>
          <a:lstStyle/>
          <a:p>
            <a:r>
              <a:rPr lang="tr-TR" dirty="0" smtClean="0"/>
              <a:t>Taşınır mülkiyeti, terk veya devredilmek suretiyle malikin iradesiyle sona erebileceği gibi; işleme, karışma, birleşme sonucu veya bulunmuş eşyada ya da zamanaşımıyla kazanmada olduğu gibi, malikin iradesi dışında da sona erebilir. </a:t>
            </a:r>
            <a:endParaRPr lang="tr-TR" dirty="0"/>
          </a:p>
        </p:txBody>
      </p:sp>
      <p:sp>
        <p:nvSpPr>
          <p:cNvPr id="3" name="Başlık 2"/>
          <p:cNvSpPr>
            <a:spLocks noGrp="1"/>
          </p:cNvSpPr>
          <p:nvPr>
            <p:ph type="title"/>
          </p:nvPr>
        </p:nvSpPr>
        <p:spPr>
          <a:xfrm>
            <a:off x="395536" y="570156"/>
            <a:ext cx="8049217" cy="1054250"/>
          </a:xfrm>
        </p:spPr>
        <p:txBody>
          <a:bodyPr/>
          <a:lstStyle/>
          <a:p>
            <a:r>
              <a:rPr lang="tr-TR" dirty="0" smtClean="0"/>
              <a:t>3. Taşınır Mülkiyetinin Kaybı</a:t>
            </a:r>
            <a:endParaRPr lang="tr-TR" dirty="0"/>
          </a:p>
        </p:txBody>
      </p:sp>
    </p:spTree>
    <p:extLst>
      <p:ext uri="{BB962C8B-B14F-4D97-AF65-F5344CB8AC3E}">
        <p14:creationId xmlns:p14="http://schemas.microsoft.com/office/powerpoint/2010/main" val="32804131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Sınırlı Ayni Haklar</a:t>
            </a:r>
            <a:endParaRPr lang="tr-TR" dirty="0"/>
          </a:p>
        </p:txBody>
      </p:sp>
    </p:spTree>
    <p:extLst>
      <p:ext uri="{BB962C8B-B14F-4D97-AF65-F5344CB8AC3E}">
        <p14:creationId xmlns:p14="http://schemas.microsoft.com/office/powerpoint/2010/main" val="34529099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539553" y="2248347"/>
            <a:ext cx="7905200" cy="3877815"/>
          </a:xfrm>
        </p:spPr>
        <p:txBody>
          <a:bodyPr>
            <a:normAutofit lnSpcReduction="10000"/>
          </a:bodyPr>
          <a:lstStyle/>
          <a:p>
            <a:pPr marL="0" indent="0" algn="just">
              <a:buNone/>
            </a:pPr>
            <a:r>
              <a:rPr lang="tr-TR" b="1" dirty="0" smtClean="0"/>
              <a:t>I. Sınırlı Ayni Hak Kavramı</a:t>
            </a:r>
          </a:p>
          <a:p>
            <a:pPr marL="0" indent="0" algn="just">
              <a:buNone/>
            </a:pPr>
            <a:r>
              <a:rPr lang="tr-TR" dirty="0" smtClean="0"/>
              <a:t>Mülkiyet hakkı, kişiye eşya üzerinde en geniş  yetkiler sağlayan ayni haktır.</a:t>
            </a:r>
          </a:p>
          <a:p>
            <a:pPr marL="0" indent="0" algn="just">
              <a:buNone/>
            </a:pPr>
            <a:r>
              <a:rPr lang="tr-TR" dirty="0" smtClean="0"/>
              <a:t>Mülkiyetin dışındaki ayni haklar ise, mülkiyete bağlanan yetkilerden ancak bazılarını sağladığından, bunlara </a:t>
            </a:r>
            <a:r>
              <a:rPr lang="tr-TR" i="1" dirty="0" smtClean="0"/>
              <a:t>’sınırlı ayni hak’ </a:t>
            </a:r>
            <a:r>
              <a:rPr lang="tr-TR" dirty="0" smtClean="0"/>
              <a:t>denilmektedir.</a:t>
            </a:r>
          </a:p>
          <a:p>
            <a:pPr marL="0" indent="0" algn="just">
              <a:buNone/>
            </a:pPr>
            <a:r>
              <a:rPr lang="tr-TR" b="1" dirty="0" smtClean="0"/>
              <a:t>II. Sınırlı Ayni Hakların Çeşitleri</a:t>
            </a:r>
          </a:p>
          <a:p>
            <a:pPr algn="just"/>
            <a:r>
              <a:rPr lang="tr-TR" dirty="0" smtClean="0"/>
              <a:t>İrtifak Hakları</a:t>
            </a:r>
          </a:p>
          <a:p>
            <a:pPr algn="just"/>
            <a:r>
              <a:rPr lang="tr-TR" dirty="0" smtClean="0"/>
              <a:t>Rehin </a:t>
            </a:r>
          </a:p>
          <a:p>
            <a:pPr algn="just"/>
            <a:r>
              <a:rPr lang="tr-TR" dirty="0" smtClean="0"/>
              <a:t>Taşınmaz Yükü</a:t>
            </a:r>
          </a:p>
          <a:p>
            <a:pPr marL="0" indent="0" algn="just">
              <a:buNone/>
            </a:pPr>
            <a:endParaRPr lang="tr-TR" dirty="0"/>
          </a:p>
        </p:txBody>
      </p:sp>
      <p:sp>
        <p:nvSpPr>
          <p:cNvPr id="3" name="Başlık 2"/>
          <p:cNvSpPr>
            <a:spLocks noGrp="1"/>
          </p:cNvSpPr>
          <p:nvPr>
            <p:ph type="title"/>
          </p:nvPr>
        </p:nvSpPr>
        <p:spPr>
          <a:xfrm>
            <a:off x="251520" y="188640"/>
            <a:ext cx="8496944" cy="1872208"/>
          </a:xfrm>
        </p:spPr>
        <p:txBody>
          <a:bodyPr/>
          <a:lstStyle/>
          <a:p>
            <a:r>
              <a:rPr lang="tr-TR" sz="4800" dirty="0" smtClean="0"/>
              <a:t>1. Sınırlı Ayni Hak Kavramı, Çeşitleri ve Hukuki Niteliği</a:t>
            </a:r>
            <a:endParaRPr lang="tr-TR" sz="4800" dirty="0"/>
          </a:p>
        </p:txBody>
      </p:sp>
    </p:spTree>
    <p:extLst>
      <p:ext uri="{BB962C8B-B14F-4D97-AF65-F5344CB8AC3E}">
        <p14:creationId xmlns:p14="http://schemas.microsoft.com/office/powerpoint/2010/main" val="18307737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r>
              <a:rPr lang="tr-TR" b="1" dirty="0" smtClean="0"/>
              <a:t>III. Sınırlı Ayni Hakların Hukuki Niteliği</a:t>
            </a:r>
          </a:p>
          <a:p>
            <a:pPr marL="0" indent="0">
              <a:buNone/>
            </a:pPr>
            <a:r>
              <a:rPr lang="tr-TR" dirty="0" smtClean="0"/>
              <a:t>Sınırlı ayni haklar, eşya üzerinde sınırlı bir hakimiyet sağlar. Fakat, bu hakların sağladığı yetkiler sınırlı da olsa, bunlar ayni hak niteliğindedir.</a:t>
            </a:r>
          </a:p>
          <a:p>
            <a:r>
              <a:rPr lang="tr-TR" dirty="0" smtClean="0"/>
              <a:t>Mülkiyet ile sınırlı ayni haklar arasındaki ilişkide iki kuram savunulmuştur.</a:t>
            </a:r>
          </a:p>
          <a:p>
            <a:pPr>
              <a:buFont typeface="Wingdings" pitchFamily="2" charset="2"/>
              <a:buChar char="v"/>
            </a:pPr>
            <a:r>
              <a:rPr lang="tr-TR" dirty="0" smtClean="0"/>
              <a:t>Bölünme kuramı</a:t>
            </a:r>
          </a:p>
          <a:p>
            <a:pPr>
              <a:buFont typeface="Wingdings" pitchFamily="2" charset="2"/>
              <a:buChar char="v"/>
            </a:pPr>
            <a:r>
              <a:rPr lang="tr-TR" dirty="0" smtClean="0"/>
              <a:t>Yükleme kuramı </a:t>
            </a:r>
            <a:endParaRPr lang="tr-TR" dirty="0"/>
          </a:p>
        </p:txBody>
      </p:sp>
    </p:spTree>
    <p:extLst>
      <p:ext uri="{BB962C8B-B14F-4D97-AF65-F5344CB8AC3E}">
        <p14:creationId xmlns:p14="http://schemas.microsoft.com/office/powerpoint/2010/main" val="23221736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r>
              <a:rPr lang="tr-TR" b="1" dirty="0" smtClean="0"/>
              <a:t>I. Sınırlı Ayni Hakların Konusu</a:t>
            </a:r>
          </a:p>
          <a:p>
            <a:pPr marL="0" indent="0">
              <a:buNone/>
            </a:pPr>
            <a:r>
              <a:rPr lang="tr-TR" dirty="0" smtClean="0"/>
              <a:t>Sınırlı ayni hakların konusunu mülkiyetin konusunu oluşturan taşınır ve taşınmaz eşya oluşturur.</a:t>
            </a:r>
          </a:p>
          <a:p>
            <a:pPr marL="0" indent="0">
              <a:buNone/>
            </a:pPr>
            <a:r>
              <a:rPr lang="tr-TR" dirty="0" smtClean="0"/>
              <a:t>İntifa ve rehin hakkı hem taşınır hem de taşınmaz eşya üzerinde kurulabilir.</a:t>
            </a:r>
          </a:p>
          <a:p>
            <a:pPr marL="0" indent="0">
              <a:buNone/>
            </a:pPr>
            <a:r>
              <a:rPr lang="tr-TR" dirty="0" smtClean="0"/>
              <a:t>Diğer irtifak hakları ve taşınmaz yükü sadece taşınmaz eşya üzerinde kurulabilir.</a:t>
            </a:r>
            <a:endParaRPr lang="tr-TR" dirty="0"/>
          </a:p>
        </p:txBody>
      </p:sp>
      <p:sp>
        <p:nvSpPr>
          <p:cNvPr id="3" name="Başlık 2"/>
          <p:cNvSpPr>
            <a:spLocks noGrp="1"/>
          </p:cNvSpPr>
          <p:nvPr>
            <p:ph type="title"/>
          </p:nvPr>
        </p:nvSpPr>
        <p:spPr/>
        <p:txBody>
          <a:bodyPr/>
          <a:lstStyle/>
          <a:p>
            <a:r>
              <a:rPr lang="tr-TR" sz="4800" dirty="0" smtClean="0"/>
              <a:t>2. Sınırlı Ayni Haklara İlişkin Genel Açıklamalar</a:t>
            </a:r>
            <a:endParaRPr lang="tr-TR" sz="4800" dirty="0"/>
          </a:p>
        </p:txBody>
      </p:sp>
    </p:spTree>
    <p:extLst>
      <p:ext uri="{BB962C8B-B14F-4D97-AF65-F5344CB8AC3E}">
        <p14:creationId xmlns:p14="http://schemas.microsoft.com/office/powerpoint/2010/main" val="41050993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10000"/>
          </a:bodyPr>
          <a:lstStyle/>
          <a:p>
            <a:pPr marL="0" indent="0" algn="just">
              <a:buNone/>
            </a:pPr>
            <a:r>
              <a:rPr lang="tr-TR" sz="2800" b="1" dirty="0" smtClean="0"/>
              <a:t>II. Malikin Kendi Eşyası Üzerinde Sınırlı Ayni Hak Sahibi Olması</a:t>
            </a:r>
          </a:p>
          <a:p>
            <a:pPr marL="457200" indent="-457200" algn="just">
              <a:buAutoNum type="alphaUcPeriod"/>
            </a:pPr>
            <a:r>
              <a:rPr lang="tr-TR" b="1" dirty="0" smtClean="0"/>
              <a:t>Malik Lehine İrtifak</a:t>
            </a:r>
          </a:p>
          <a:p>
            <a:pPr algn="just"/>
            <a:r>
              <a:rPr lang="tr-TR" dirty="0"/>
              <a:t>Malik kendisine ait iki taşınmazdan biri üzerinde diğerinin lehine irtifak </a:t>
            </a:r>
            <a:r>
              <a:rPr lang="tr-TR" dirty="0" smtClean="0"/>
              <a:t>hakkı kurabilir.</a:t>
            </a:r>
          </a:p>
          <a:p>
            <a:pPr algn="just"/>
            <a:r>
              <a:rPr lang="tr-TR" dirty="0"/>
              <a:t>Yüklü ve yararlanan </a:t>
            </a:r>
            <a:r>
              <a:rPr lang="tr-TR" dirty="0" smtClean="0"/>
              <a:t>taşınmazın mülkiyetinin sonradan  </a:t>
            </a:r>
            <a:r>
              <a:rPr lang="tr-TR" dirty="0"/>
              <a:t>aynı </a:t>
            </a:r>
            <a:r>
              <a:rPr lang="tr-TR" dirty="0" smtClean="0"/>
              <a:t>kimseye geçmesi halinde de malik lehine irtifak söz konusudur. </a:t>
            </a:r>
            <a:r>
              <a:rPr lang="tr-TR" dirty="0"/>
              <a:t>Yüklü ve yararlanan taşınmazlara aynı kimse malik olursa, bu kişi, irtifak </a:t>
            </a:r>
            <a:r>
              <a:rPr lang="tr-TR" dirty="0" smtClean="0"/>
              <a:t>hakkını terkin ettirebilir. Terkin </a:t>
            </a:r>
            <a:r>
              <a:rPr lang="tr-TR" dirty="0"/>
              <a:t>edilmedikçe irtifak, aynî hak olarak varlığını </a:t>
            </a:r>
            <a:r>
              <a:rPr lang="tr-TR" dirty="0" smtClean="0"/>
              <a:t>sürdürür.</a:t>
            </a:r>
          </a:p>
          <a:p>
            <a:pPr marL="0" indent="0" algn="just">
              <a:buNone/>
            </a:pPr>
            <a:endParaRPr lang="tr-TR" b="1" dirty="0"/>
          </a:p>
        </p:txBody>
      </p:sp>
    </p:spTree>
    <p:extLst>
      <p:ext uri="{BB962C8B-B14F-4D97-AF65-F5344CB8AC3E}">
        <p14:creationId xmlns:p14="http://schemas.microsoft.com/office/powerpoint/2010/main" val="30097500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9" y="2248347"/>
            <a:ext cx="8121224" cy="4204989"/>
          </a:xfrm>
        </p:spPr>
        <p:txBody>
          <a:bodyPr/>
          <a:lstStyle/>
          <a:p>
            <a:pPr marL="0" indent="0" algn="just">
              <a:buNone/>
            </a:pPr>
            <a:r>
              <a:rPr lang="tr-TR" b="1" dirty="0" smtClean="0"/>
              <a:t>B. Malik Lehine Taşınmaz </a:t>
            </a:r>
            <a:r>
              <a:rPr lang="tr-TR" b="1" dirty="0" err="1" smtClean="0"/>
              <a:t>Rehni</a:t>
            </a:r>
            <a:endParaRPr lang="tr-TR" b="1" dirty="0" smtClean="0"/>
          </a:p>
          <a:p>
            <a:pPr algn="just"/>
            <a:r>
              <a:rPr lang="tr-TR" dirty="0" smtClean="0"/>
              <a:t>Başkasının borcu için kendi taşınmazını </a:t>
            </a:r>
            <a:r>
              <a:rPr lang="tr-TR" dirty="0" err="1" smtClean="0"/>
              <a:t>rehnetmiş</a:t>
            </a:r>
            <a:r>
              <a:rPr lang="tr-TR" dirty="0" smtClean="0"/>
              <a:t> olan kimsenin bu rehinle temin edilmiş alacağı </a:t>
            </a:r>
            <a:r>
              <a:rPr lang="tr-TR" dirty="0"/>
              <a:t>ö</a:t>
            </a:r>
            <a:r>
              <a:rPr lang="tr-TR" dirty="0" smtClean="0"/>
              <a:t>rneğin temlik suretiyle sonradan kazanması halinde kendi taşınmazı üzerinde rehin hakkı sahibi olur.</a:t>
            </a:r>
          </a:p>
          <a:p>
            <a:pPr algn="just"/>
            <a:r>
              <a:rPr lang="tr-TR" dirty="0" smtClean="0"/>
              <a:t>MK  malike baştan kendi lehine rehin hakkı kurma imkanı da tanımaktadır. Bu imkan kıymetli evraka bağlanmış taşınmaz </a:t>
            </a:r>
            <a:r>
              <a:rPr lang="tr-TR" dirty="0" err="1" smtClean="0"/>
              <a:t>rehni</a:t>
            </a:r>
            <a:r>
              <a:rPr lang="tr-TR" dirty="0" smtClean="0"/>
              <a:t> çeşitlerinden olan ipotekli borç senedi ve irat senedinde mümkündür.</a:t>
            </a:r>
            <a:endParaRPr lang="tr-TR" dirty="0"/>
          </a:p>
        </p:txBody>
      </p:sp>
    </p:spTree>
    <p:extLst>
      <p:ext uri="{BB962C8B-B14F-4D97-AF65-F5344CB8AC3E}">
        <p14:creationId xmlns:p14="http://schemas.microsoft.com/office/powerpoint/2010/main" val="1160135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79513" y="2248347"/>
            <a:ext cx="8265240" cy="3877815"/>
          </a:xfrm>
        </p:spPr>
        <p:txBody>
          <a:bodyPr/>
          <a:lstStyle/>
          <a:p>
            <a:pPr algn="just"/>
            <a:r>
              <a:rPr lang="tr-TR" dirty="0" smtClean="0"/>
              <a:t>MK m. </a:t>
            </a:r>
            <a:r>
              <a:rPr lang="tr-TR" dirty="0"/>
              <a:t>762’ye göre, </a:t>
            </a:r>
            <a:r>
              <a:rPr lang="tr-TR" i="1" dirty="0"/>
              <a:t>‘Taşınır mülkiyetinin konusu, nitelikleri itibarıyla taşınabilen maddî şeyler </a:t>
            </a:r>
            <a:r>
              <a:rPr lang="tr-TR" i="1" dirty="0" smtClean="0"/>
              <a:t>ile edinmeye </a:t>
            </a:r>
            <a:r>
              <a:rPr lang="tr-TR" i="1" dirty="0"/>
              <a:t>elverişli olan ve taşınmaz mülkiyetinin kapsamına girmeyen doğal güçlerdir</a:t>
            </a:r>
            <a:r>
              <a:rPr lang="tr-TR" i="1" dirty="0" smtClean="0"/>
              <a:t>.’</a:t>
            </a:r>
          </a:p>
          <a:p>
            <a:pPr algn="just"/>
            <a:r>
              <a:rPr lang="tr-TR" dirty="0" smtClean="0"/>
              <a:t>Taşınabilen bir şey bir taşınmazın bütünleyici parçası durumuna geldiği andan itibaren taşınır mal olma niteliğini kaybeder.</a:t>
            </a:r>
          </a:p>
          <a:p>
            <a:pPr algn="just"/>
            <a:r>
              <a:rPr lang="tr-TR" dirty="0" smtClean="0"/>
              <a:t>Doğal güçlerin satışı taşınır satışı sayılır.</a:t>
            </a:r>
          </a:p>
          <a:p>
            <a:pPr marL="0" indent="0" algn="just">
              <a:buNone/>
            </a:pPr>
            <a:endParaRPr lang="tr-TR" i="1" dirty="0"/>
          </a:p>
        </p:txBody>
      </p:sp>
      <p:sp>
        <p:nvSpPr>
          <p:cNvPr id="3" name="Başlık 2"/>
          <p:cNvSpPr>
            <a:spLocks noGrp="1"/>
          </p:cNvSpPr>
          <p:nvPr>
            <p:ph type="title"/>
          </p:nvPr>
        </p:nvSpPr>
        <p:spPr>
          <a:xfrm>
            <a:off x="323528" y="570156"/>
            <a:ext cx="8121225" cy="1054250"/>
          </a:xfrm>
        </p:spPr>
        <p:txBody>
          <a:bodyPr/>
          <a:lstStyle/>
          <a:p>
            <a:r>
              <a:rPr lang="tr-TR" dirty="0" smtClean="0"/>
              <a:t>1. Taşınır Mülkiyetinin Konusu</a:t>
            </a:r>
            <a:endParaRPr lang="tr-TR" dirty="0"/>
          </a:p>
        </p:txBody>
      </p:sp>
    </p:spTree>
    <p:extLst>
      <p:ext uri="{BB962C8B-B14F-4D97-AF65-F5344CB8AC3E}">
        <p14:creationId xmlns:p14="http://schemas.microsoft.com/office/powerpoint/2010/main" val="20454970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2248347"/>
            <a:ext cx="8352927" cy="4204989"/>
          </a:xfrm>
        </p:spPr>
        <p:txBody>
          <a:bodyPr>
            <a:normAutofit lnSpcReduction="10000"/>
          </a:bodyPr>
          <a:lstStyle/>
          <a:p>
            <a:pPr marL="0" indent="0" algn="just">
              <a:buNone/>
            </a:pPr>
            <a:r>
              <a:rPr lang="tr-TR" b="1" dirty="0" smtClean="0"/>
              <a:t>III. Sınırlı Ayni Hakların Sırası</a:t>
            </a:r>
          </a:p>
          <a:p>
            <a:pPr marL="0" indent="0" algn="just">
              <a:buNone/>
            </a:pPr>
            <a:r>
              <a:rPr lang="tr-TR" dirty="0" smtClean="0"/>
              <a:t>Bir eşya üzerinde birden fazla sınırlı ayni hak kurmak mümkündür.</a:t>
            </a:r>
          </a:p>
          <a:p>
            <a:pPr marL="0" indent="0" algn="just">
              <a:buNone/>
            </a:pPr>
            <a:r>
              <a:rPr lang="tr-TR" dirty="0" smtClean="0"/>
              <a:t>Aynı eşya üzerinde birden fazla sınırlı ayni hak varsa ve bunların içerikleri birbiriyle çatışıyorsa ve biri diğerine zarar vermeden kullanılamıyorsa bunların aralarındaki önceliğin belirlenmesini sağlayacak bir ilişkiye gerek vardır. Bu ilişkiye </a:t>
            </a:r>
            <a:r>
              <a:rPr lang="tr-TR" i="1" dirty="0" smtClean="0"/>
              <a:t>‘sınırlı ayni haklar arasında  sıra’ </a:t>
            </a:r>
            <a:r>
              <a:rPr lang="tr-TR" dirty="0" smtClean="0"/>
              <a:t>denir.</a:t>
            </a:r>
          </a:p>
          <a:p>
            <a:pPr marL="0" indent="0" algn="just">
              <a:buNone/>
            </a:pPr>
            <a:r>
              <a:rPr lang="tr-TR" dirty="0" smtClean="0"/>
              <a:t>Sınırlı ayni hakların tescille doğduğu hallerde, kuruluş tarihi olarak esas alınacak tarih, tescil isteminin yevmiye defterine kayıt tarihidir.</a:t>
            </a:r>
            <a:endParaRPr lang="tr-TR" dirty="0"/>
          </a:p>
        </p:txBody>
      </p:sp>
    </p:spTree>
    <p:extLst>
      <p:ext uri="{BB962C8B-B14F-4D97-AF65-F5344CB8AC3E}">
        <p14:creationId xmlns:p14="http://schemas.microsoft.com/office/powerpoint/2010/main" val="175576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8" y="2204864"/>
            <a:ext cx="8424935" cy="4276997"/>
          </a:xfrm>
        </p:spPr>
        <p:txBody>
          <a:bodyPr>
            <a:normAutofit fontScale="77500" lnSpcReduction="20000"/>
          </a:bodyPr>
          <a:lstStyle/>
          <a:p>
            <a:pPr algn="just"/>
            <a:r>
              <a:rPr lang="tr-TR" dirty="0" smtClean="0"/>
              <a:t> Devren Kazanma</a:t>
            </a:r>
          </a:p>
          <a:p>
            <a:pPr algn="just"/>
            <a:r>
              <a:rPr lang="tr-TR" dirty="0" smtClean="0"/>
              <a:t>Aslen Kazanma</a:t>
            </a:r>
          </a:p>
          <a:p>
            <a:pPr marL="0" indent="0" algn="just">
              <a:buNone/>
            </a:pPr>
            <a:r>
              <a:rPr lang="tr-TR" sz="2800" b="1" dirty="0" smtClean="0"/>
              <a:t>I. Devren Kazanma</a:t>
            </a:r>
          </a:p>
          <a:p>
            <a:pPr marL="0" indent="0" algn="just">
              <a:buNone/>
            </a:pPr>
            <a:r>
              <a:rPr lang="tr-TR" dirty="0" smtClean="0"/>
              <a:t>Mülkiyetin bir kişiden diğerine geçtiği hallerde devren kazanma söz konusudur.</a:t>
            </a:r>
          </a:p>
          <a:p>
            <a:pPr marL="457200" indent="-457200" algn="just">
              <a:buAutoNum type="alphaUcPeriod"/>
            </a:pPr>
            <a:r>
              <a:rPr lang="tr-TR" b="1" dirty="0" smtClean="0"/>
              <a:t>Zilyetliğin Devrini De İçeren Ayni Sözleşme</a:t>
            </a:r>
          </a:p>
          <a:p>
            <a:pPr marL="0" indent="0" algn="just">
              <a:buNone/>
            </a:pPr>
            <a:r>
              <a:rPr lang="tr-TR" dirty="0" smtClean="0"/>
              <a:t>MK m. </a:t>
            </a:r>
            <a:r>
              <a:rPr lang="tr-TR" dirty="0"/>
              <a:t>763/1’e göre, </a:t>
            </a:r>
            <a:r>
              <a:rPr lang="tr-TR" i="1" dirty="0"/>
              <a:t>‘Taşınır mülkiyetinin nakli için zilyetliğin devri gerekir</a:t>
            </a:r>
            <a:r>
              <a:rPr lang="tr-TR" i="1" dirty="0" smtClean="0"/>
              <a:t>.’</a:t>
            </a:r>
            <a:r>
              <a:rPr lang="tr-TR" dirty="0" smtClean="0"/>
              <a:t> </a:t>
            </a:r>
          </a:p>
          <a:p>
            <a:pPr marL="0" indent="0" algn="just">
              <a:buNone/>
            </a:pPr>
            <a:r>
              <a:rPr lang="tr-TR" dirty="0" smtClean="0"/>
              <a:t>Taşınır mülkiyeti kural olarak zilyetliğin devri yoluyla kazanılır.</a:t>
            </a:r>
          </a:p>
          <a:p>
            <a:pPr marL="0" indent="0" algn="just">
              <a:buNone/>
            </a:pPr>
            <a:r>
              <a:rPr lang="tr-TR" dirty="0" smtClean="0"/>
              <a:t>Taşınır mülkiyetinin zilyetliğin devri yoluyla karşı tarafa geçirilebilmesi için, zilyetliği devreden kişinin tasarruf yetkisi bulunmalıdır.</a:t>
            </a:r>
          </a:p>
          <a:p>
            <a:pPr marL="0" indent="0" algn="just">
              <a:buNone/>
            </a:pPr>
            <a:r>
              <a:rPr lang="tr-TR" dirty="0" smtClean="0"/>
              <a:t>MK m. </a:t>
            </a:r>
            <a:r>
              <a:rPr lang="tr-TR" dirty="0"/>
              <a:t>763/2’ye göre, </a:t>
            </a:r>
            <a:r>
              <a:rPr lang="tr-TR" i="1" dirty="0"/>
              <a:t>‘Bir taşınırın zilyetliğini </a:t>
            </a:r>
            <a:r>
              <a:rPr lang="tr-TR" i="1" dirty="0" err="1"/>
              <a:t>iyiniyetle</a:t>
            </a:r>
            <a:r>
              <a:rPr lang="tr-TR" i="1" dirty="0"/>
              <a:t> ve malik olmak üzere devralan kimse, devredenin </a:t>
            </a:r>
            <a:r>
              <a:rPr lang="tr-TR" i="1" dirty="0" smtClean="0"/>
              <a:t>mülkiyeti devir </a:t>
            </a:r>
            <a:r>
              <a:rPr lang="tr-TR" i="1" dirty="0"/>
              <a:t>yetkisi olmasa bile, zilyetlik hükümlerine göre kazanmanın korunduğu hâllerde o şeyin maliki olur</a:t>
            </a:r>
            <a:r>
              <a:rPr lang="tr-TR" i="1" dirty="0" smtClean="0"/>
              <a:t>.’ </a:t>
            </a:r>
            <a:r>
              <a:rPr lang="tr-TR" dirty="0" smtClean="0"/>
              <a:t>Bu hüküm, emin sıfatıyla zilyetten </a:t>
            </a:r>
            <a:r>
              <a:rPr lang="tr-TR" dirty="0" err="1" smtClean="0"/>
              <a:t>iyiniyetle</a:t>
            </a:r>
            <a:r>
              <a:rPr lang="tr-TR" dirty="0" smtClean="0"/>
              <a:t> ayni hak kazanımını düzenleyen MK m. 988 ile tamamlanmıştır</a:t>
            </a:r>
            <a:r>
              <a:rPr lang="tr-TR" i="1" dirty="0" smtClean="0"/>
              <a:t>.</a:t>
            </a:r>
            <a:endParaRPr lang="tr-TR" i="1" dirty="0"/>
          </a:p>
        </p:txBody>
      </p:sp>
      <p:sp>
        <p:nvSpPr>
          <p:cNvPr id="3" name="Başlık 2"/>
          <p:cNvSpPr>
            <a:spLocks noGrp="1"/>
          </p:cNvSpPr>
          <p:nvPr>
            <p:ph type="title"/>
          </p:nvPr>
        </p:nvSpPr>
        <p:spPr>
          <a:xfrm>
            <a:off x="467544" y="570156"/>
            <a:ext cx="8280920" cy="1054250"/>
          </a:xfrm>
        </p:spPr>
        <p:txBody>
          <a:bodyPr/>
          <a:lstStyle/>
          <a:p>
            <a:r>
              <a:rPr lang="tr-TR" dirty="0" smtClean="0"/>
              <a:t>2. Taşınır Mülkiyetinin Kazanılması</a:t>
            </a:r>
            <a:endParaRPr lang="tr-TR" dirty="0"/>
          </a:p>
        </p:txBody>
      </p:sp>
    </p:spTree>
    <p:extLst>
      <p:ext uri="{BB962C8B-B14F-4D97-AF65-F5344CB8AC3E}">
        <p14:creationId xmlns:p14="http://schemas.microsoft.com/office/powerpoint/2010/main" val="3094931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07504" y="2248347"/>
            <a:ext cx="8928992" cy="4276997"/>
          </a:xfrm>
        </p:spPr>
        <p:txBody>
          <a:bodyPr/>
          <a:lstStyle/>
          <a:p>
            <a:pPr marL="0" indent="0" algn="just">
              <a:buNone/>
            </a:pPr>
            <a:r>
              <a:rPr lang="tr-TR" b="1" dirty="0" smtClean="0"/>
              <a:t>B. Zilyetlik Devredilmeksizin Mülkiyetin Kazanıldığı Haller</a:t>
            </a:r>
          </a:p>
          <a:p>
            <a:pPr algn="just">
              <a:buFont typeface="Arial" pitchFamily="34" charset="0"/>
              <a:buChar char="•"/>
            </a:pPr>
            <a:r>
              <a:rPr lang="tr-TR" dirty="0" smtClean="0"/>
              <a:t>Taşınır mülkiyetinin nakli için kural olarak zilyetliğin devredilmesi gerekmekle birlikte bazı durumlarda zilyetlik devredilmeksizin de mülkiyet kazanılabilir.</a:t>
            </a:r>
          </a:p>
          <a:p>
            <a:pPr algn="just">
              <a:buFont typeface="Arial" pitchFamily="34" charset="0"/>
              <a:buChar char="•"/>
            </a:pPr>
            <a:r>
              <a:rPr lang="tr-TR" dirty="0" smtClean="0"/>
              <a:t>Miras, şirketlerin birleşmesi ve bölünmesi gibi külli </a:t>
            </a:r>
            <a:r>
              <a:rPr lang="tr-TR" dirty="0" err="1" smtClean="0"/>
              <a:t>halefiyet</a:t>
            </a:r>
            <a:r>
              <a:rPr lang="tr-TR" dirty="0" smtClean="0"/>
              <a:t> hallerinde zilyetliğin devri işlemine gerek kalmaksızın mülkiyetin kendiliğinden kazanılması söz konusudur.</a:t>
            </a:r>
          </a:p>
        </p:txBody>
      </p:sp>
    </p:spTree>
    <p:extLst>
      <p:ext uri="{BB962C8B-B14F-4D97-AF65-F5344CB8AC3E}">
        <p14:creationId xmlns:p14="http://schemas.microsoft.com/office/powerpoint/2010/main" val="3825046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0" y="2248347"/>
            <a:ext cx="8712967" cy="4421013"/>
          </a:xfrm>
        </p:spPr>
        <p:txBody>
          <a:bodyPr>
            <a:normAutofit fontScale="92500" lnSpcReduction="10000"/>
          </a:bodyPr>
          <a:lstStyle/>
          <a:p>
            <a:pPr marL="0" indent="0" algn="just">
              <a:buNone/>
            </a:pPr>
            <a:r>
              <a:rPr lang="tr-TR" b="1" dirty="0"/>
              <a:t>C. Hükmen Teslim Yoluyla Mülkiyetin Kazanılmasındaki </a:t>
            </a:r>
            <a:r>
              <a:rPr lang="tr-TR" b="1" dirty="0" smtClean="0"/>
              <a:t>Sınırlamalar</a:t>
            </a:r>
          </a:p>
          <a:p>
            <a:pPr marL="0" indent="0" algn="just">
              <a:buNone/>
            </a:pPr>
            <a:r>
              <a:rPr lang="tr-TR" dirty="0" smtClean="0"/>
              <a:t>MK m. </a:t>
            </a:r>
            <a:r>
              <a:rPr lang="tr-TR" dirty="0"/>
              <a:t>766’ya göre, </a:t>
            </a:r>
            <a:r>
              <a:rPr lang="tr-TR" i="1" dirty="0"/>
              <a:t>‘Bir taşınırın mülkiyetini nakleden kimse özel bir hukukî ilişkiye dayanarak </a:t>
            </a:r>
            <a:r>
              <a:rPr lang="tr-TR" i="1" dirty="0" smtClean="0"/>
              <a:t>o şeyin </a:t>
            </a:r>
            <a:r>
              <a:rPr lang="tr-TR" i="1" dirty="0"/>
              <a:t>zilyetliğini korursa, mülkiyet </a:t>
            </a:r>
            <a:r>
              <a:rPr lang="tr-TR" i="1" dirty="0" err="1"/>
              <a:t>teslimsiz</a:t>
            </a:r>
            <a:r>
              <a:rPr lang="tr-TR" i="1" dirty="0"/>
              <a:t> geçmiş olur. Ancak, bu işlem </a:t>
            </a:r>
            <a:r>
              <a:rPr lang="tr-TR" i="1" dirty="0" smtClean="0"/>
              <a:t>üçüncü kişileri zarara sokmak veya taşınır </a:t>
            </a:r>
            <a:r>
              <a:rPr lang="tr-TR" i="1" dirty="0" err="1" smtClean="0"/>
              <a:t>rehni</a:t>
            </a:r>
            <a:r>
              <a:rPr lang="tr-TR" i="1" dirty="0" smtClean="0"/>
              <a:t> kurallarından kurtulmak için yapılmışsa, mülkiyetin nakli sonuç doğurmaz.</a:t>
            </a:r>
            <a:endParaRPr lang="tr-TR" i="1" dirty="0"/>
          </a:p>
          <a:p>
            <a:pPr marL="0" indent="0" algn="just">
              <a:buNone/>
            </a:pPr>
            <a:r>
              <a:rPr lang="tr-TR" i="1" dirty="0"/>
              <a:t>Böyle bir amaç güdülüp güdülmediğini hâkim takdir </a:t>
            </a:r>
            <a:r>
              <a:rPr lang="tr-TR" i="1" dirty="0" smtClean="0"/>
              <a:t>eder.’</a:t>
            </a:r>
          </a:p>
          <a:p>
            <a:pPr algn="just"/>
            <a:r>
              <a:rPr lang="tr-TR" dirty="0" smtClean="0"/>
              <a:t>Üçüncü </a:t>
            </a:r>
            <a:r>
              <a:rPr lang="tr-TR" dirty="0"/>
              <a:t>kişileri zarara </a:t>
            </a:r>
            <a:r>
              <a:rPr lang="tr-TR" dirty="0" smtClean="0"/>
              <a:t>sokmak kastıyla yapılan hükmen teslim,  </a:t>
            </a:r>
            <a:r>
              <a:rPr lang="tr-TR" dirty="0"/>
              <a:t>mülkiyetin nakli sonuç doğurmaz</a:t>
            </a:r>
            <a:r>
              <a:rPr lang="tr-TR" dirty="0" smtClean="0"/>
              <a:t>.</a:t>
            </a:r>
          </a:p>
          <a:p>
            <a:pPr algn="just"/>
            <a:r>
              <a:rPr lang="tr-TR" dirty="0" smtClean="0"/>
              <a:t>Hükmen teslim yoluyla mülkiyetin nakli, taşınır </a:t>
            </a:r>
            <a:r>
              <a:rPr lang="tr-TR" dirty="0" err="1"/>
              <a:t>rehni</a:t>
            </a:r>
            <a:r>
              <a:rPr lang="tr-TR" dirty="0"/>
              <a:t> kurallarından kurtulmak için yapılmışsa, mülkiyetin nakli sonuç doğurmaz.</a:t>
            </a:r>
          </a:p>
        </p:txBody>
      </p:sp>
    </p:spTree>
    <p:extLst>
      <p:ext uri="{BB962C8B-B14F-4D97-AF65-F5344CB8AC3E}">
        <p14:creationId xmlns:p14="http://schemas.microsoft.com/office/powerpoint/2010/main" val="3065071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9" y="2248347"/>
            <a:ext cx="8568952" cy="4421013"/>
          </a:xfrm>
        </p:spPr>
        <p:txBody>
          <a:bodyPr>
            <a:normAutofit fontScale="92500" lnSpcReduction="10000"/>
          </a:bodyPr>
          <a:lstStyle/>
          <a:p>
            <a:pPr marL="0" indent="0" algn="just">
              <a:buNone/>
            </a:pPr>
            <a:r>
              <a:rPr lang="tr-TR" b="1" dirty="0" smtClean="0"/>
              <a:t>D. Mülkiyeti Saklı Tutma Sözleşmesi</a:t>
            </a:r>
          </a:p>
          <a:p>
            <a:pPr algn="just"/>
            <a:r>
              <a:rPr lang="tr-TR" dirty="0" smtClean="0"/>
              <a:t>Mülkiyeti saklı tutma sözleşmesi, özellikle taksitli satışlarda satıcının kendini güvence altına alabilmesini sağlar.</a:t>
            </a:r>
          </a:p>
          <a:p>
            <a:pPr algn="just"/>
            <a:r>
              <a:rPr lang="tr-TR" dirty="0" smtClean="0"/>
              <a:t>Mülkiyeti saklı tutma sözleşmesi, bir satış sözleşmesi dolayısıyla alıcıya teslim edilen mal üzerinde, kararlaştırılan şartın gerçekleşmesine kadar satıcının mülkiyetinin sürmesi konusunda tarafların anlaşmasıdır.</a:t>
            </a:r>
          </a:p>
          <a:p>
            <a:pPr algn="just"/>
            <a:r>
              <a:rPr lang="tr-TR" dirty="0" smtClean="0"/>
              <a:t>Mülkiyeti saklı tutma sözleşmesi, hayvan ve taşınmaz satışlarında yapılamaz.</a:t>
            </a:r>
          </a:p>
          <a:p>
            <a:pPr algn="just"/>
            <a:r>
              <a:rPr lang="tr-TR" dirty="0"/>
              <a:t> Başkasına devredilen bir malın mülkiyetinin saklı tutulması kaydı, ancak </a:t>
            </a:r>
            <a:r>
              <a:rPr lang="tr-TR" dirty="0" smtClean="0"/>
              <a:t>resmî şekilde </a:t>
            </a:r>
            <a:r>
              <a:rPr lang="tr-TR" dirty="0"/>
              <a:t>yapılacak sözleşmenin devralanın yerleşim yeri noterliğinde özel siciline </a:t>
            </a:r>
            <a:r>
              <a:rPr lang="tr-TR" dirty="0" smtClean="0"/>
              <a:t>kaydedilmesiyle geçerli olur.</a:t>
            </a:r>
            <a:endParaRPr lang="tr-TR" dirty="0"/>
          </a:p>
        </p:txBody>
      </p:sp>
    </p:spTree>
    <p:extLst>
      <p:ext uri="{BB962C8B-B14F-4D97-AF65-F5344CB8AC3E}">
        <p14:creationId xmlns:p14="http://schemas.microsoft.com/office/powerpoint/2010/main" val="20066030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19" y="1988841"/>
            <a:ext cx="8193233" cy="4536504"/>
          </a:xfrm>
        </p:spPr>
        <p:txBody>
          <a:bodyPr>
            <a:normAutofit/>
          </a:bodyPr>
          <a:lstStyle/>
          <a:p>
            <a:pPr marL="0" indent="0" algn="just">
              <a:buNone/>
            </a:pPr>
            <a:r>
              <a:rPr lang="tr-TR" sz="2800" b="1" dirty="0" smtClean="0"/>
              <a:t>II. Aslen Kazanma</a:t>
            </a:r>
          </a:p>
          <a:p>
            <a:pPr marL="0" indent="0" algn="just">
              <a:buNone/>
            </a:pPr>
            <a:r>
              <a:rPr lang="tr-TR" dirty="0" smtClean="0"/>
              <a:t>Bir taşınırın mülkiyeti bir başkasının mülkiyet hakkına ve iradesine dayanmadan kazanıldığı takdirde, o taşınırın mülkiyeti aslen kazanılmış olur.</a:t>
            </a:r>
          </a:p>
          <a:p>
            <a:pPr marL="457200" indent="-457200" algn="just">
              <a:buAutoNum type="alphaUcPeriod"/>
            </a:pPr>
            <a:r>
              <a:rPr lang="tr-TR" b="1" dirty="0" smtClean="0"/>
              <a:t>Sahiplenme (İhraz)</a:t>
            </a:r>
          </a:p>
          <a:p>
            <a:pPr marL="0" indent="0" algn="just">
              <a:buNone/>
            </a:pPr>
            <a:r>
              <a:rPr lang="tr-TR" dirty="0"/>
              <a:t>Sahipsiz bir taşınırı malik olmak iradesiyle zilyetliğine geçiren kimse, </a:t>
            </a:r>
            <a:r>
              <a:rPr lang="tr-TR" dirty="0" smtClean="0"/>
              <a:t>onun maliki </a:t>
            </a:r>
            <a:r>
              <a:rPr lang="tr-TR" dirty="0"/>
              <a:t>olur</a:t>
            </a:r>
            <a:r>
              <a:rPr lang="tr-TR" dirty="0" smtClean="0"/>
              <a:t>.</a:t>
            </a:r>
          </a:p>
          <a:p>
            <a:pPr marL="0" indent="0" algn="just">
              <a:buNone/>
            </a:pPr>
            <a:r>
              <a:rPr lang="tr-TR" dirty="0" smtClean="0"/>
              <a:t>2 şart aranır.</a:t>
            </a:r>
          </a:p>
          <a:p>
            <a:pPr algn="just"/>
            <a:r>
              <a:rPr lang="tr-TR" dirty="0" smtClean="0"/>
              <a:t>Sahipsiz bir taşınır mal olmalı</a:t>
            </a:r>
          </a:p>
          <a:p>
            <a:pPr algn="just"/>
            <a:r>
              <a:rPr lang="tr-TR" dirty="0" smtClean="0"/>
              <a:t>Malik olma iradesiyle zilyetlik kurulmalıdır.</a:t>
            </a:r>
            <a:endParaRPr lang="tr-TR" dirty="0"/>
          </a:p>
        </p:txBody>
      </p:sp>
    </p:spTree>
    <p:extLst>
      <p:ext uri="{BB962C8B-B14F-4D97-AF65-F5344CB8AC3E}">
        <p14:creationId xmlns:p14="http://schemas.microsoft.com/office/powerpoint/2010/main" val="2936491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7" y="2248347"/>
            <a:ext cx="8049216" cy="3877815"/>
          </a:xfrm>
        </p:spPr>
        <p:txBody>
          <a:bodyPr>
            <a:normAutofit lnSpcReduction="10000"/>
          </a:bodyPr>
          <a:lstStyle/>
          <a:p>
            <a:pPr marL="0" indent="0" algn="just">
              <a:buNone/>
            </a:pPr>
            <a:r>
              <a:rPr lang="tr-TR" b="1" dirty="0" smtClean="0"/>
              <a:t>B. İşleme (Hukuki Tağyir)</a:t>
            </a:r>
          </a:p>
          <a:p>
            <a:pPr marL="0" indent="0" algn="just">
              <a:buNone/>
            </a:pPr>
            <a:r>
              <a:rPr lang="tr-TR" dirty="0"/>
              <a:t>Bir kimse başkasına ait bir şeyi işler veya başka bir şekle sokarsa, </a:t>
            </a:r>
            <a:r>
              <a:rPr lang="tr-TR" dirty="0" smtClean="0"/>
              <a:t>emeğin değerinin </a:t>
            </a:r>
            <a:r>
              <a:rPr lang="tr-TR" dirty="0"/>
              <a:t>o şeyin değerinden fazla olması hâlinde, yeni şey işleyenin, aksi hâlde malikin olur.</a:t>
            </a:r>
          </a:p>
          <a:p>
            <a:pPr marL="0" indent="0" algn="just">
              <a:buNone/>
            </a:pPr>
            <a:r>
              <a:rPr lang="tr-TR" dirty="0"/>
              <a:t>İşleyen iyiniyetli değilse, emeğin değeri işlenen şeyin değerinden daha fazla olsa bile </a:t>
            </a:r>
            <a:r>
              <a:rPr lang="tr-TR" dirty="0" smtClean="0"/>
              <a:t>hâkim, yeni </a:t>
            </a:r>
            <a:r>
              <a:rPr lang="tr-TR" dirty="0"/>
              <a:t>şeyi malike </a:t>
            </a:r>
            <a:r>
              <a:rPr lang="tr-TR" dirty="0" smtClean="0"/>
              <a:t>bırakabilir. </a:t>
            </a:r>
          </a:p>
          <a:p>
            <a:pPr marL="0" indent="0" algn="just">
              <a:buNone/>
            </a:pPr>
            <a:r>
              <a:rPr lang="tr-TR" dirty="0"/>
              <a:t>Tazminat ve sebepsiz zenginleşmeden doğan istem hakları saklıdır. MK </a:t>
            </a:r>
            <a:r>
              <a:rPr lang="tr-TR" dirty="0" smtClean="0"/>
              <a:t>m. 775)</a:t>
            </a:r>
            <a:endParaRPr lang="tr-TR" dirty="0"/>
          </a:p>
        </p:txBody>
      </p:sp>
    </p:spTree>
    <p:extLst>
      <p:ext uri="{BB962C8B-B14F-4D97-AF65-F5344CB8AC3E}">
        <p14:creationId xmlns:p14="http://schemas.microsoft.com/office/powerpoint/2010/main" val="16781497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2060849"/>
            <a:ext cx="8496943" cy="4392488"/>
          </a:xfrm>
        </p:spPr>
        <p:txBody>
          <a:bodyPr>
            <a:normAutofit lnSpcReduction="10000"/>
          </a:bodyPr>
          <a:lstStyle/>
          <a:p>
            <a:pPr marL="0" indent="0" algn="just">
              <a:buNone/>
            </a:pPr>
            <a:r>
              <a:rPr lang="tr-TR" sz="2600" b="1" dirty="0" smtClean="0"/>
              <a:t>C. Karışma ve Birleşme</a:t>
            </a:r>
          </a:p>
          <a:p>
            <a:pPr marL="0" indent="0" algn="just">
              <a:buNone/>
            </a:pPr>
            <a:r>
              <a:rPr lang="tr-TR" dirty="0"/>
              <a:t>Birden çok kişinin taşınır malları önemli bir zarara uğratılmadan veya aşırı </a:t>
            </a:r>
            <a:r>
              <a:rPr lang="tr-TR" dirty="0" smtClean="0"/>
              <a:t>bir emek </a:t>
            </a:r>
            <a:r>
              <a:rPr lang="tr-TR" dirty="0"/>
              <a:t>ve para harcanmadan ayrılmayacak şekilde birbiriyle birleşmiş veya karışmışsa o kişiler, </a:t>
            </a:r>
            <a:r>
              <a:rPr lang="tr-TR" dirty="0" smtClean="0"/>
              <a:t>yeni şey </a:t>
            </a:r>
            <a:r>
              <a:rPr lang="tr-TR" dirty="0"/>
              <a:t>üzerinde kendi taşınırlarının birleşme veya karışma zamanındaki değerleri oranında </a:t>
            </a:r>
            <a:r>
              <a:rPr lang="tr-TR" dirty="0" smtClean="0"/>
              <a:t>paylı mülkiyete </a:t>
            </a:r>
            <a:r>
              <a:rPr lang="tr-TR" dirty="0"/>
              <a:t>sahip olurlar.</a:t>
            </a:r>
          </a:p>
          <a:p>
            <a:pPr marL="0" indent="0" algn="just">
              <a:buNone/>
            </a:pPr>
            <a:r>
              <a:rPr lang="tr-TR" dirty="0"/>
              <a:t>Bir taşınır diğer bir taşınırla onun ikincil nitelikte bütünleyici parçası olacak şekilde </a:t>
            </a:r>
            <a:r>
              <a:rPr lang="tr-TR" dirty="0" smtClean="0"/>
              <a:t>karışır veya </a:t>
            </a:r>
            <a:r>
              <a:rPr lang="tr-TR" dirty="0"/>
              <a:t>birleşirse; eşyanın tamamı, ana parçanın malikine ait olur.</a:t>
            </a:r>
          </a:p>
          <a:p>
            <a:pPr marL="0" indent="0" algn="just">
              <a:buNone/>
            </a:pPr>
            <a:r>
              <a:rPr lang="tr-TR" dirty="0"/>
              <a:t>Tazminat ve sebepsiz zenginleşmeden doğan istem hakları saklıdır.</a:t>
            </a:r>
          </a:p>
        </p:txBody>
      </p:sp>
    </p:spTree>
    <p:extLst>
      <p:ext uri="{BB962C8B-B14F-4D97-AF65-F5344CB8AC3E}">
        <p14:creationId xmlns:p14="http://schemas.microsoft.com/office/powerpoint/2010/main" val="179146519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lt">
  <a:themeElements>
    <a:clrScheme name="Cilt">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ilt">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lt">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85</TotalTime>
  <Words>1290</Words>
  <Application>Microsoft Office PowerPoint</Application>
  <PresentationFormat>Ekran Gösterisi (4:3)</PresentationFormat>
  <Paragraphs>91</Paragraphs>
  <Slides>20</Slides>
  <Notes>0</Notes>
  <HiddenSlides>0</HiddenSlides>
  <MMClips>0</MMClips>
  <ScaleCrop>false</ScaleCrop>
  <HeadingPairs>
    <vt:vector size="4" baseType="variant">
      <vt:variant>
        <vt:lpstr>Tema</vt:lpstr>
      </vt:variant>
      <vt:variant>
        <vt:i4>1</vt:i4>
      </vt:variant>
      <vt:variant>
        <vt:lpstr>Slayt Başlıkları</vt:lpstr>
      </vt:variant>
      <vt:variant>
        <vt:i4>20</vt:i4>
      </vt:variant>
    </vt:vector>
  </HeadingPairs>
  <TitlesOfParts>
    <vt:vector size="21" baseType="lpstr">
      <vt:lpstr>Cilt</vt:lpstr>
      <vt:lpstr>Taşınır Mülkiyeti</vt:lpstr>
      <vt:lpstr>1. Taşınır Mülkiyetinin Konusu</vt:lpstr>
      <vt:lpstr>2. Taşınır Mülkiyetinin Kazanılması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3. Taşınır Mülkiyetinin Kaybı</vt:lpstr>
      <vt:lpstr>Sınırlı Ayni Haklar</vt:lpstr>
      <vt:lpstr>1. Sınırlı Ayni Hak Kavramı, Çeşitleri ve Hukuki Niteliği</vt:lpstr>
      <vt:lpstr>PowerPoint Sunusu</vt:lpstr>
      <vt:lpstr>2. Sınırlı Ayni Haklara İlişkin Genel Açıklamalar</vt:lpstr>
      <vt:lpstr>PowerPoint Sunusu</vt:lpstr>
      <vt:lpstr>PowerPoint Sunusu</vt:lpstr>
      <vt:lpstr>PowerPoint Sunusu</vt:lpstr>
    </vt:vector>
  </TitlesOfParts>
  <Company>Katilimsiz.Com @ necooy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Taşınır Mülkiyeti</dc:title>
  <dc:creator>Acer</dc:creator>
  <cp:lastModifiedBy>Acer</cp:lastModifiedBy>
  <cp:revision>11</cp:revision>
  <dcterms:created xsi:type="dcterms:W3CDTF">2019-11-24T03:42:36Z</dcterms:created>
  <dcterms:modified xsi:type="dcterms:W3CDTF">2019-11-24T05:07:43Z</dcterms:modified>
</cp:coreProperties>
</file>