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21"/>
  </p:notesMasterIdLst>
  <p:sldIdLst>
    <p:sldId id="256" r:id="rId2"/>
    <p:sldId id="482" r:id="rId3"/>
    <p:sldId id="487" r:id="rId4"/>
    <p:sldId id="483" r:id="rId5"/>
    <p:sldId id="484" r:id="rId6"/>
    <p:sldId id="485" r:id="rId7"/>
    <p:sldId id="488" r:id="rId8"/>
    <p:sldId id="489" r:id="rId9"/>
    <p:sldId id="490" r:id="rId10"/>
    <p:sldId id="491" r:id="rId11"/>
    <p:sldId id="492" r:id="rId12"/>
    <p:sldId id="493" r:id="rId13"/>
    <p:sldId id="494" r:id="rId14"/>
    <p:sldId id="495" r:id="rId15"/>
    <p:sldId id="496" r:id="rId16"/>
    <p:sldId id="497" r:id="rId17"/>
    <p:sldId id="499" r:id="rId18"/>
    <p:sldId id="500" r:id="rId19"/>
    <p:sldId id="280" r:id="rId2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D586"/>
    <a:srgbClr val="FEEA4E"/>
    <a:srgbClr val="ECEB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33"/>
    <p:restoredTop sz="93077"/>
  </p:normalViewPr>
  <p:slideViewPr>
    <p:cSldViewPr snapToGrid="0">
      <p:cViewPr varScale="1">
        <p:scale>
          <a:sx n="59" d="100"/>
          <a:sy n="59" d="100"/>
        </p:scale>
        <p:origin x="10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5C32C-C32A-AA43-906E-F573206A9E13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70C42-C760-FE42-9DE3-EDA54A2324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1852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4170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43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4940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5642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1469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2644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5432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3547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4750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766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579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161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87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027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257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6291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90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881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2AC4082-2199-4B6F-80B0-AE685C09201C}" type="datetimeFigureOut">
              <a:rPr lang="tr-TR" smtClean="0"/>
              <a:t>22.12.2019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343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  <p:sldLayoutId id="2147483735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btecer@ankara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06096" y="1388126"/>
            <a:ext cx="8689976" cy="2543058"/>
          </a:xfrm>
          <a:ln/>
          <a:effectLst>
            <a:glow rad="101600">
              <a:schemeClr val="accent3">
                <a:satMod val="175000"/>
                <a:alpha val="40000"/>
              </a:schemeClr>
            </a:glow>
            <a:outerShdw blurRad="63500" dist="25400" dir="5400000" algn="ctr" rotWithShape="0">
              <a:srgbClr val="000000">
                <a:alpha val="69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r-TR" sz="8800" dirty="0"/>
              <a:t>FERMENTASYON TEKNOLOJİSİ</a:t>
            </a:r>
          </a:p>
        </p:txBody>
      </p:sp>
      <p:sp>
        <p:nvSpPr>
          <p:cNvPr id="4" name="object 6"/>
          <p:cNvSpPr txBox="1">
            <a:spLocks noGrp="1"/>
          </p:cNvSpPr>
          <p:nvPr>
            <p:ph type="subTitle" idx="1"/>
          </p:nvPr>
        </p:nvSpPr>
        <p:spPr>
          <a:xfrm>
            <a:off x="1806096" y="4095521"/>
            <a:ext cx="8689976" cy="2153666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vert="horz" wrap="square" lIns="0" tIns="1739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70"/>
              </a:spcBef>
            </a:pPr>
            <a:r>
              <a:rPr sz="3200" spc="-175" dirty="0">
                <a:solidFill>
                  <a:schemeClr val="bg1"/>
                </a:solidFill>
                <a:latin typeface="Verdana"/>
                <a:cs typeface="Verdana"/>
              </a:rPr>
              <a:t>NİLGÜN </a:t>
            </a:r>
            <a:r>
              <a:rPr sz="3200" spc="-215" dirty="0">
                <a:solidFill>
                  <a:schemeClr val="bg1"/>
                </a:solidFill>
                <a:latin typeface="Verdana"/>
                <a:cs typeface="Verdana"/>
              </a:rPr>
              <a:t>BAŞAK</a:t>
            </a:r>
            <a:r>
              <a:rPr sz="3200" spc="-44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3200" spc="-260" dirty="0">
                <a:solidFill>
                  <a:schemeClr val="bg1"/>
                </a:solidFill>
                <a:latin typeface="Verdana"/>
                <a:cs typeface="Verdana"/>
              </a:rPr>
              <a:t>TECER</a:t>
            </a:r>
            <a:endParaRPr sz="3200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2400" spc="-105" dirty="0">
                <a:solidFill>
                  <a:schemeClr val="bg1"/>
                </a:solidFill>
                <a:latin typeface="Verdana"/>
                <a:cs typeface="Verdana"/>
              </a:rPr>
              <a:t>ÖĞRETİM </a:t>
            </a:r>
            <a:r>
              <a:rPr sz="2400" spc="-165" dirty="0">
                <a:solidFill>
                  <a:schemeClr val="bg1"/>
                </a:solidFill>
                <a:latin typeface="Verdana"/>
                <a:cs typeface="Verdana"/>
              </a:rPr>
              <a:t>GÖREVLİSİ  </a:t>
            </a:r>
            <a:endParaRPr lang="tr-TR" sz="2400" spc="-165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1600" spc="-15" dirty="0">
                <a:solidFill>
                  <a:schemeClr val="bg1"/>
                </a:solidFill>
                <a:latin typeface="Verdana"/>
                <a:cs typeface="Verdana"/>
              </a:rPr>
              <a:t>ANKARA</a:t>
            </a:r>
            <a:r>
              <a:rPr sz="1600" spc="-21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280" dirty="0">
                <a:solidFill>
                  <a:schemeClr val="bg1"/>
                </a:solidFill>
                <a:latin typeface="Verdana"/>
                <a:cs typeface="Verdana"/>
              </a:rPr>
              <a:t>ÜNİVERSİTESİ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sz="1600" spc="-135" dirty="0">
                <a:solidFill>
                  <a:schemeClr val="bg1"/>
                </a:solidFill>
                <a:latin typeface="Verdana"/>
                <a:cs typeface="Verdana"/>
              </a:rPr>
              <a:t>KALECİK </a:t>
            </a:r>
            <a:r>
              <a:rPr sz="1600" spc="-190" dirty="0">
                <a:solidFill>
                  <a:schemeClr val="bg1"/>
                </a:solidFill>
                <a:latin typeface="Verdana"/>
                <a:cs typeface="Verdana"/>
              </a:rPr>
              <a:t>MESLEK</a:t>
            </a:r>
            <a:r>
              <a:rPr sz="1600" spc="-204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YÜKSEKOKULU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65"/>
              </a:spcBef>
            </a:pPr>
            <a:r>
              <a:rPr sz="1600" spc="-114" dirty="0">
                <a:solidFill>
                  <a:schemeClr val="bg1"/>
                </a:solidFill>
                <a:latin typeface="Verdana"/>
                <a:cs typeface="Verdana"/>
              </a:rPr>
              <a:t>E-posta: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tr-TR" sz="1600" cap="none" spc="-35" dirty="0">
                <a:solidFill>
                  <a:schemeClr val="bg1"/>
                </a:solidFill>
                <a:latin typeface="Verdana"/>
                <a:cs typeface="Verdana"/>
                <a:hlinkClick r:id="rId2"/>
              </a:rPr>
              <a:t>nbtecer@ankara.edu.tr</a:t>
            </a:r>
            <a:endParaRPr lang="tr-TR" sz="1600" cap="none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42594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D7FC4D56-1372-DA4F-9E3E-E0D6FEA9662E}"/>
              </a:ext>
            </a:extLst>
          </p:cNvPr>
          <p:cNvSpPr txBox="1"/>
          <p:nvPr/>
        </p:nvSpPr>
        <p:spPr>
          <a:xfrm>
            <a:off x="1659341" y="1558918"/>
            <a:ext cx="9517341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u="sng" dirty="0">
                <a:latin typeface="Arial" panose="020B0604020202020204" pitchFamily="34" charset="0"/>
                <a:cs typeface="Arial" panose="020B0604020202020204" pitchFamily="34" charset="0"/>
              </a:rPr>
              <a:t>B) CİN VE VOTKA</a:t>
            </a:r>
          </a:p>
          <a:p>
            <a:endParaRPr lang="tr-T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000" u="sng" dirty="0">
                <a:latin typeface="Arial" panose="020B0604020202020204" pitchFamily="34" charset="0"/>
                <a:cs typeface="Arial" panose="020B0604020202020204" pitchFamily="34" charset="0"/>
              </a:rPr>
              <a:t>Cin çeşitleri;</a:t>
            </a:r>
          </a:p>
          <a:p>
            <a:endParaRPr lang="tr-T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Geneva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cini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Amerikan cini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Steinhager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Türk cini</a:t>
            </a:r>
          </a:p>
          <a:p>
            <a:pPr marL="342900" indent="-342900">
              <a:buFont typeface="Wingdings" pitchFamily="2" charset="2"/>
              <a:buChar char="Ø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92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D7FC4D56-1372-DA4F-9E3E-E0D6FEA9662E}"/>
              </a:ext>
            </a:extLst>
          </p:cNvPr>
          <p:cNvSpPr txBox="1"/>
          <p:nvPr/>
        </p:nvSpPr>
        <p:spPr>
          <a:xfrm>
            <a:off x="1659341" y="1558918"/>
            <a:ext cx="9517341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u="sng" dirty="0">
                <a:latin typeface="Arial" panose="020B0604020202020204" pitchFamily="34" charset="0"/>
                <a:cs typeface="Arial" panose="020B0604020202020204" pitchFamily="34" charset="0"/>
              </a:rPr>
              <a:t>B) CİN VE VOTKA</a:t>
            </a:r>
          </a:p>
          <a:p>
            <a:endParaRPr lang="tr-T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000" u="sng" dirty="0">
                <a:latin typeface="Arial" panose="020B0604020202020204" pitchFamily="34" charset="0"/>
                <a:cs typeface="Arial" panose="020B0604020202020204" pitchFamily="34" charset="0"/>
              </a:rPr>
              <a:t>Votka;</a:t>
            </a:r>
          </a:p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Çeşitli hububat ve patatesleri şekerlendirilmesi ve fermantasyonu sonucu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mayşenin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iki kez rektifiye edilmesi, aktif kömür ile süzülmesi ve içilebilecek alkol düzeyine sulandırılması ile elde edilir. Renksizdir. Son alkol oranı %40-60’dır. </a:t>
            </a:r>
          </a:p>
          <a:p>
            <a:pPr algn="just"/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Stolitschnaja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tipi votka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Moskowskaja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tipi votka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Türk votkası</a:t>
            </a:r>
          </a:p>
          <a:p>
            <a:endParaRPr lang="tr-TR" sz="2000" dirty="0"/>
          </a:p>
          <a:p>
            <a:endParaRPr lang="tr-TR" sz="2000" u="sng" dirty="0"/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/>
          </a:p>
          <a:p>
            <a:pPr algn="just"/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/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45559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D7FC4D56-1372-DA4F-9E3E-E0D6FEA9662E}"/>
              </a:ext>
            </a:extLst>
          </p:cNvPr>
          <p:cNvSpPr txBox="1"/>
          <p:nvPr/>
        </p:nvSpPr>
        <p:spPr>
          <a:xfrm>
            <a:off x="1272066" y="1139370"/>
            <a:ext cx="9517341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u="sng" dirty="0">
                <a:latin typeface="Arial" panose="020B0604020202020204" pitchFamily="34" charset="0"/>
                <a:cs typeface="Arial" panose="020B0604020202020204" pitchFamily="34" charset="0"/>
              </a:rPr>
              <a:t>C)ŞNAPS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Hammadde hububat ve patatestir. Almanya, Hollanda, İskandinav ve birçok Avrupa ülkesinde üretilir.</a:t>
            </a:r>
          </a:p>
          <a:p>
            <a:endParaRPr lang="tr-T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000" u="sng" dirty="0">
                <a:latin typeface="Arial" panose="020B0604020202020204" pitchFamily="34" charset="0"/>
                <a:cs typeface="Arial" panose="020B0604020202020204" pitchFamily="34" charset="0"/>
              </a:rPr>
              <a:t>D)TEKİLA-MESKAL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Hammadde kaktüs bitkisidir. Meksika’da üretilir.</a:t>
            </a:r>
          </a:p>
          <a:p>
            <a:endParaRPr lang="tr-T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000" u="sng" dirty="0">
                <a:latin typeface="Arial" panose="020B0604020202020204" pitchFamily="34" charset="0"/>
                <a:cs typeface="Arial" panose="020B0604020202020204" pitchFamily="34" charset="0"/>
              </a:rPr>
              <a:t>E)JOTOL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Hammadde zambakgiller familyasına ait bir bitkidir. Meksika’da üretilir.</a:t>
            </a:r>
          </a:p>
          <a:p>
            <a:endParaRPr lang="tr-T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/>
          </a:p>
          <a:p>
            <a:endParaRPr lang="tr-TR" sz="2000" u="sng" dirty="0"/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/>
          </a:p>
          <a:p>
            <a:pPr algn="just"/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/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658997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D7FC4D56-1372-DA4F-9E3E-E0D6FEA9662E}"/>
              </a:ext>
            </a:extLst>
          </p:cNvPr>
          <p:cNvSpPr txBox="1"/>
          <p:nvPr/>
        </p:nvSpPr>
        <p:spPr>
          <a:xfrm>
            <a:off x="1272066" y="1139370"/>
            <a:ext cx="9517341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/>
          </a:p>
          <a:p>
            <a:endParaRPr lang="tr-TR" sz="2000" u="sng" dirty="0"/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/>
          </a:p>
          <a:p>
            <a:pPr algn="just"/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/>
          </a:p>
          <a:p>
            <a:endParaRPr lang="tr-TR" sz="2000" dirty="0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B051DE2A-6EF0-AF41-8503-1A0A3B967F20}"/>
              </a:ext>
            </a:extLst>
          </p:cNvPr>
          <p:cNvSpPr txBox="1"/>
          <p:nvPr/>
        </p:nvSpPr>
        <p:spPr>
          <a:xfrm>
            <a:off x="1181149" y="1418044"/>
            <a:ext cx="952271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u="sng" dirty="0"/>
              <a:t>DAMITIK İÇKİLER</a:t>
            </a:r>
          </a:p>
          <a:p>
            <a:r>
              <a:rPr lang="tr-TR" sz="2000" u="sng" dirty="0"/>
              <a:t>ESKİTİLEN DAMITIK İÇKİLER</a:t>
            </a:r>
          </a:p>
          <a:p>
            <a:endParaRPr lang="tr-TR" sz="2000" dirty="0"/>
          </a:p>
          <a:p>
            <a:r>
              <a:rPr lang="tr-TR" sz="2400" dirty="0"/>
              <a:t>A) KONYAK</a:t>
            </a:r>
          </a:p>
          <a:p>
            <a:endParaRPr lang="tr-TR" sz="2000" dirty="0"/>
          </a:p>
          <a:p>
            <a:r>
              <a:rPr lang="tr-TR" sz="2000" dirty="0"/>
              <a:t>Fransa’nın </a:t>
            </a:r>
            <a:r>
              <a:rPr lang="tr-TR" sz="2000" dirty="0" err="1"/>
              <a:t>Charente</a:t>
            </a:r>
            <a:r>
              <a:rPr lang="tr-TR" sz="2000" dirty="0"/>
              <a:t> bölgesindeki COGNAC kasabası ilk üretildiği yerdir.</a:t>
            </a:r>
          </a:p>
          <a:p>
            <a:endParaRPr lang="tr-TR" sz="2000" dirty="0"/>
          </a:p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Hammaddeler 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Ana hammadde üzüm olmakla birlikte, elma, erik gibi meyveler de kullanılabilmektedir.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/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972590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D7FC4D56-1372-DA4F-9E3E-E0D6FEA9662E}"/>
              </a:ext>
            </a:extLst>
          </p:cNvPr>
          <p:cNvSpPr txBox="1"/>
          <p:nvPr/>
        </p:nvSpPr>
        <p:spPr>
          <a:xfrm>
            <a:off x="1272066" y="1139370"/>
            <a:ext cx="9517341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/>
          </a:p>
          <a:p>
            <a:endParaRPr lang="tr-TR" sz="2000" u="sng" dirty="0"/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/>
          </a:p>
          <a:p>
            <a:pPr algn="just"/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/>
          </a:p>
          <a:p>
            <a:endParaRPr lang="tr-TR" sz="2000" dirty="0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B051DE2A-6EF0-AF41-8503-1A0A3B967F20}"/>
              </a:ext>
            </a:extLst>
          </p:cNvPr>
          <p:cNvSpPr txBox="1"/>
          <p:nvPr/>
        </p:nvSpPr>
        <p:spPr>
          <a:xfrm>
            <a:off x="962759" y="547699"/>
            <a:ext cx="9522710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000" dirty="0"/>
          </a:p>
          <a:p>
            <a:r>
              <a:rPr lang="tr-TR" sz="2400" dirty="0"/>
              <a:t>A) KONYAK</a:t>
            </a:r>
          </a:p>
          <a:p>
            <a:endParaRPr lang="tr-TR" sz="2000" dirty="0"/>
          </a:p>
          <a:p>
            <a:endParaRPr lang="tr-TR" sz="2000" dirty="0"/>
          </a:p>
          <a:p>
            <a:r>
              <a:rPr lang="tr-TR" u="sng" dirty="0">
                <a:latin typeface="Arial" panose="020B0604020202020204" pitchFamily="34" charset="0"/>
                <a:cs typeface="Arial" panose="020B0604020202020204" pitchFamily="34" charset="0"/>
              </a:rPr>
              <a:t>Konyak kalitesine etki eden faktörler;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Üzüm çeşidi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Toprak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İklim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Eskitme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u="sng" dirty="0">
                <a:latin typeface="Arial" panose="020B0604020202020204" pitchFamily="34" charset="0"/>
                <a:cs typeface="Arial" panose="020B0604020202020204" pitchFamily="34" charset="0"/>
              </a:rPr>
              <a:t>Konyak çeşitleri;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Amerikan Üzüm konyağı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İspanya konyağı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Yunan konyağı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İngiliz konyağı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Türk konyağı (kanyak)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/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067559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D7FC4D56-1372-DA4F-9E3E-E0D6FEA9662E}"/>
              </a:ext>
            </a:extLst>
          </p:cNvPr>
          <p:cNvSpPr txBox="1"/>
          <p:nvPr/>
        </p:nvSpPr>
        <p:spPr>
          <a:xfrm>
            <a:off x="1272066" y="1139370"/>
            <a:ext cx="9517341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/>
          </a:p>
          <a:p>
            <a:endParaRPr lang="tr-TR" sz="2000" u="sng" dirty="0"/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/>
          </a:p>
          <a:p>
            <a:pPr algn="just"/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/>
          </a:p>
          <a:p>
            <a:endParaRPr lang="tr-TR" sz="2000" dirty="0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B051DE2A-6EF0-AF41-8503-1A0A3B967F20}"/>
              </a:ext>
            </a:extLst>
          </p:cNvPr>
          <p:cNvSpPr txBox="1"/>
          <p:nvPr/>
        </p:nvSpPr>
        <p:spPr>
          <a:xfrm>
            <a:off x="865940" y="623002"/>
            <a:ext cx="952271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000" dirty="0"/>
          </a:p>
          <a:p>
            <a:r>
              <a:rPr lang="tr-TR" sz="2400" dirty="0"/>
              <a:t>B) BRENDİ (BRANDY) 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u="sng" dirty="0">
                <a:latin typeface="Arial" panose="020B0604020202020204" pitchFamily="34" charset="0"/>
                <a:cs typeface="Arial" panose="020B0604020202020204" pitchFamily="34" charset="0"/>
              </a:rPr>
              <a:t>BRENDİ çeşitleri;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Elma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Brendisi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Erik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Brendisi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Vişne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Brendisi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Grappa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/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031260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D7FC4D56-1372-DA4F-9E3E-E0D6FEA9662E}"/>
              </a:ext>
            </a:extLst>
          </p:cNvPr>
          <p:cNvSpPr txBox="1"/>
          <p:nvPr/>
        </p:nvSpPr>
        <p:spPr>
          <a:xfrm>
            <a:off x="1272066" y="1139370"/>
            <a:ext cx="9517341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/>
          </a:p>
          <a:p>
            <a:endParaRPr lang="tr-TR" sz="2000" u="sng" dirty="0"/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/>
          </a:p>
          <a:p>
            <a:pPr algn="just"/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/>
          </a:p>
          <a:p>
            <a:endParaRPr lang="tr-TR" sz="2000" dirty="0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B051DE2A-6EF0-AF41-8503-1A0A3B967F20}"/>
              </a:ext>
            </a:extLst>
          </p:cNvPr>
          <p:cNvSpPr txBox="1"/>
          <p:nvPr/>
        </p:nvSpPr>
        <p:spPr>
          <a:xfrm>
            <a:off x="865940" y="623002"/>
            <a:ext cx="952271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000" dirty="0"/>
          </a:p>
          <a:p>
            <a:r>
              <a:rPr lang="tr-TR" sz="2400" dirty="0"/>
              <a:t>C) ARMANYAK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u="sng" dirty="0" err="1">
                <a:latin typeface="Arial" panose="020B0604020202020204" pitchFamily="34" charset="0"/>
                <a:cs typeface="Arial" panose="020B0604020202020204" pitchFamily="34" charset="0"/>
              </a:rPr>
              <a:t>Armanyak</a:t>
            </a:r>
            <a:r>
              <a:rPr lang="tr-TR" u="sng" dirty="0">
                <a:latin typeface="Arial" panose="020B0604020202020204" pitchFamily="34" charset="0"/>
                <a:cs typeface="Arial" panose="020B0604020202020204" pitchFamily="34" charset="0"/>
              </a:rPr>
              <a:t> kalitesine etki eden faktörler;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Üzüm çeşidi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Toprak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Eskitme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/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7541907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D7FC4D56-1372-DA4F-9E3E-E0D6FEA9662E}"/>
              </a:ext>
            </a:extLst>
          </p:cNvPr>
          <p:cNvSpPr txBox="1"/>
          <p:nvPr/>
        </p:nvSpPr>
        <p:spPr>
          <a:xfrm>
            <a:off x="1272066" y="1139370"/>
            <a:ext cx="9517341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/>
          </a:p>
          <a:p>
            <a:endParaRPr lang="tr-TR" sz="2000" u="sng" dirty="0"/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/>
          </a:p>
          <a:p>
            <a:pPr algn="just"/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/>
          </a:p>
          <a:p>
            <a:endParaRPr lang="tr-TR" sz="2000" dirty="0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B051DE2A-6EF0-AF41-8503-1A0A3B967F20}"/>
              </a:ext>
            </a:extLst>
          </p:cNvPr>
          <p:cNvSpPr txBox="1"/>
          <p:nvPr/>
        </p:nvSpPr>
        <p:spPr>
          <a:xfrm>
            <a:off x="855182" y="301214"/>
            <a:ext cx="9522710" cy="923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000" dirty="0"/>
          </a:p>
          <a:p>
            <a:r>
              <a:rPr lang="tr-TR" sz="2400" dirty="0"/>
              <a:t>D) VİSKİ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Arpa maltı veya hububat çeşitlerinin  fermente edilmesi ve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mayşenin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damıtılması yolu ile üretilir. 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Damıtma iki yöntemle uygulanır;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A) İmbik Damıtması (Kesikli) (Pot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Still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B) Sürekli Damıtma (Patent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Still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E) RUM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Kaynağı yalnızca fermente olmuş şeker kamışı ürünleri olan damıtık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alkolllü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içkidir.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İnce bükeli yumuşak alkol tadında sarımsı-kahverengindedir.  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u="sng" dirty="0">
                <a:latin typeface="Arial" panose="020B0604020202020204" pitchFamily="34" charset="0"/>
                <a:cs typeface="Arial" panose="020B0604020202020204" pitchFamily="34" charset="0"/>
              </a:rPr>
              <a:t>Rum çeşitleri;</a:t>
            </a: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Demerara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rumu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ABD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rumu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Küba ve Porto Riko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rumu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Virjin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Adaları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rumu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/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9633569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D7FC4D56-1372-DA4F-9E3E-E0D6FEA9662E}"/>
              </a:ext>
            </a:extLst>
          </p:cNvPr>
          <p:cNvSpPr txBox="1"/>
          <p:nvPr/>
        </p:nvSpPr>
        <p:spPr>
          <a:xfrm>
            <a:off x="1272066" y="1139370"/>
            <a:ext cx="9517341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/>
          </a:p>
          <a:p>
            <a:endParaRPr lang="tr-TR" sz="2000" u="sng" dirty="0"/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/>
          </a:p>
          <a:p>
            <a:pPr algn="just"/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/>
          </a:p>
          <a:p>
            <a:endParaRPr lang="tr-TR" sz="2000" dirty="0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B051DE2A-6EF0-AF41-8503-1A0A3B967F20}"/>
              </a:ext>
            </a:extLst>
          </p:cNvPr>
          <p:cNvSpPr txBox="1"/>
          <p:nvPr/>
        </p:nvSpPr>
        <p:spPr>
          <a:xfrm>
            <a:off x="855182" y="666974"/>
            <a:ext cx="952271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000" dirty="0"/>
          </a:p>
          <a:p>
            <a:r>
              <a:rPr lang="tr-TR" sz="2400" dirty="0"/>
              <a:t>D) ARRAK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Siyam, Doğu Hindistan, Jamaika, Seylan, Cava ve Malaga sahillerinde üretilen bir içkidir.</a:t>
            </a:r>
          </a:p>
          <a:p>
            <a:endParaRPr lang="tr-TR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Toddy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toddy’nin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fermente olmuş pirinç ile karışımından ya da şeker kamışı ile karışımından damıtma yolu ile elde edilir. 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Toddy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; Hindistan cevizi ağacının çiçek tomurcuklarından elde edilen özsuyudur.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/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4386114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kutusu 7">
            <a:extLst>
              <a:ext uri="{FF2B5EF4-FFF2-40B4-BE49-F238E27FC236}">
                <a16:creationId xmlns:a16="http://schemas.microsoft.com/office/drawing/2014/main" id="{F6174774-FBD0-8C49-A859-241D82BC9403}"/>
              </a:ext>
            </a:extLst>
          </p:cNvPr>
          <p:cNvSpPr txBox="1"/>
          <p:nvPr/>
        </p:nvSpPr>
        <p:spPr>
          <a:xfrm>
            <a:off x="4397829" y="2830285"/>
            <a:ext cx="3113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/>
              <a:t>TEŞEKKÜRLER…</a:t>
            </a:r>
          </a:p>
        </p:txBody>
      </p:sp>
    </p:spTree>
    <p:extLst>
      <p:ext uri="{BB962C8B-B14F-4D97-AF65-F5344CB8AC3E}">
        <p14:creationId xmlns:p14="http://schemas.microsoft.com/office/powerpoint/2010/main" val="2644254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D7FC4D56-1372-DA4F-9E3E-E0D6FEA9662E}"/>
              </a:ext>
            </a:extLst>
          </p:cNvPr>
          <p:cNvSpPr txBox="1"/>
          <p:nvPr/>
        </p:nvSpPr>
        <p:spPr>
          <a:xfrm>
            <a:off x="3513518" y="1368615"/>
            <a:ext cx="522168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u="sng" dirty="0"/>
              <a:t>DAMITIK İÇKİLER</a:t>
            </a:r>
          </a:p>
          <a:p>
            <a:pPr algn="ctr"/>
            <a:endParaRPr lang="tr-TR" sz="3200" b="1" u="sng" dirty="0"/>
          </a:p>
          <a:p>
            <a:pPr algn="ctr"/>
            <a:r>
              <a:rPr lang="tr-TR" sz="2400" u="sng" dirty="0"/>
              <a:t>ESKİTİLMEYEN DAMITIK İÇKİLER</a:t>
            </a:r>
          </a:p>
          <a:p>
            <a:pPr algn="ctr"/>
            <a:r>
              <a:rPr lang="tr-TR" sz="2000" dirty="0"/>
              <a:t>RAKI</a:t>
            </a:r>
          </a:p>
          <a:p>
            <a:pPr algn="ctr"/>
            <a:r>
              <a:rPr lang="tr-TR" sz="2000" dirty="0"/>
              <a:t>OUZO</a:t>
            </a:r>
          </a:p>
          <a:p>
            <a:pPr algn="ctr"/>
            <a:r>
              <a:rPr lang="tr-TR" sz="2000" dirty="0"/>
              <a:t>ANİS</a:t>
            </a:r>
          </a:p>
          <a:p>
            <a:pPr algn="ctr"/>
            <a:r>
              <a:rPr lang="tr-TR" sz="2000" dirty="0"/>
              <a:t>CİN</a:t>
            </a:r>
          </a:p>
          <a:p>
            <a:pPr algn="ctr"/>
            <a:r>
              <a:rPr lang="tr-TR" sz="2000" dirty="0"/>
              <a:t>VOTKA</a:t>
            </a:r>
          </a:p>
          <a:p>
            <a:pPr algn="ctr"/>
            <a:r>
              <a:rPr lang="tr-TR" sz="2000" dirty="0"/>
              <a:t>ŞNAPS</a:t>
            </a:r>
          </a:p>
          <a:p>
            <a:pPr algn="ctr"/>
            <a:r>
              <a:rPr lang="tr-TR" sz="2000" dirty="0"/>
              <a:t>TEKİLA</a:t>
            </a:r>
          </a:p>
          <a:p>
            <a:pPr algn="ctr"/>
            <a:r>
              <a:rPr lang="tr-TR" sz="2000" dirty="0"/>
              <a:t>MESKAL</a:t>
            </a:r>
          </a:p>
        </p:txBody>
      </p:sp>
    </p:spTree>
    <p:extLst>
      <p:ext uri="{BB962C8B-B14F-4D97-AF65-F5344CB8AC3E}">
        <p14:creationId xmlns:p14="http://schemas.microsoft.com/office/powerpoint/2010/main" val="3875084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D7FC4D56-1372-DA4F-9E3E-E0D6FEA9662E}"/>
              </a:ext>
            </a:extLst>
          </p:cNvPr>
          <p:cNvSpPr txBox="1"/>
          <p:nvPr/>
        </p:nvSpPr>
        <p:spPr>
          <a:xfrm>
            <a:off x="3513518" y="1368615"/>
            <a:ext cx="522168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u="sng" dirty="0"/>
              <a:t>DAMITIK İÇKİLER</a:t>
            </a:r>
          </a:p>
          <a:p>
            <a:pPr algn="ctr"/>
            <a:endParaRPr lang="tr-TR" sz="3200" b="1" u="sng" dirty="0"/>
          </a:p>
          <a:p>
            <a:pPr algn="ctr"/>
            <a:r>
              <a:rPr lang="tr-TR" sz="2400" u="sng" dirty="0"/>
              <a:t>ESKİTİLEN DAMITIK İÇKİLER</a:t>
            </a:r>
          </a:p>
          <a:p>
            <a:pPr algn="ctr"/>
            <a:r>
              <a:rPr lang="tr-TR" sz="2000" dirty="0"/>
              <a:t>KONYAK (KANYAK)</a:t>
            </a:r>
          </a:p>
          <a:p>
            <a:pPr algn="ctr"/>
            <a:r>
              <a:rPr lang="tr-TR" sz="2000" dirty="0"/>
              <a:t>BRENDİ</a:t>
            </a:r>
          </a:p>
          <a:p>
            <a:pPr algn="ctr"/>
            <a:r>
              <a:rPr lang="tr-TR" sz="2000" dirty="0"/>
              <a:t>ARMANYAK</a:t>
            </a:r>
          </a:p>
          <a:p>
            <a:pPr algn="ctr"/>
            <a:r>
              <a:rPr lang="tr-TR" sz="2000" dirty="0"/>
              <a:t>VİSKİ</a:t>
            </a:r>
          </a:p>
          <a:p>
            <a:pPr algn="ctr"/>
            <a:r>
              <a:rPr lang="tr-TR" sz="2000" dirty="0"/>
              <a:t>RUM</a:t>
            </a:r>
          </a:p>
          <a:p>
            <a:pPr algn="ctr"/>
            <a:r>
              <a:rPr lang="tr-TR" sz="2000" dirty="0"/>
              <a:t>ARAK</a:t>
            </a:r>
          </a:p>
        </p:txBody>
      </p:sp>
    </p:spTree>
    <p:extLst>
      <p:ext uri="{BB962C8B-B14F-4D97-AF65-F5344CB8AC3E}">
        <p14:creationId xmlns:p14="http://schemas.microsoft.com/office/powerpoint/2010/main" val="3406690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D7FC4D56-1372-DA4F-9E3E-E0D6FEA9662E}"/>
              </a:ext>
            </a:extLst>
          </p:cNvPr>
          <p:cNvSpPr txBox="1"/>
          <p:nvPr/>
        </p:nvSpPr>
        <p:spPr>
          <a:xfrm>
            <a:off x="1181149" y="1418044"/>
            <a:ext cx="952271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u="sng" dirty="0"/>
              <a:t>DAMITIK İÇKİLER</a:t>
            </a:r>
          </a:p>
          <a:p>
            <a:r>
              <a:rPr lang="tr-TR" sz="2000" u="sng" dirty="0"/>
              <a:t>ESKİTİLMEYEN DAMITIK İÇKİLER</a:t>
            </a:r>
          </a:p>
          <a:p>
            <a:endParaRPr lang="tr-TR" sz="2000" dirty="0"/>
          </a:p>
          <a:p>
            <a:r>
              <a:rPr lang="tr-TR" sz="2400" dirty="0"/>
              <a:t>A) RAKI</a:t>
            </a:r>
          </a:p>
          <a:p>
            <a:endParaRPr lang="tr-TR" sz="2000" dirty="0"/>
          </a:p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Hammaddeler 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Ülkemizde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rakı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üretiminde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kullanılan ham maddeler, kuru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üzüm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anason, şeker  ve şeker pancarı melasından elde edilen etil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alkoldür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Yaş üzüm de kullanılabilir.  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/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4550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D7FC4D56-1372-DA4F-9E3E-E0D6FEA9662E}"/>
              </a:ext>
            </a:extLst>
          </p:cNvPr>
          <p:cNvSpPr txBox="1"/>
          <p:nvPr/>
        </p:nvSpPr>
        <p:spPr>
          <a:xfrm>
            <a:off x="1497976" y="1580433"/>
            <a:ext cx="9517341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u="sng" dirty="0">
                <a:latin typeface="Arial" panose="020B0604020202020204" pitchFamily="34" charset="0"/>
                <a:cs typeface="Arial" panose="020B0604020202020204" pitchFamily="34" charset="0"/>
              </a:rPr>
              <a:t>A) RAKI</a:t>
            </a:r>
          </a:p>
          <a:p>
            <a:endParaRPr lang="tr-T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u="sng" dirty="0">
                <a:latin typeface="Arial" panose="020B0604020202020204" pitchFamily="34" charset="0"/>
                <a:cs typeface="Arial" panose="020B0604020202020204" pitchFamily="34" charset="0"/>
              </a:rPr>
              <a:t>Kuru üzüm</a:t>
            </a:r>
          </a:p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Kuru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üzümden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önce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"suma" elde edilir.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Türk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Gıda Kodeksinin "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Distile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Alkollu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̈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İçkiler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" Standardına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göre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Suma,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üzüm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tat ve kokusunu korumak amacıyla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hacmen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en fazla % 94,5 alkole kadar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distile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edilmiş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üzüm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kökenli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distilattır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"Yeni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rakı"da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ihtiyac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̧ halinde % 35 oranına kadar tarımsal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kökenli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şeker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içeren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ürünlerden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elde edilen etil alkol katılmaktadır. Rakı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üretiminde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halen kuru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üzüm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suması ve melas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kökenli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saf etil alkol kullanılmaktadır. 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33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D7FC4D56-1372-DA4F-9E3E-E0D6FEA9662E}"/>
              </a:ext>
            </a:extLst>
          </p:cNvPr>
          <p:cNvSpPr txBox="1"/>
          <p:nvPr/>
        </p:nvSpPr>
        <p:spPr>
          <a:xfrm>
            <a:off x="1390399" y="1236189"/>
            <a:ext cx="9517341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u="sng" dirty="0">
                <a:latin typeface="Arial" panose="020B0604020202020204" pitchFamily="34" charset="0"/>
                <a:cs typeface="Arial" panose="020B0604020202020204" pitchFamily="34" charset="0"/>
              </a:rPr>
              <a:t>A) RAKI</a:t>
            </a:r>
          </a:p>
          <a:p>
            <a:endParaRPr lang="tr-TR" sz="2000" u="sng" dirty="0"/>
          </a:p>
          <a:p>
            <a:pPr algn="just"/>
            <a:r>
              <a:rPr lang="tr-TR" u="sng" dirty="0">
                <a:latin typeface="Arial" panose="020B0604020202020204" pitchFamily="34" charset="0"/>
                <a:cs typeface="Arial" panose="020B0604020202020204" pitchFamily="34" charset="0"/>
              </a:rPr>
              <a:t>Anason</a:t>
            </a:r>
          </a:p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Rakının diğer hammaddesi anasondur.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Ülkemizde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kültüru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̈ yapılan anason, </a:t>
            </a:r>
            <a:r>
              <a:rPr lang="tr-TR" i="1" dirty="0" err="1">
                <a:latin typeface="Arial" panose="020B0604020202020204" pitchFamily="34" charset="0"/>
                <a:cs typeface="Arial" panose="020B0604020202020204" pitchFamily="34" charset="0"/>
              </a:rPr>
              <a:t>Pimpinella</a:t>
            </a:r>
            <a:r>
              <a:rPr lang="tr-TR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i="1" dirty="0" err="1">
                <a:latin typeface="Arial" panose="020B0604020202020204" pitchFamily="34" charset="0"/>
                <a:cs typeface="Arial" panose="020B0604020202020204" pitchFamily="34" charset="0"/>
              </a:rPr>
              <a:t>anisum</a:t>
            </a:r>
            <a:r>
              <a:rPr lang="tr-TR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L. (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yeil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anason)'dur.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Anisum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anasonun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arapça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eski adıdır. Ayrıca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Çin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Japon ve Florida anasonu da vardır.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Ülkemizden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baka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spanya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talya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, Suriye gibi bir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çok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Akdeniz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ülkerinde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yetien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esas anason (</a:t>
            </a:r>
            <a:r>
              <a:rPr lang="tr-TR" i="1" dirty="0" err="1">
                <a:latin typeface="Arial" panose="020B0604020202020204" pitchFamily="34" charset="0"/>
                <a:cs typeface="Arial" panose="020B0604020202020204" pitchFamily="34" charset="0"/>
              </a:rPr>
              <a:t>Pimpinella</a:t>
            </a:r>
            <a:r>
              <a:rPr lang="tr-TR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i="1" dirty="0" err="1">
                <a:latin typeface="Arial" panose="020B0604020202020204" pitchFamily="34" charset="0"/>
                <a:cs typeface="Arial" panose="020B0604020202020204" pitchFamily="34" charset="0"/>
              </a:rPr>
              <a:t>anisum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variyetesidir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i="1" dirty="0" err="1">
                <a:latin typeface="Arial" panose="020B0604020202020204" pitchFamily="34" charset="0"/>
                <a:cs typeface="Arial" panose="020B0604020202020204" pitchFamily="34" charset="0"/>
              </a:rPr>
              <a:t>Pimpinella</a:t>
            </a:r>
            <a:r>
              <a:rPr lang="tr-TR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i="1" dirty="0" err="1">
                <a:latin typeface="Arial" panose="020B0604020202020204" pitchFamily="34" charset="0"/>
                <a:cs typeface="Arial" panose="020B0604020202020204" pitchFamily="34" charset="0"/>
              </a:rPr>
              <a:t>anisum</a:t>
            </a:r>
            <a:r>
              <a:rPr lang="tr-TR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maydanozgiller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familyasındandır. </a:t>
            </a: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u="sng" dirty="0">
                <a:latin typeface="Arial" panose="020B0604020202020204" pitchFamily="34" charset="0"/>
                <a:cs typeface="Arial" panose="020B0604020202020204" pitchFamily="34" charset="0"/>
              </a:rPr>
              <a:t>Şeker 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Rakının bir diğer hammaddesi olan kristal şeker, rakı dinlendirmeye bırakılırken rakı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çeşidine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göre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litreye 4-6 g kadar katılır. 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u="sng" dirty="0">
                <a:latin typeface="Arial" panose="020B0604020202020204" pitchFamily="34" charset="0"/>
                <a:cs typeface="Arial" panose="020B0604020202020204" pitchFamily="34" charset="0"/>
              </a:rPr>
              <a:t>Etil alkol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/>
          </a:p>
          <a:p>
            <a:pPr algn="just"/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/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12904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D7FC4D56-1372-DA4F-9E3E-E0D6FEA9662E}"/>
              </a:ext>
            </a:extLst>
          </p:cNvPr>
          <p:cNvSpPr txBox="1"/>
          <p:nvPr/>
        </p:nvSpPr>
        <p:spPr>
          <a:xfrm>
            <a:off x="1207519" y="1472856"/>
            <a:ext cx="9517341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arenR"/>
            </a:pPr>
            <a:r>
              <a:rPr lang="tr-TR" sz="2000" u="sng" dirty="0">
                <a:latin typeface="Arial" panose="020B0604020202020204" pitchFamily="34" charset="0"/>
                <a:cs typeface="Arial" panose="020B0604020202020204" pitchFamily="34" charset="0"/>
              </a:rPr>
              <a:t>RAKI</a:t>
            </a:r>
          </a:p>
          <a:p>
            <a:endParaRPr lang="tr-T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000" u="sng" dirty="0">
                <a:latin typeface="Arial" panose="020B0604020202020204" pitchFamily="34" charset="0"/>
                <a:cs typeface="Arial" panose="020B0604020202020204" pitchFamily="34" charset="0"/>
              </a:rPr>
              <a:t>Rakı kalitesine etki eden faktörler;</a:t>
            </a:r>
          </a:p>
          <a:p>
            <a:endParaRPr lang="tr-T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Fermantasyon etkisi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Suma damıtma aygıtlarının etkisi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Rakı damıtma yöntemlerinin etkisi</a:t>
            </a:r>
          </a:p>
          <a:p>
            <a:pPr marL="342900" indent="-342900">
              <a:buFont typeface="Wingdings" pitchFamily="2" charset="2"/>
              <a:buChar char="Ø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795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D7FC4D56-1372-DA4F-9E3E-E0D6FEA9662E}"/>
              </a:ext>
            </a:extLst>
          </p:cNvPr>
          <p:cNvSpPr txBox="1"/>
          <p:nvPr/>
        </p:nvSpPr>
        <p:spPr>
          <a:xfrm>
            <a:off x="1218277" y="1526645"/>
            <a:ext cx="9517341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u="sng" dirty="0">
                <a:latin typeface="Arial" panose="020B0604020202020204" pitchFamily="34" charset="0"/>
                <a:cs typeface="Arial" panose="020B0604020202020204" pitchFamily="34" charset="0"/>
              </a:rPr>
              <a:t>B) CİN VE VOTKA</a:t>
            </a:r>
          </a:p>
          <a:p>
            <a:endParaRPr lang="tr-T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Hammadde olarak tahıl veya melas alkolünden üretilir, renksiz bir içkidir.</a:t>
            </a: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u="sng" dirty="0">
                <a:latin typeface="Arial" panose="020B0604020202020204" pitchFamily="34" charset="0"/>
                <a:cs typeface="Arial" panose="020B0604020202020204" pitchFamily="34" charset="0"/>
              </a:rPr>
              <a:t>Tahıldan üretim aşamaları;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Pişirme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Nişastanın parçalanması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Fermantasyon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Damıtma</a:t>
            </a: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4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D7FC4D56-1372-DA4F-9E3E-E0D6FEA9662E}"/>
              </a:ext>
            </a:extLst>
          </p:cNvPr>
          <p:cNvSpPr txBox="1"/>
          <p:nvPr/>
        </p:nvSpPr>
        <p:spPr>
          <a:xfrm>
            <a:off x="1659341" y="1558918"/>
            <a:ext cx="9517341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u="sng" dirty="0">
                <a:latin typeface="Arial" panose="020B0604020202020204" pitchFamily="34" charset="0"/>
                <a:cs typeface="Arial" panose="020B0604020202020204" pitchFamily="34" charset="0"/>
              </a:rPr>
              <a:t>B) CİN VE VOTKA</a:t>
            </a:r>
          </a:p>
          <a:p>
            <a:endParaRPr lang="tr-T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000" u="sng" dirty="0">
                <a:latin typeface="Arial" panose="020B0604020202020204" pitchFamily="34" charset="0"/>
                <a:cs typeface="Arial" panose="020B0604020202020204" pitchFamily="34" charset="0"/>
              </a:rPr>
              <a:t>Üretiminde kullanılan bitkisel droglar;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Ardıç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Kişniş tohumu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Angelika kökü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Portakal kabuğu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Limon kabuğu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Tarçın tohumu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Kakule tohumu</a:t>
            </a: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Muskat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22065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1855</TotalTime>
  <Words>726</Words>
  <Application>Microsoft Macintosh PowerPoint</Application>
  <PresentationFormat>Geniş ekran</PresentationFormat>
  <Paragraphs>308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5" baseType="lpstr">
      <vt:lpstr>Arial</vt:lpstr>
      <vt:lpstr>Calibri</vt:lpstr>
      <vt:lpstr>Tw Cen MT</vt:lpstr>
      <vt:lpstr>Verdana</vt:lpstr>
      <vt:lpstr>Wingdings</vt:lpstr>
      <vt:lpstr>Damla</vt:lpstr>
      <vt:lpstr>FERMENTASYON TEKNOLOJİSİ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FERMENTASYON TEKNOLOJİSİ</dc:title>
  <dc:creator>Windows Kullanıcısı</dc:creator>
  <cp:lastModifiedBy>Özgür Tecer</cp:lastModifiedBy>
  <cp:revision>372</cp:revision>
  <dcterms:created xsi:type="dcterms:W3CDTF">2019-09-25T12:44:30Z</dcterms:created>
  <dcterms:modified xsi:type="dcterms:W3CDTF">2019-12-22T16:31:44Z</dcterms:modified>
</cp:coreProperties>
</file>