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2" r:id="rId2"/>
    <p:sldId id="263" r:id="rId3"/>
    <p:sldId id="264" r:id="rId4"/>
    <p:sldId id="267" r:id="rId5"/>
    <p:sldId id="269" r:id="rId6"/>
    <p:sldId id="274" r:id="rId7"/>
    <p:sldId id="280" r:id="rId8"/>
    <p:sldId id="284" r:id="rId9"/>
    <p:sldId id="285" r:id="rId10"/>
    <p:sldId id="287" r:id="rId11"/>
    <p:sldId id="292" r:id="rId12"/>
    <p:sldId id="294" r:id="rId13"/>
    <p:sldId id="301" r:id="rId14"/>
    <p:sldId id="302" r:id="rId15"/>
    <p:sldId id="303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04" r:id="rId34"/>
    <p:sldId id="305" r:id="rId35"/>
    <p:sldId id="306" r:id="rId36"/>
    <p:sldId id="308" r:id="rId37"/>
    <p:sldId id="316" r:id="rId38"/>
    <p:sldId id="317" r:id="rId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AF63D-E4ED-44CF-8070-CAE8F1B0F947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A0308-BDC1-4DA9-BBAF-4FA09132AD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52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19.12.2019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7"/>
          <p:cNvSpPr txBox="1">
            <a:spLocks noChangeArrowheads="1"/>
          </p:cNvSpPr>
          <p:nvPr/>
        </p:nvSpPr>
        <p:spPr bwMode="auto">
          <a:xfrm>
            <a:off x="755576" y="1412776"/>
            <a:ext cx="7993062" cy="235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algn="ctr" eaLnBrk="1" hangingPunct="1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tr-TR" altLang="tr-TR" sz="4000" b="1" dirty="0" err="1">
                <a:solidFill>
                  <a:srgbClr val="080808"/>
                </a:solidFill>
              </a:rPr>
              <a:t>Factors</a:t>
            </a:r>
            <a:r>
              <a:rPr lang="tr-TR" altLang="tr-TR" sz="4000" b="1" dirty="0">
                <a:solidFill>
                  <a:srgbClr val="080808"/>
                </a:solidFill>
              </a:rPr>
              <a:t> </a:t>
            </a:r>
            <a:r>
              <a:rPr lang="tr-TR" altLang="tr-TR" sz="4000" b="1" dirty="0" smtClean="0">
                <a:solidFill>
                  <a:srgbClr val="080808"/>
                </a:solidFill>
              </a:rPr>
              <a:t>- </a:t>
            </a:r>
            <a:r>
              <a:rPr lang="tr-TR" altLang="tr-TR" sz="4000" b="1" dirty="0" err="1" smtClean="0">
                <a:solidFill>
                  <a:srgbClr val="080808"/>
                </a:solidFill>
              </a:rPr>
              <a:t>relevant</a:t>
            </a:r>
            <a:r>
              <a:rPr lang="tr-TR" altLang="tr-TR" sz="4000" b="1" dirty="0" smtClean="0">
                <a:solidFill>
                  <a:srgbClr val="080808"/>
                </a:solidFill>
              </a:rPr>
              <a:t> </a:t>
            </a:r>
            <a:r>
              <a:rPr lang="tr-TR" altLang="tr-TR" sz="4000" b="1" dirty="0" err="1">
                <a:solidFill>
                  <a:srgbClr val="080808"/>
                </a:solidFill>
              </a:rPr>
              <a:t>to</a:t>
            </a:r>
            <a:r>
              <a:rPr lang="tr-TR" altLang="tr-TR" sz="4000" b="1" dirty="0">
                <a:solidFill>
                  <a:srgbClr val="080808"/>
                </a:solidFill>
              </a:rPr>
              <a:t> </a:t>
            </a:r>
            <a:r>
              <a:rPr lang="tr-TR" altLang="tr-TR" sz="4000" b="1" dirty="0" err="1">
                <a:solidFill>
                  <a:srgbClr val="080808"/>
                </a:solidFill>
              </a:rPr>
              <a:t>the</a:t>
            </a:r>
            <a:r>
              <a:rPr lang="tr-TR" altLang="tr-TR" sz="4000" b="1" dirty="0">
                <a:solidFill>
                  <a:srgbClr val="080808"/>
                </a:solidFill>
              </a:rPr>
              <a:t> </a:t>
            </a:r>
            <a:r>
              <a:rPr lang="tr-TR" altLang="tr-TR" sz="4000" b="1" dirty="0" err="1" smtClean="0">
                <a:solidFill>
                  <a:srgbClr val="080808"/>
                </a:solidFill>
              </a:rPr>
              <a:t>barns</a:t>
            </a:r>
            <a:endParaRPr lang="tr-TR" altLang="tr-TR" sz="4000" b="1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100_25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68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100_26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753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açbağsız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86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100_25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115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açık sistem besicil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800" y="-698500"/>
            <a:ext cx="11787188" cy="825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86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PICT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70813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21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100_25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489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PIC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64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PICT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432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PIC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98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Kabağlı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189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PICT0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6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PICT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593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PICT0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601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100_26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41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DSC0498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0383"/>
            <a:ext cx="9144000" cy="5661025"/>
          </a:xfrm>
          <a:noFill/>
        </p:spPr>
      </p:pic>
    </p:spTree>
    <p:extLst>
      <p:ext uri="{BB962C8B-B14F-4D97-AF65-F5344CB8AC3E}">
        <p14:creationId xmlns:p14="http://schemas.microsoft.com/office/powerpoint/2010/main" val="362452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1" descr="PICT0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514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 descr="100_25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068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4" descr="100_26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-704850"/>
            <a:ext cx="6138862" cy="826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7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açbağsız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894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 descr="DSC0499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44000" cy="5949950"/>
          </a:xfrm>
          <a:noFill/>
        </p:spPr>
      </p:pic>
    </p:spTree>
    <p:extLst>
      <p:ext uri="{BB962C8B-B14F-4D97-AF65-F5344CB8AC3E}">
        <p14:creationId xmlns:p14="http://schemas.microsoft.com/office/powerpoint/2010/main" val="417880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kabağlı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850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7" descr="100_25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465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 descr="100_26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063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 descr="DSC0499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44000" cy="5949950"/>
          </a:xfrm>
          <a:noFill/>
        </p:spPr>
      </p:pic>
    </p:spTree>
    <p:extLst>
      <p:ext uri="{BB962C8B-B14F-4D97-AF65-F5344CB8AC3E}">
        <p14:creationId xmlns:p14="http://schemas.microsoft.com/office/powerpoint/2010/main" val="379620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7993063" cy="181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tr-TR" altLang="tr-TR" sz="4000" b="1" dirty="0" err="1">
                <a:solidFill>
                  <a:srgbClr val="080808"/>
                </a:solidFill>
              </a:rPr>
              <a:t>Factors</a:t>
            </a:r>
            <a:r>
              <a:rPr lang="tr-TR" altLang="tr-TR" sz="4000" b="1" dirty="0">
                <a:solidFill>
                  <a:srgbClr val="080808"/>
                </a:solidFill>
              </a:rPr>
              <a:t> </a:t>
            </a:r>
            <a:r>
              <a:rPr lang="tr-TR" altLang="tr-TR" sz="4000" b="1" dirty="0" smtClean="0">
                <a:solidFill>
                  <a:srgbClr val="080808"/>
                </a:solidFill>
              </a:rPr>
              <a:t>- </a:t>
            </a:r>
            <a:r>
              <a:rPr lang="tr-TR" altLang="tr-TR" sz="4000" b="1" dirty="0" err="1" smtClean="0">
                <a:solidFill>
                  <a:srgbClr val="080808"/>
                </a:solidFill>
              </a:rPr>
              <a:t>relevant</a:t>
            </a:r>
            <a:r>
              <a:rPr lang="tr-TR" altLang="tr-TR" sz="4000" b="1" dirty="0" smtClean="0">
                <a:solidFill>
                  <a:srgbClr val="080808"/>
                </a:solidFill>
              </a:rPr>
              <a:t> </a:t>
            </a:r>
            <a:r>
              <a:rPr lang="tr-TR" altLang="tr-TR" sz="4000" b="1" dirty="0" err="1">
                <a:solidFill>
                  <a:srgbClr val="080808"/>
                </a:solidFill>
              </a:rPr>
              <a:t>to</a:t>
            </a:r>
            <a:r>
              <a:rPr lang="tr-TR" altLang="tr-TR" sz="4000" b="1" dirty="0">
                <a:solidFill>
                  <a:srgbClr val="080808"/>
                </a:solidFill>
              </a:rPr>
              <a:t> </a:t>
            </a:r>
            <a:r>
              <a:rPr lang="tr-TR" altLang="tr-TR" sz="4000" b="1" dirty="0" err="1">
                <a:solidFill>
                  <a:srgbClr val="080808"/>
                </a:solidFill>
              </a:rPr>
              <a:t>the</a:t>
            </a:r>
            <a:r>
              <a:rPr lang="tr-TR" altLang="tr-TR" sz="4000" b="1" dirty="0">
                <a:solidFill>
                  <a:srgbClr val="080808"/>
                </a:solidFill>
              </a:rPr>
              <a:t> </a:t>
            </a:r>
            <a:r>
              <a:rPr lang="tr-TR" altLang="tr-TR" sz="4000" b="1" dirty="0" err="1" smtClean="0">
                <a:solidFill>
                  <a:srgbClr val="080808"/>
                </a:solidFill>
              </a:rPr>
              <a:t>diseases</a:t>
            </a:r>
            <a:endParaRPr lang="tr-TR" altLang="tr-TR" sz="4000" b="1" dirty="0">
              <a:solidFill>
                <a:srgbClr val="080808"/>
              </a:solidFill>
            </a:endParaRP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755650" y="141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1187624" y="2276872"/>
            <a:ext cx="705678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tr-TR" altLang="tr-TR" sz="2000" dirty="0" err="1" smtClean="0"/>
              <a:t>Acidosis</a:t>
            </a:r>
            <a:r>
              <a:rPr lang="tr-TR" altLang="tr-TR" sz="2000" dirty="0"/>
              <a:t>			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 smtClean="0"/>
              <a:t>Meteorism</a:t>
            </a:r>
            <a:r>
              <a:rPr lang="tr-TR" altLang="tr-TR" sz="2000" dirty="0"/>
              <a:t>		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/>
              <a:t>Enteritis</a:t>
            </a:r>
            <a:r>
              <a:rPr lang="tr-TR" altLang="tr-TR" sz="2000" dirty="0"/>
              <a:t>			</a:t>
            </a:r>
            <a:endParaRPr lang="tr-TR" altLang="tr-TR" sz="2000" dirty="0" smtClean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 smtClean="0"/>
              <a:t>Foot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and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mouth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disease</a:t>
            </a:r>
            <a:endParaRPr lang="tr-TR" altLang="tr-TR" sz="2000" dirty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 smtClean="0"/>
              <a:t>C</a:t>
            </a:r>
            <a:r>
              <a:rPr lang="tr-TR" altLang="tr-TR" sz="2000" dirty="0" err="1" smtClean="0"/>
              <a:t>occidiosis</a:t>
            </a:r>
            <a:endParaRPr lang="tr-TR" altLang="tr-TR" sz="2000" dirty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 smtClean="0"/>
              <a:t>Bronchopneumonia</a:t>
            </a:r>
            <a:endParaRPr lang="tr-TR" altLang="tr-TR" sz="2000" dirty="0" smtClean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smtClean="0"/>
              <a:t>IBR</a:t>
            </a:r>
            <a:endParaRPr lang="tr-TR" altLang="tr-TR" sz="2000" dirty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 smtClean="0"/>
              <a:t>Leptospirosis</a:t>
            </a:r>
            <a:endParaRPr lang="tr-TR" altLang="tr-TR" sz="2000" dirty="0" smtClean="0"/>
          </a:p>
          <a:p>
            <a:pPr eaLnBrk="1" hangingPunct="1">
              <a:lnSpc>
                <a:spcPct val="150000"/>
              </a:lnSpc>
            </a:pPr>
            <a:r>
              <a:rPr lang="tr-TR" altLang="tr-TR" sz="2000" dirty="0" err="1" smtClean="0"/>
              <a:t>etc</a:t>
            </a:r>
            <a:r>
              <a:rPr lang="tr-TR" altLang="tr-TR" sz="2000" dirty="0" smtClean="0"/>
              <a:t>...</a:t>
            </a:r>
            <a:endParaRPr lang="tr-TR" altLang="tr-TR" sz="2000" dirty="0"/>
          </a:p>
        </p:txBody>
      </p:sp>
    </p:spTree>
    <p:extLst>
      <p:ext uri="{BB962C8B-B14F-4D97-AF65-F5344CB8AC3E}">
        <p14:creationId xmlns:p14="http://schemas.microsoft.com/office/powerpoint/2010/main" val="3907980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100_25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5"/>
          <p:cNvSpPr txBox="1">
            <a:spLocks noChangeArrowheads="1"/>
          </p:cNvSpPr>
          <p:nvPr/>
        </p:nvSpPr>
        <p:spPr bwMode="auto">
          <a:xfrm>
            <a:off x="827584" y="5373216"/>
            <a:ext cx="5126340" cy="73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tr-TR" altLang="tr-TR" sz="3200" dirty="0" err="1"/>
              <a:t>Foot</a:t>
            </a:r>
            <a:r>
              <a:rPr lang="tr-TR" altLang="tr-TR" sz="3200" dirty="0"/>
              <a:t> </a:t>
            </a:r>
            <a:r>
              <a:rPr lang="tr-TR" altLang="tr-TR" sz="3200" dirty="0" err="1"/>
              <a:t>and</a:t>
            </a:r>
            <a:r>
              <a:rPr lang="tr-TR" altLang="tr-TR" sz="3200" dirty="0"/>
              <a:t> </a:t>
            </a:r>
            <a:r>
              <a:rPr lang="tr-TR" altLang="tr-TR" sz="3200" dirty="0" err="1"/>
              <a:t>mouth</a:t>
            </a:r>
            <a:r>
              <a:rPr lang="tr-TR" altLang="tr-TR" sz="3200" dirty="0"/>
              <a:t> </a:t>
            </a:r>
            <a:r>
              <a:rPr lang="tr-TR" altLang="tr-TR" sz="3200" dirty="0" err="1"/>
              <a:t>disease</a:t>
            </a:r>
            <a:endParaRPr lang="tr-TR" altLang="tr-TR" sz="3200" dirty="0"/>
          </a:p>
        </p:txBody>
      </p:sp>
    </p:spTree>
    <p:extLst>
      <p:ext uri="{BB962C8B-B14F-4D97-AF65-F5344CB8AC3E}">
        <p14:creationId xmlns:p14="http://schemas.microsoft.com/office/powerpoint/2010/main" val="895909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90600"/>
            <a:ext cx="8077200" cy="5622925"/>
          </a:xfrm>
        </p:spPr>
      </p:pic>
    </p:spTree>
    <p:extLst>
      <p:ext uri="{BB962C8B-B14F-4D97-AF65-F5344CB8AC3E}">
        <p14:creationId xmlns:p14="http://schemas.microsoft.com/office/powerpoint/2010/main" val="3651130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 descr="DSC049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4" y="260648"/>
            <a:ext cx="9144000" cy="6092825"/>
          </a:xfrm>
          <a:noFill/>
        </p:spPr>
      </p:pic>
    </p:spTree>
    <p:extLst>
      <p:ext uri="{BB962C8B-B14F-4D97-AF65-F5344CB8AC3E}">
        <p14:creationId xmlns:p14="http://schemas.microsoft.com/office/powerpoint/2010/main" val="3346142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0" y="131763"/>
            <a:ext cx="487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10595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10596" name="Text Box 6"/>
          <p:cNvSpPr txBox="1">
            <a:spLocks noChangeArrowheads="1"/>
          </p:cNvSpPr>
          <p:nvPr/>
        </p:nvSpPr>
        <p:spPr bwMode="auto">
          <a:xfrm>
            <a:off x="542926" y="0"/>
            <a:ext cx="8277546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tr-TR" altLang="tr-TR" sz="2400" dirty="0">
              <a:solidFill>
                <a:srgbClr val="080808"/>
              </a:solidFill>
              <a:latin typeface="Broadway" pitchFamily="82" charset="0"/>
            </a:endParaRPr>
          </a:p>
          <a:p>
            <a:pPr algn="ctr" eaLnBrk="1" hangingPunct="1"/>
            <a:endParaRPr lang="tr-TR" altLang="tr-TR" sz="2400" dirty="0">
              <a:solidFill>
                <a:srgbClr val="080808"/>
              </a:solidFill>
              <a:latin typeface="Broadway" pitchFamily="82" charset="0"/>
            </a:endParaRPr>
          </a:p>
          <a:p>
            <a:pPr algn="ctr" eaLnBrk="1" hangingPunct="1"/>
            <a:endParaRPr lang="tr-TR" altLang="tr-TR" sz="2400" dirty="0">
              <a:solidFill>
                <a:srgbClr val="080808"/>
              </a:solidFill>
              <a:latin typeface="Broadway" pitchFamily="82" charset="0"/>
            </a:endParaRPr>
          </a:p>
          <a:p>
            <a:pPr algn="ctr" eaLnBrk="1" hangingPunct="1"/>
            <a:r>
              <a:rPr lang="tr-TR" altLang="tr-TR" sz="2800" b="1" dirty="0" err="1" smtClean="0">
                <a:solidFill>
                  <a:srgbClr val="080808"/>
                </a:solidFill>
              </a:rPr>
              <a:t>Slaughter</a:t>
            </a:r>
            <a:r>
              <a:rPr lang="tr-TR" altLang="tr-TR" sz="2800" b="1" dirty="0" smtClean="0">
                <a:solidFill>
                  <a:srgbClr val="080808"/>
                </a:solidFill>
              </a:rPr>
              <a:t> </a:t>
            </a:r>
            <a:r>
              <a:rPr lang="tr-TR" altLang="tr-TR" sz="2800" b="1" dirty="0" err="1" smtClean="0">
                <a:solidFill>
                  <a:srgbClr val="080808"/>
                </a:solidFill>
              </a:rPr>
              <a:t>and</a:t>
            </a:r>
            <a:r>
              <a:rPr lang="tr-TR" altLang="tr-TR" sz="2800" b="1" dirty="0" smtClean="0">
                <a:solidFill>
                  <a:srgbClr val="080808"/>
                </a:solidFill>
              </a:rPr>
              <a:t> </a:t>
            </a:r>
            <a:r>
              <a:rPr lang="tr-TR" altLang="tr-TR" sz="2800" b="1" dirty="0" err="1" smtClean="0">
                <a:solidFill>
                  <a:srgbClr val="080808"/>
                </a:solidFill>
              </a:rPr>
              <a:t>Carcass</a:t>
            </a:r>
            <a:r>
              <a:rPr lang="tr-TR" altLang="tr-TR" sz="2800" b="1" dirty="0" smtClean="0">
                <a:solidFill>
                  <a:srgbClr val="080808"/>
                </a:solidFill>
              </a:rPr>
              <a:t> </a:t>
            </a:r>
            <a:r>
              <a:rPr lang="tr-TR" altLang="tr-TR" sz="2800" b="1" dirty="0" err="1" smtClean="0">
                <a:solidFill>
                  <a:srgbClr val="080808"/>
                </a:solidFill>
              </a:rPr>
              <a:t>Traits</a:t>
            </a:r>
            <a:endParaRPr lang="tr-TR" altLang="tr-TR" sz="2800" b="1" dirty="0">
              <a:solidFill>
                <a:srgbClr val="080808"/>
              </a:solidFill>
            </a:endParaRPr>
          </a:p>
          <a:p>
            <a:pPr eaLnBrk="1" hangingPunct="1"/>
            <a:endParaRPr lang="tr-TR" altLang="tr-TR" sz="2800" b="1" dirty="0">
              <a:solidFill>
                <a:srgbClr val="080808"/>
              </a:solidFill>
            </a:endParaRPr>
          </a:p>
          <a:p>
            <a:pPr eaLnBrk="1" hangingPunct="1"/>
            <a:r>
              <a:rPr lang="tr-TR" altLang="tr-TR" sz="2400" dirty="0">
                <a:solidFill>
                  <a:srgbClr val="FF0000"/>
                </a:solidFill>
                <a:latin typeface="Broadway" pitchFamily="82" charset="0"/>
              </a:rPr>
              <a:t>	</a:t>
            </a:r>
            <a:endParaRPr lang="tr-TR" altLang="tr-TR" dirty="0">
              <a:solidFill>
                <a:srgbClr val="3333FF"/>
              </a:solidFill>
              <a:latin typeface="Arial" charset="0"/>
            </a:endParaRPr>
          </a:p>
          <a:p>
            <a:pPr eaLnBrk="1" hangingPunct="1"/>
            <a:endParaRPr lang="tr-TR" altLang="tr-TR" sz="2200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5" name="Picture 4" descr="SIĞIR KARK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883" y="1700808"/>
            <a:ext cx="3076674" cy="502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7968" y="214256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carcass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sides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dressed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carcass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carcass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moved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cooler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promptly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adopted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chilling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elapsed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dressed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carcass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tr-TR" alt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4"/>
          <p:cNvSpPr txBox="1">
            <a:spLocks noChangeArrowheads="1"/>
          </p:cNvSpPr>
          <p:nvPr/>
        </p:nvSpPr>
        <p:spPr bwMode="auto">
          <a:xfrm>
            <a:off x="0" y="12700"/>
            <a:ext cx="917098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tr-TR" altLang="tr-TR" sz="4000" b="1" dirty="0" err="1" smtClean="0">
                <a:latin typeface="Arial" charset="0"/>
              </a:rPr>
              <a:t>Dressing</a:t>
            </a:r>
            <a:r>
              <a:rPr lang="tr-TR" altLang="tr-TR" sz="4000" b="1" dirty="0" smtClean="0">
                <a:latin typeface="Arial" charset="0"/>
              </a:rPr>
              <a:t> </a:t>
            </a:r>
            <a:r>
              <a:rPr lang="tr-TR" altLang="tr-TR" sz="4000" b="1" dirty="0" err="1" smtClean="0">
                <a:latin typeface="Arial" charset="0"/>
              </a:rPr>
              <a:t>Percentage</a:t>
            </a:r>
            <a:endParaRPr lang="tr-TR" altLang="tr-TR" sz="4000" b="1" dirty="0" smtClean="0">
              <a:latin typeface="Arial" charset="0"/>
            </a:endParaRPr>
          </a:p>
          <a:p>
            <a:pPr eaLnBrk="1" hangingPunct="1"/>
            <a:endParaRPr lang="tr-TR" altLang="tr-TR" sz="2800" b="1" dirty="0" smtClean="0">
              <a:latin typeface="Arial" charset="0"/>
            </a:endParaRPr>
          </a:p>
          <a:p>
            <a:pPr eaLnBrk="1" hangingPunct="1"/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weight</a:t>
            </a:r>
            <a:r>
              <a:rPr lang="tr-TR" altLang="tr-TR" sz="2800" dirty="0" smtClean="0">
                <a:latin typeface="Arial" charset="0"/>
              </a:rPr>
              <a:t> of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dressed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carcass</a:t>
            </a:r>
            <a:r>
              <a:rPr lang="tr-TR" altLang="tr-TR" sz="2800" dirty="0" smtClean="0">
                <a:latin typeface="Arial" charset="0"/>
              </a:rPr>
              <a:t> in </a:t>
            </a:r>
            <a:r>
              <a:rPr lang="tr-TR" altLang="tr-TR" sz="2800" dirty="0" err="1" smtClean="0">
                <a:latin typeface="Arial" charset="0"/>
              </a:rPr>
              <a:t>relation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to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weight</a:t>
            </a:r>
            <a:r>
              <a:rPr lang="tr-TR" altLang="tr-TR" sz="2800" dirty="0" smtClean="0">
                <a:latin typeface="Arial" charset="0"/>
              </a:rPr>
              <a:t> of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live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slaughter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animal-the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dressing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percentage</a:t>
            </a:r>
            <a:r>
              <a:rPr lang="tr-TR" altLang="tr-TR" sz="2800" dirty="0" smtClean="0">
                <a:latin typeface="Arial" charset="0"/>
              </a:rPr>
              <a:t>-is a </a:t>
            </a:r>
            <a:r>
              <a:rPr lang="tr-TR" altLang="tr-TR" sz="2800" dirty="0" err="1" smtClean="0">
                <a:latin typeface="Arial" charset="0"/>
              </a:rPr>
              <a:t>factor</a:t>
            </a:r>
            <a:r>
              <a:rPr lang="tr-TR" altLang="tr-TR" sz="2800" dirty="0" smtClean="0">
                <a:latin typeface="Arial" charset="0"/>
              </a:rPr>
              <a:t> of </a:t>
            </a:r>
            <a:r>
              <a:rPr lang="tr-TR" altLang="tr-TR" sz="2800" dirty="0" err="1" smtClean="0">
                <a:latin typeface="Arial" charset="0"/>
              </a:rPr>
              <a:t>obvious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importance</a:t>
            </a:r>
            <a:r>
              <a:rPr lang="tr-TR" altLang="tr-TR" sz="2800" dirty="0" smtClean="0">
                <a:latin typeface="Arial" charset="0"/>
              </a:rPr>
              <a:t> in </a:t>
            </a:r>
            <a:r>
              <a:rPr lang="tr-TR" altLang="tr-TR" sz="2800" dirty="0" err="1" smtClean="0">
                <a:latin typeface="Arial" charset="0"/>
              </a:rPr>
              <a:t>evaluating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product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from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animal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production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experiments</a:t>
            </a:r>
            <a:r>
              <a:rPr lang="tr-TR" altLang="tr-TR" sz="2800" dirty="0" smtClean="0">
                <a:latin typeface="Arial" charset="0"/>
              </a:rPr>
              <a:t>. </a:t>
            </a:r>
            <a:r>
              <a:rPr lang="tr-TR" altLang="tr-TR" sz="2800" dirty="0" err="1" smtClean="0">
                <a:latin typeface="Arial" charset="0"/>
              </a:rPr>
              <a:t>However</a:t>
            </a:r>
            <a:r>
              <a:rPr lang="tr-TR" altLang="tr-TR" sz="2800" dirty="0" smtClean="0">
                <a:latin typeface="Arial" charset="0"/>
              </a:rPr>
              <a:t>,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weight</a:t>
            </a:r>
            <a:r>
              <a:rPr lang="tr-TR" altLang="tr-TR" sz="2800" dirty="0" smtClean="0">
                <a:latin typeface="Arial" charset="0"/>
              </a:rPr>
              <a:t> of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contents</a:t>
            </a:r>
            <a:r>
              <a:rPr lang="tr-TR" altLang="tr-TR" sz="2800" dirty="0" smtClean="0">
                <a:latin typeface="Arial" charset="0"/>
              </a:rPr>
              <a:t> of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digestive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tract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and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bladder-often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termed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‘’</a:t>
            </a:r>
            <a:r>
              <a:rPr lang="tr-TR" altLang="tr-TR" sz="2800" dirty="0" err="1" smtClean="0">
                <a:latin typeface="Arial" charset="0"/>
              </a:rPr>
              <a:t>fill</a:t>
            </a:r>
            <a:r>
              <a:rPr lang="tr-TR" altLang="tr-TR" sz="2800" dirty="0" smtClean="0">
                <a:latin typeface="Arial" charset="0"/>
              </a:rPr>
              <a:t>’’-is </a:t>
            </a:r>
            <a:r>
              <a:rPr lang="tr-TR" altLang="tr-TR" sz="2800" dirty="0" err="1" smtClean="0">
                <a:latin typeface="Arial" charset="0"/>
              </a:rPr>
              <a:t>generally</a:t>
            </a:r>
            <a:r>
              <a:rPr lang="tr-TR" altLang="tr-TR" sz="2800" dirty="0" smtClean="0">
                <a:latin typeface="Arial" charset="0"/>
              </a:rPr>
              <a:t> an </a:t>
            </a:r>
            <a:r>
              <a:rPr lang="tr-TR" altLang="tr-TR" sz="2800" dirty="0" err="1" smtClean="0">
                <a:latin typeface="Arial" charset="0"/>
              </a:rPr>
              <a:t>uncontrolled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variable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and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introduces</a:t>
            </a:r>
            <a:r>
              <a:rPr lang="tr-TR" altLang="tr-TR" sz="2800" dirty="0" smtClean="0">
                <a:latin typeface="Arial" charset="0"/>
              </a:rPr>
              <a:t> an </a:t>
            </a:r>
            <a:r>
              <a:rPr lang="tr-TR" altLang="tr-TR" sz="2800" dirty="0" err="1" smtClean="0">
                <a:latin typeface="Arial" charset="0"/>
              </a:rPr>
              <a:t>unknown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error</a:t>
            </a:r>
            <a:r>
              <a:rPr lang="tr-TR" altLang="tr-TR" sz="2800" dirty="0" smtClean="0">
                <a:latin typeface="Arial" charset="0"/>
              </a:rPr>
              <a:t> in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individual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case</a:t>
            </a:r>
            <a:r>
              <a:rPr lang="tr-TR" altLang="tr-TR" sz="2800" dirty="0" smtClean="0">
                <a:latin typeface="Arial" charset="0"/>
              </a:rPr>
              <a:t>. </a:t>
            </a:r>
            <a:r>
              <a:rPr lang="tr-TR" altLang="tr-TR" sz="2800" dirty="0" err="1" smtClean="0">
                <a:latin typeface="Arial" charset="0"/>
              </a:rPr>
              <a:t>This</a:t>
            </a:r>
            <a:r>
              <a:rPr lang="tr-TR" altLang="tr-TR" sz="2800" dirty="0" smtClean="0">
                <a:latin typeface="Arial" charset="0"/>
              </a:rPr>
              <a:t> is done </a:t>
            </a:r>
            <a:r>
              <a:rPr lang="tr-TR" altLang="tr-TR" sz="2800" dirty="0" err="1" smtClean="0">
                <a:latin typeface="Arial" charset="0"/>
              </a:rPr>
              <a:t>by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utilizing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‘’</a:t>
            </a:r>
            <a:r>
              <a:rPr lang="tr-TR" altLang="tr-TR" sz="2800" dirty="0" err="1" smtClean="0">
                <a:latin typeface="Arial" charset="0"/>
              </a:rPr>
              <a:t>empty</a:t>
            </a:r>
            <a:r>
              <a:rPr lang="tr-TR" altLang="tr-TR" sz="2800" dirty="0">
                <a:latin typeface="Arial" charset="0"/>
              </a:rPr>
              <a:t>-</a:t>
            </a:r>
            <a:r>
              <a:rPr lang="tr-TR" altLang="tr-TR" sz="2800" dirty="0" smtClean="0">
                <a:latin typeface="Arial" charset="0"/>
              </a:rPr>
              <a:t>body’’ (net </a:t>
            </a:r>
            <a:r>
              <a:rPr lang="tr-TR" altLang="tr-TR" sz="2800" dirty="0" err="1" smtClean="0">
                <a:latin typeface="Arial" charset="0"/>
              </a:rPr>
              <a:t>live</a:t>
            </a:r>
            <a:r>
              <a:rPr lang="tr-TR" altLang="tr-TR" sz="2800" dirty="0" smtClean="0">
                <a:latin typeface="Arial" charset="0"/>
              </a:rPr>
              <a:t>) </a:t>
            </a:r>
            <a:r>
              <a:rPr lang="tr-TR" altLang="tr-TR" sz="2800" dirty="0" err="1" smtClean="0">
                <a:latin typeface="Arial" charset="0"/>
              </a:rPr>
              <a:t>weight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together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with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warm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or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chilled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dressed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weight</a:t>
            </a:r>
            <a:r>
              <a:rPr lang="tr-TR" altLang="tr-TR" sz="2800" dirty="0" smtClean="0">
                <a:latin typeface="Arial" charset="0"/>
              </a:rPr>
              <a:t> in </a:t>
            </a:r>
            <a:r>
              <a:rPr lang="tr-TR" altLang="tr-TR" sz="2800" dirty="0" err="1" smtClean="0">
                <a:latin typeface="Arial" charset="0"/>
              </a:rPr>
              <a:t>calculating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the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dressing</a:t>
            </a:r>
            <a:r>
              <a:rPr lang="tr-TR" altLang="tr-TR" sz="2800" dirty="0" smtClean="0">
                <a:latin typeface="Arial" charset="0"/>
              </a:rPr>
              <a:t> </a:t>
            </a:r>
            <a:r>
              <a:rPr lang="tr-TR" altLang="tr-TR" sz="2800" dirty="0" err="1" smtClean="0">
                <a:latin typeface="Arial" charset="0"/>
              </a:rPr>
              <a:t>percentage</a:t>
            </a:r>
            <a:r>
              <a:rPr lang="tr-TR" altLang="tr-TR" sz="2800" dirty="0" smtClean="0">
                <a:latin typeface="Arial" charset="0"/>
              </a:rPr>
              <a:t>. </a:t>
            </a:r>
            <a:r>
              <a:rPr lang="tr-TR" altLang="tr-TR" sz="2800" b="1" dirty="0" smtClean="0">
                <a:latin typeface="Arial" charset="0"/>
              </a:rPr>
              <a:t>     </a:t>
            </a:r>
          </a:p>
          <a:p>
            <a:pPr algn="just" eaLnBrk="1" hangingPunct="1"/>
            <a:r>
              <a:rPr lang="tr-TR" altLang="tr-TR" sz="2000" b="1" dirty="0">
                <a:solidFill>
                  <a:srgbClr val="3333FF"/>
                </a:solidFill>
                <a:latin typeface="Arial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37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Kapalı bağlı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1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barına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5325"/>
            <a:ext cx="7704137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399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Holştayn ve kapalı serbest ahı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25" y="-180975"/>
            <a:ext cx="10333038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05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yarıaç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93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yarı açık besi ahırı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345362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76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yarıaç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192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53914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19977</TotalTime>
  <Words>164</Words>
  <Application>Microsoft Office PowerPoint</Application>
  <PresentationFormat>Ekran Gösterisi (4:3)</PresentationFormat>
  <Paragraphs>24</Paragraphs>
  <Slides>38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5" baseType="lpstr">
      <vt:lpstr>Arial</vt:lpstr>
      <vt:lpstr>Broadway</vt:lpstr>
      <vt:lpstr>Calibri</vt:lpstr>
      <vt:lpstr>Times New Roman</vt:lpstr>
      <vt:lpstr>Verdana</vt:lpstr>
      <vt:lpstr>Wingdings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Ceyhan</dc:creator>
  <cp:lastModifiedBy>Kullanıcı</cp:lastModifiedBy>
  <cp:revision>21</cp:revision>
  <dcterms:created xsi:type="dcterms:W3CDTF">2017-11-07T20:53:28Z</dcterms:created>
  <dcterms:modified xsi:type="dcterms:W3CDTF">2019-12-23T13:08:36Z</dcterms:modified>
</cp:coreProperties>
</file>