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Limited</a:t>
            </a:r>
            <a:r>
              <a:rPr lang="tr-TR" b="1" dirty="0" smtClean="0"/>
              <a:t> Şirketin Organları</a:t>
            </a:r>
            <a:endParaRPr lang="tr-TR" b="1" dirty="0"/>
          </a:p>
        </p:txBody>
      </p:sp>
      <p:sp>
        <p:nvSpPr>
          <p:cNvPr id="3" name="2 İçerik Yer Tutucusu"/>
          <p:cNvSpPr>
            <a:spLocks noGrp="1"/>
          </p:cNvSpPr>
          <p:nvPr>
            <p:ph idx="1"/>
          </p:nvPr>
        </p:nvSpPr>
        <p:spPr>
          <a:xfrm>
            <a:off x="251520" y="1556792"/>
            <a:ext cx="8568952" cy="4896544"/>
          </a:xfrm>
        </p:spPr>
        <p:txBody>
          <a:bodyPr>
            <a:normAutofit/>
          </a:bodyPr>
          <a:lstStyle/>
          <a:p>
            <a:r>
              <a:rPr lang="tr-TR" sz="3000" dirty="0" err="1" smtClean="0"/>
              <a:t>Limited</a:t>
            </a:r>
            <a:r>
              <a:rPr lang="tr-TR" sz="3000" dirty="0" smtClean="0"/>
              <a:t> şirketlerin iki zorunlu organı bulunmaktadır:</a:t>
            </a:r>
          </a:p>
          <a:p>
            <a:pPr lvl="1"/>
            <a:r>
              <a:rPr lang="tr-TR" sz="3000" dirty="0" smtClean="0"/>
              <a:t>Müdürler (Yönetim ve Temsil Organı)</a:t>
            </a:r>
          </a:p>
          <a:p>
            <a:pPr lvl="1"/>
            <a:r>
              <a:rPr lang="tr-TR" sz="3000" dirty="0" smtClean="0"/>
              <a:t>Genel Kurul (Karar Organı)</a:t>
            </a:r>
          </a:p>
          <a:p>
            <a:pPr lvl="1">
              <a:buNone/>
            </a:pPr>
            <a:endParaRPr lang="tr-TR" sz="3000" dirty="0" smtClean="0"/>
          </a:p>
          <a:p>
            <a:pPr lvl="1">
              <a:buNone/>
            </a:pPr>
            <a:endParaRPr lang="tr-TR" sz="3000" dirty="0" smtClean="0"/>
          </a:p>
          <a:p>
            <a:pPr marL="0" lvl="1" indent="268288">
              <a:buFont typeface="Arial" pitchFamily="34" charset="0"/>
              <a:buChar char="•"/>
            </a:pPr>
            <a:r>
              <a:rPr lang="tr-TR" sz="3000" dirty="0" smtClean="0"/>
              <a:t>“Denetçi” </a:t>
            </a:r>
            <a:r>
              <a:rPr lang="tr-TR" sz="3000" dirty="0" err="1" smtClean="0"/>
              <a:t>limited</a:t>
            </a:r>
            <a:r>
              <a:rPr lang="tr-TR" sz="3000" dirty="0" smtClean="0"/>
              <a:t> şirketin “organ”ı konumunda değildir.</a:t>
            </a:r>
          </a:p>
          <a:p>
            <a:endParaRPr lang="tr-TR" sz="3000" dirty="0"/>
          </a:p>
        </p:txBody>
      </p:sp>
    </p:spTree>
    <p:extLst>
      <p:ext uri="{BB962C8B-B14F-4D97-AF65-F5344CB8AC3E}">
        <p14:creationId xmlns:p14="http://schemas.microsoft.com/office/powerpoint/2010/main" val="3837534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Müdür(</a:t>
            </a:r>
            <a:r>
              <a:rPr lang="tr-TR" b="1" dirty="0" err="1" smtClean="0"/>
              <a:t>ler</a:t>
            </a:r>
            <a:r>
              <a:rPr lang="tr-TR" b="1" dirty="0" smtClean="0"/>
              <a:t>)</a:t>
            </a:r>
            <a:endParaRPr lang="tr-TR" b="1" dirty="0"/>
          </a:p>
        </p:txBody>
      </p:sp>
      <p:sp>
        <p:nvSpPr>
          <p:cNvPr id="3" name="2 İçerik Yer Tutucusu"/>
          <p:cNvSpPr>
            <a:spLocks noGrp="1"/>
          </p:cNvSpPr>
          <p:nvPr>
            <p:ph idx="1"/>
          </p:nvPr>
        </p:nvSpPr>
        <p:spPr>
          <a:xfrm>
            <a:off x="251520" y="1196752"/>
            <a:ext cx="8712968" cy="5256584"/>
          </a:xfrm>
        </p:spPr>
        <p:txBody>
          <a:bodyPr>
            <a:normAutofit/>
          </a:bodyPr>
          <a:lstStyle/>
          <a:p>
            <a:r>
              <a:rPr lang="tr-TR" sz="2000" dirty="0" smtClean="0"/>
              <a:t>6762 sayılı mülga </a:t>
            </a:r>
            <a:r>
              <a:rPr lang="tr-TR" sz="2000" dirty="0" err="1" smtClean="0"/>
              <a:t>TTK’dan</a:t>
            </a:r>
            <a:r>
              <a:rPr lang="tr-TR" sz="2000" dirty="0" smtClean="0"/>
              <a:t> farklı olarak 6102 sayılı yürürlükteki </a:t>
            </a:r>
            <a:r>
              <a:rPr lang="tr-TR" sz="2000" dirty="0" err="1" smtClean="0"/>
              <a:t>TTK’da</a:t>
            </a:r>
            <a:r>
              <a:rPr lang="tr-TR" sz="2000" dirty="0" smtClean="0"/>
              <a:t> müdürler konusunda önemli bir anlayış değişikliği gerçekleşmiş; “özden organ” ilkesi terk edilmiş ve profesyonelleşme imkanını kuvvetlendiren ve anonim şirketlere daha yakın bir anlayışla “seçilmiş organ” sistemi kabul edilmiştir.</a:t>
            </a:r>
          </a:p>
          <a:p>
            <a:r>
              <a:rPr lang="tr-TR" sz="2000" dirty="0" smtClean="0"/>
              <a:t>Şirketin sözleşmesi ile yönetimi ve temsili, müdür sıfatını taşıyan bir veya birden fazla ortağa veya tüm ortaklara ya da üçüncü kişilere verilebilir. </a:t>
            </a:r>
          </a:p>
          <a:p>
            <a:r>
              <a:rPr lang="tr-TR" sz="2000" dirty="0" err="1" smtClean="0"/>
              <a:t>Limited</a:t>
            </a:r>
            <a:r>
              <a:rPr lang="tr-TR" sz="2000" dirty="0" smtClean="0"/>
              <a:t> şirketin idare ve temsil organı lan “Müdür(</a:t>
            </a:r>
            <a:r>
              <a:rPr lang="tr-TR" sz="2000" dirty="0" err="1" smtClean="0"/>
              <a:t>ler</a:t>
            </a:r>
            <a:r>
              <a:rPr lang="tr-TR" sz="2000" dirty="0" smtClean="0"/>
              <a:t>)”in bir tek kişiden oluşması dahi mümkündür.</a:t>
            </a:r>
          </a:p>
          <a:p>
            <a:r>
              <a:rPr lang="tr-TR" sz="2000" dirty="0" smtClean="0"/>
              <a:t>Tüzel kişiler </a:t>
            </a:r>
            <a:r>
              <a:rPr lang="tr-TR" sz="2000" dirty="0" err="1" smtClean="0"/>
              <a:t>limited</a:t>
            </a:r>
            <a:r>
              <a:rPr lang="tr-TR" sz="2000" dirty="0" smtClean="0"/>
              <a:t> şirkete müdür olabilirler. Bu durumda, bu tüzel kişi bu görevi tüzel kişi adına yerine getirecek bir gerçek kişiyi belirler ve tüzel kişi adına belirlenen kişi görevlerini yerine getirir.</a:t>
            </a:r>
          </a:p>
          <a:p>
            <a:r>
              <a:rPr lang="tr-TR" sz="2000" dirty="0" smtClean="0"/>
              <a:t>TTK m. 576/1(d) bendine göre “Müdürlerin adları, soyadları, unvanları, vatandaşlıkları” şirket sözleşmesinde yer alması zorunlu kayıtlardan olduğundan bir </a:t>
            </a:r>
            <a:r>
              <a:rPr lang="tr-TR" sz="2000" dirty="0" err="1" smtClean="0"/>
              <a:t>limited</a:t>
            </a:r>
            <a:r>
              <a:rPr lang="tr-TR" sz="2000" dirty="0" smtClean="0"/>
              <a:t> şirketin müdür veya müdürleri belirlenmeden ticaret siciline tescili mümkün değildir.</a:t>
            </a:r>
          </a:p>
          <a:p>
            <a:endParaRPr lang="tr-TR" sz="2000" dirty="0"/>
          </a:p>
        </p:txBody>
      </p:sp>
    </p:spTree>
    <p:extLst>
      <p:ext uri="{BB962C8B-B14F-4D97-AF65-F5344CB8AC3E}">
        <p14:creationId xmlns:p14="http://schemas.microsoft.com/office/powerpoint/2010/main" val="86246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Müdürlerin Görev ve Yetkileri</a:t>
            </a:r>
            <a:endParaRPr lang="tr-TR" b="1" dirty="0"/>
          </a:p>
        </p:txBody>
      </p:sp>
      <p:sp>
        <p:nvSpPr>
          <p:cNvPr id="3" name="2 İçerik Yer Tutucusu"/>
          <p:cNvSpPr>
            <a:spLocks noGrp="1"/>
          </p:cNvSpPr>
          <p:nvPr>
            <p:ph idx="1"/>
          </p:nvPr>
        </p:nvSpPr>
        <p:spPr>
          <a:xfrm>
            <a:off x="323528" y="1600200"/>
            <a:ext cx="8363272" cy="4997152"/>
          </a:xfrm>
        </p:spPr>
        <p:txBody>
          <a:bodyPr>
            <a:normAutofit/>
          </a:bodyPr>
          <a:lstStyle/>
          <a:p>
            <a:pPr algn="just"/>
            <a:r>
              <a:rPr lang="tr-TR" sz="2400" dirty="0" smtClean="0"/>
              <a:t>Müdürler, en genel anlamıyla </a:t>
            </a:r>
            <a:r>
              <a:rPr lang="tr-TR" sz="2400" dirty="0" err="1" smtClean="0"/>
              <a:t>limited</a:t>
            </a:r>
            <a:r>
              <a:rPr lang="tr-TR" sz="2400" dirty="0" smtClean="0"/>
              <a:t> şirketlerin idare (yönetim) ve temsiliyle yetkilidirler. Bu yetkiler aynı zamanda bir görev olarak da algılanmalıdır. </a:t>
            </a:r>
          </a:p>
          <a:p>
            <a:endParaRPr lang="tr-TR" sz="2400" dirty="0" smtClean="0"/>
          </a:p>
          <a:p>
            <a:pPr algn="just"/>
            <a:r>
              <a:rPr lang="tr-TR" sz="2400" dirty="0" smtClean="0"/>
              <a:t>Müdürlerin bazı yetkileri </a:t>
            </a:r>
            <a:r>
              <a:rPr lang="tr-TR" sz="2400" dirty="0" err="1" smtClean="0"/>
              <a:t>TTK’dan</a:t>
            </a:r>
            <a:r>
              <a:rPr lang="tr-TR" sz="2400" dirty="0" smtClean="0"/>
              <a:t> açıkça anlaşılabilmektedir. Ancak kuşkusuz müdürlerin görev ve yetkileri </a:t>
            </a:r>
            <a:r>
              <a:rPr lang="tr-TR" sz="2400" dirty="0" err="1" smtClean="0"/>
              <a:t>TTK’da</a:t>
            </a:r>
            <a:r>
              <a:rPr lang="tr-TR" sz="2400" dirty="0" smtClean="0"/>
              <a:t> açıkça sayılanlarla sınırlı düşünülmemelidir. Nitekim TTK m. 623/3’e göre Kanunla veya şirket sözleşmesi ile genel kurula bırakılmamış bulunan yönetime ilişkin tüm konularda karar almaya ve bu kararları yürütmeye yetkili sayılmışlardır.</a:t>
            </a:r>
          </a:p>
          <a:p>
            <a:endParaRPr lang="tr-TR" sz="2400" dirty="0"/>
          </a:p>
        </p:txBody>
      </p:sp>
    </p:spTree>
    <p:extLst>
      <p:ext uri="{BB962C8B-B14F-4D97-AF65-F5344CB8AC3E}">
        <p14:creationId xmlns:p14="http://schemas.microsoft.com/office/powerpoint/2010/main" val="3135620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74638"/>
            <a:ext cx="8219256" cy="634082"/>
          </a:xfrm>
        </p:spPr>
        <p:txBody>
          <a:bodyPr>
            <a:noAutofit/>
          </a:bodyPr>
          <a:lstStyle/>
          <a:p>
            <a:r>
              <a:rPr lang="tr-TR" sz="3000" b="1" dirty="0" smtClean="0"/>
              <a:t>Müdürlerin Vazgeçilemez ve Devredilemez Görev ve Yetkileri</a:t>
            </a:r>
            <a:endParaRPr lang="tr-TR" sz="3000" dirty="0"/>
          </a:p>
        </p:txBody>
      </p:sp>
      <p:sp>
        <p:nvSpPr>
          <p:cNvPr id="3" name="2 İçerik Yer Tutucusu"/>
          <p:cNvSpPr>
            <a:spLocks noGrp="1"/>
          </p:cNvSpPr>
          <p:nvPr>
            <p:ph idx="1"/>
          </p:nvPr>
        </p:nvSpPr>
        <p:spPr>
          <a:xfrm>
            <a:off x="251520" y="1124744"/>
            <a:ext cx="8712968" cy="5472608"/>
          </a:xfrm>
        </p:spPr>
        <p:txBody>
          <a:bodyPr>
            <a:noAutofit/>
          </a:bodyPr>
          <a:lstStyle/>
          <a:p>
            <a:pPr>
              <a:buNone/>
            </a:pPr>
            <a:r>
              <a:rPr lang="tr-TR" sz="2000" dirty="0" smtClean="0"/>
              <a:t>Müdürler, aşağıdaki görevlerini ve yetkilerini devredemez ve bunlardan vazgeçemezler:</a:t>
            </a:r>
          </a:p>
          <a:p>
            <a:pPr>
              <a:buNone/>
            </a:pPr>
            <a:r>
              <a:rPr lang="tr-TR" sz="2000" dirty="0" smtClean="0"/>
              <a:t>a) Şirketin üst düzeyde yönetilmesi ve yönetimi ve gerekli talimatların verilmesi.</a:t>
            </a:r>
          </a:p>
          <a:p>
            <a:pPr>
              <a:buNone/>
            </a:pPr>
            <a:r>
              <a:rPr lang="tr-TR" sz="2000" dirty="0" smtClean="0"/>
              <a:t>b) Kanun ve şirket sözleşmesi çerçevesinde şirket yönetim örgütünün belirlenmesi.</a:t>
            </a:r>
          </a:p>
          <a:p>
            <a:pPr>
              <a:buNone/>
            </a:pPr>
            <a:r>
              <a:rPr lang="tr-TR" sz="2000" dirty="0" smtClean="0"/>
              <a:t>c) Şirketin yönetimi için gerekli olduğu takdirde, muhasebenin, finansal denetimin ve finansal planlamanın oluşturulması.</a:t>
            </a:r>
          </a:p>
          <a:p>
            <a:pPr>
              <a:buNone/>
            </a:pPr>
            <a:r>
              <a:rPr lang="tr-TR" sz="2000" dirty="0" smtClean="0"/>
              <a:t>d) Şirket yönetiminin bazı bölümleri kendilerine devredilmiş bulunan kişilerin, kanunlara, şirket sözleşmesine, iç tüzüklere ve talimatlara uygun hareket edip etmediklerinin gözetimi. </a:t>
            </a:r>
          </a:p>
          <a:p>
            <a:pPr>
              <a:buNone/>
            </a:pPr>
            <a:r>
              <a:rPr lang="tr-TR" sz="2000" dirty="0" smtClean="0"/>
              <a:t>e) Küçük </a:t>
            </a:r>
            <a:r>
              <a:rPr lang="tr-TR" sz="2000" dirty="0" err="1" smtClean="0"/>
              <a:t>limited</a:t>
            </a:r>
            <a:r>
              <a:rPr lang="tr-TR" sz="2000" dirty="0" smtClean="0"/>
              <a:t> şirketler hariç, risklerin erken teşhisi ve yönetimi komitesinin kurulması.</a:t>
            </a:r>
          </a:p>
          <a:p>
            <a:pPr>
              <a:buNone/>
            </a:pPr>
            <a:r>
              <a:rPr lang="tr-TR" sz="2000" dirty="0" smtClean="0"/>
              <a:t>f) Şirket finansal tablolarının, yıllık faaliyet raporunun ve gerekli olduğu takdirde topluluk finansal tablolarının ve yıllık faaliyet raporunun düzenlenmesi. </a:t>
            </a:r>
          </a:p>
          <a:p>
            <a:pPr>
              <a:buNone/>
            </a:pPr>
            <a:r>
              <a:rPr lang="tr-TR" sz="2000" dirty="0" smtClean="0"/>
              <a:t>g) Genel kurul toplantısının hazırlanması ve genel kurul kararlarının yürütülmesi.</a:t>
            </a:r>
          </a:p>
          <a:p>
            <a:pPr>
              <a:buNone/>
            </a:pPr>
            <a:r>
              <a:rPr lang="tr-TR" sz="2000" dirty="0" smtClean="0"/>
              <a:t>h) Şirketin borca batık olması hâlinde durumun mahkemeye bildirilmesi.</a:t>
            </a:r>
          </a:p>
          <a:p>
            <a:pPr>
              <a:buNone/>
            </a:pPr>
            <a:endParaRPr lang="tr-TR" sz="2000" dirty="0"/>
          </a:p>
        </p:txBody>
      </p:sp>
    </p:spTree>
    <p:extLst>
      <p:ext uri="{BB962C8B-B14F-4D97-AF65-F5344CB8AC3E}">
        <p14:creationId xmlns:p14="http://schemas.microsoft.com/office/powerpoint/2010/main" val="2870804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95536" y="1340768"/>
            <a:ext cx="8352928" cy="5112568"/>
          </a:xfrm>
        </p:spPr>
        <p:txBody>
          <a:bodyPr>
            <a:noAutofit/>
          </a:bodyPr>
          <a:lstStyle/>
          <a:p>
            <a:r>
              <a:rPr lang="tr-TR" sz="2400" dirty="0" smtClean="0"/>
              <a:t>Türk Ticaret Kanunu’nun 629. maddesine göre müdürlerin;</a:t>
            </a:r>
          </a:p>
          <a:p>
            <a:pPr lvl="1"/>
            <a:r>
              <a:rPr lang="tr-TR" sz="2400" dirty="0" smtClean="0"/>
              <a:t> temsil yetkilerinin kapsamına, </a:t>
            </a:r>
          </a:p>
          <a:p>
            <a:pPr lvl="1"/>
            <a:r>
              <a:rPr lang="tr-TR" sz="2400" dirty="0" smtClean="0"/>
              <a:t>yetkinin sınırlandırılmasına, </a:t>
            </a:r>
          </a:p>
          <a:p>
            <a:pPr lvl="1"/>
            <a:r>
              <a:rPr lang="tr-TR" sz="2400" dirty="0" smtClean="0"/>
              <a:t>imzaya yetkili olanların belirlenmesine, </a:t>
            </a:r>
          </a:p>
          <a:p>
            <a:pPr lvl="1"/>
            <a:r>
              <a:rPr lang="tr-TR" sz="2400" dirty="0" smtClean="0"/>
              <a:t>imza şekli ile </a:t>
            </a:r>
          </a:p>
          <a:p>
            <a:pPr lvl="1"/>
            <a:r>
              <a:rPr lang="tr-TR" sz="2400" dirty="0" smtClean="0"/>
              <a:t>bunların tescil ve ilanına </a:t>
            </a:r>
          </a:p>
          <a:p>
            <a:pPr marL="173038" lvl="1" indent="0">
              <a:buNone/>
            </a:pPr>
            <a:r>
              <a:rPr lang="tr-TR" sz="2400" dirty="0" smtClean="0"/>
              <a:t>bu Kanun’un anonim şirketlere ilişkin ilgili hükümleri kıyas yolu ile uygulanır. </a:t>
            </a:r>
          </a:p>
          <a:p>
            <a:pPr marL="173038" lvl="1" indent="0">
              <a:buNone/>
            </a:pPr>
            <a:endParaRPr lang="tr-TR" sz="2400" dirty="0" smtClean="0"/>
          </a:p>
          <a:p>
            <a:pPr marL="173038" lvl="1" indent="0" algn="just">
              <a:buFont typeface="Arial" pitchFamily="34" charset="0"/>
              <a:buChar char="•"/>
            </a:pPr>
            <a:r>
              <a:rPr lang="tr-TR" sz="2400" dirty="0" smtClean="0"/>
              <a:t>TTK m. 644/1(a) bendi ile “müdürlerin hukuki sorumluluğu” konusunda da anonim şirketler bölümündeki hükümlere yollamada bulunulmuştur.</a:t>
            </a:r>
          </a:p>
          <a:p>
            <a:pPr marL="173038" lvl="1" indent="0">
              <a:buNone/>
            </a:pPr>
            <a:endParaRPr lang="tr-TR" sz="2400" dirty="0" smtClean="0"/>
          </a:p>
          <a:p>
            <a:pPr marL="173038" lvl="1" indent="0">
              <a:buNone/>
            </a:pPr>
            <a:endParaRPr lang="tr-TR" sz="2400" dirty="0" smtClean="0"/>
          </a:p>
          <a:p>
            <a:endParaRPr lang="tr-TR" sz="2400" dirty="0"/>
          </a:p>
        </p:txBody>
      </p:sp>
    </p:spTree>
    <p:extLst>
      <p:ext uri="{BB962C8B-B14F-4D97-AF65-F5344CB8AC3E}">
        <p14:creationId xmlns:p14="http://schemas.microsoft.com/office/powerpoint/2010/main" val="82875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Genel Kurul</a:t>
            </a:r>
            <a:endParaRPr lang="tr-TR" b="1" dirty="0"/>
          </a:p>
        </p:txBody>
      </p:sp>
      <p:sp>
        <p:nvSpPr>
          <p:cNvPr id="3" name="2 İçerik Yer Tutucusu"/>
          <p:cNvSpPr>
            <a:spLocks noGrp="1"/>
          </p:cNvSpPr>
          <p:nvPr>
            <p:ph idx="1"/>
          </p:nvPr>
        </p:nvSpPr>
        <p:spPr/>
        <p:txBody>
          <a:bodyPr>
            <a:normAutofit fontScale="77500" lnSpcReduction="20000"/>
          </a:bodyPr>
          <a:lstStyle/>
          <a:p>
            <a:endParaRPr lang="tr-TR" dirty="0" smtClean="0"/>
          </a:p>
          <a:p>
            <a:r>
              <a:rPr lang="tr-TR" dirty="0" smtClean="0"/>
              <a:t>Şirketin “karar organı” konumundadır.</a:t>
            </a:r>
          </a:p>
          <a:p>
            <a:endParaRPr lang="tr-TR" dirty="0" smtClean="0"/>
          </a:p>
          <a:p>
            <a:r>
              <a:rPr lang="tr-TR" dirty="0" smtClean="0"/>
              <a:t>TTK m. 623/3. fıkrası gereği müdürler, kanunla veya şirket sözleşmesi ile genel kurula bırakılmamış bulunan yönetime ilişkin tüm konularda karar almaya ve bu kararları yürütmeye yetkili kılındıklarından Kanun’da açıkça genel kurula bırakılmayan yetkilerde genel kural genel kurulun değil müdürlerin yetkili ve görevli olması hususudur.</a:t>
            </a:r>
          </a:p>
          <a:p>
            <a:endParaRPr lang="tr-TR" dirty="0" smtClean="0"/>
          </a:p>
          <a:p>
            <a:r>
              <a:rPr lang="tr-TR" dirty="0" smtClean="0"/>
              <a:t>Dolayısıyla genel kurul Kanun’da açıkça yetkili kılındığı konularda görevli ve yetkilidir.</a:t>
            </a:r>
          </a:p>
        </p:txBody>
      </p:sp>
    </p:spTree>
    <p:extLst>
      <p:ext uri="{BB962C8B-B14F-4D97-AF65-F5344CB8AC3E}">
        <p14:creationId xmlns:p14="http://schemas.microsoft.com/office/powerpoint/2010/main" val="1650702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6632"/>
            <a:ext cx="8568952" cy="6552728"/>
          </a:xfrm>
        </p:spPr>
        <p:txBody>
          <a:bodyPr>
            <a:noAutofit/>
          </a:bodyPr>
          <a:lstStyle/>
          <a:p>
            <a:pPr>
              <a:buNone/>
            </a:pPr>
            <a:r>
              <a:rPr lang="tr-TR" sz="1500" dirty="0" smtClean="0"/>
              <a:t>Türk Ticaret Kanunu’nun 616. maddesinde </a:t>
            </a:r>
            <a:r>
              <a:rPr lang="tr-TR" sz="1500" b="1" dirty="0" smtClean="0"/>
              <a:t>genel kurulun “devredilemez” görev ve yetkilerine yer verilmiştir. Bu maddeye göre genel kurulun devredilemez yetkileri şunlardır:</a:t>
            </a:r>
          </a:p>
          <a:p>
            <a:pPr>
              <a:buNone/>
            </a:pPr>
            <a:r>
              <a:rPr lang="tr-TR" sz="1500" dirty="0" smtClean="0"/>
              <a:t>a) Şirket sözleşmesinin değiştirilmesi.</a:t>
            </a:r>
          </a:p>
          <a:p>
            <a:pPr>
              <a:buNone/>
            </a:pPr>
            <a:r>
              <a:rPr lang="tr-TR" sz="1500" dirty="0" smtClean="0"/>
              <a:t>b) Müdürlerin atanmaları ve görevden alınmaları.</a:t>
            </a:r>
          </a:p>
          <a:p>
            <a:pPr>
              <a:buNone/>
            </a:pPr>
            <a:r>
              <a:rPr lang="tr-TR" sz="1500" dirty="0" smtClean="0"/>
              <a:t>c) Topluluk denetçisi ile denetçilerin atanmaları ve görevden alınmaları.</a:t>
            </a:r>
          </a:p>
          <a:p>
            <a:pPr>
              <a:buNone/>
            </a:pPr>
            <a:r>
              <a:rPr lang="tr-TR" sz="1500" dirty="0" smtClean="0"/>
              <a:t>d) Topluluk yılsonu finansal tabloları ile yıllık faaliyet raporunun onaylanması.</a:t>
            </a:r>
          </a:p>
          <a:p>
            <a:pPr>
              <a:buNone/>
            </a:pPr>
            <a:r>
              <a:rPr lang="tr-TR" sz="1500" dirty="0" smtClean="0"/>
              <a:t>e) Yılsonu finansal tablolarının ve yıllık faaliyet raporunun onaylanması, kâr payı hakkında karar verilmesi, kazanç paylarının belirlenmesi.</a:t>
            </a:r>
          </a:p>
          <a:p>
            <a:pPr>
              <a:buNone/>
            </a:pPr>
            <a:r>
              <a:rPr lang="tr-TR" sz="1500" dirty="0" smtClean="0"/>
              <a:t>f) Müdürlerin ücretlerinin belirlenmesi ve ibraları.</a:t>
            </a:r>
          </a:p>
          <a:p>
            <a:pPr>
              <a:buNone/>
            </a:pPr>
            <a:r>
              <a:rPr lang="tr-TR" sz="1500" dirty="0" smtClean="0"/>
              <a:t>g) Esas sermaye paylarının devirlerinin onaylanması.</a:t>
            </a:r>
          </a:p>
          <a:p>
            <a:pPr>
              <a:buNone/>
            </a:pPr>
            <a:r>
              <a:rPr lang="tr-TR" sz="1500" dirty="0" smtClean="0"/>
              <a:t>h) Bir ortağın şirketten çıkarılması için mahkemeden istemde bulunulması.</a:t>
            </a:r>
          </a:p>
          <a:p>
            <a:pPr>
              <a:buNone/>
            </a:pPr>
            <a:r>
              <a:rPr lang="tr-TR" sz="1500" dirty="0" smtClean="0"/>
              <a:t>ı) Müdürün, şirketin kendi paylarını iktisabı konusunda yetkilendirilmesi veya böyle bir iktisabın onaylanması.</a:t>
            </a:r>
          </a:p>
          <a:p>
            <a:pPr>
              <a:buNone/>
            </a:pPr>
            <a:r>
              <a:rPr lang="tr-TR" sz="1500" dirty="0" smtClean="0"/>
              <a:t>i) Şirketin feshi.</a:t>
            </a:r>
          </a:p>
          <a:p>
            <a:pPr>
              <a:buNone/>
            </a:pPr>
            <a:r>
              <a:rPr lang="tr-TR" sz="1500" dirty="0" smtClean="0"/>
              <a:t>j) Genel kurulun kanun veya şirket sözleşmesi ile yetkilendirildiği ya da müdürlerin genel kurula sunduğu konularda karar verilmesi.</a:t>
            </a:r>
          </a:p>
          <a:p>
            <a:pPr>
              <a:buNone/>
            </a:pPr>
            <a:r>
              <a:rPr lang="tr-TR" sz="1500" dirty="0" smtClean="0"/>
              <a:t>Aşağıda sayılanlar ise </a:t>
            </a:r>
            <a:r>
              <a:rPr lang="tr-TR" sz="1500" b="1" dirty="0" smtClean="0"/>
              <a:t>şirket sözleşmesinde öngörüldükleri takdirde genel kurulun devredilemez yetkileridir</a:t>
            </a:r>
            <a:r>
              <a:rPr lang="tr-TR" sz="1500" dirty="0" smtClean="0"/>
              <a:t>:</a:t>
            </a:r>
          </a:p>
          <a:p>
            <a:pPr>
              <a:buNone/>
            </a:pPr>
            <a:r>
              <a:rPr lang="tr-TR" sz="1500" dirty="0" smtClean="0"/>
              <a:t>a) Şirket sözleşmesi uyarınca genel kurulun onayının arandığı hâller ile müdürlerin faaliyetlerinin onaylanması.</a:t>
            </a:r>
          </a:p>
          <a:p>
            <a:pPr>
              <a:buNone/>
            </a:pPr>
            <a:r>
              <a:rPr lang="tr-TR" sz="1500" dirty="0" smtClean="0"/>
              <a:t>b) Önerilmeye muhatap olma, önalım, geri alım ve alım haklarının kullanılması hakkında karar verilmesi.</a:t>
            </a:r>
          </a:p>
          <a:p>
            <a:pPr>
              <a:buNone/>
            </a:pPr>
            <a:r>
              <a:rPr lang="tr-TR" sz="1500" dirty="0" smtClean="0"/>
              <a:t>c) Esas sermaye payları üzerinde rehin hakkı kurulmasına ilişkin onayın verilmesi.</a:t>
            </a:r>
          </a:p>
          <a:p>
            <a:pPr>
              <a:buNone/>
            </a:pPr>
            <a:r>
              <a:rPr lang="tr-TR" sz="1500" dirty="0" smtClean="0"/>
              <a:t>d) Yan edim yükümlülükleri hakkında iç yönerge çıkarılması.</a:t>
            </a:r>
          </a:p>
          <a:p>
            <a:pPr>
              <a:buNone/>
            </a:pPr>
            <a:r>
              <a:rPr lang="tr-TR" sz="1500" dirty="0" smtClean="0"/>
              <a:t>e) Şirket sözleşmesinin 613 üncü maddenin dördüncü fıkrası uyarınca ortakların onayını yeterli görmemesi hâlinde, müdürlerin ve ortakların şirkete karşı bağlılık yükümü veya rekabet yasağı ile bağdaşmayan faaliyetlerde bulunabilmelerinin onayı için gereken iznin verilmesi.</a:t>
            </a:r>
          </a:p>
          <a:p>
            <a:pPr>
              <a:buNone/>
            </a:pPr>
            <a:r>
              <a:rPr lang="tr-TR" sz="1500" dirty="0" smtClean="0"/>
              <a:t>f) Bir ortağın şirket sözleşmesinde öngörülen sebeplerden dolayı şirketten çıkarılması.</a:t>
            </a:r>
          </a:p>
          <a:p>
            <a:pPr>
              <a:buNone/>
            </a:pPr>
            <a:endParaRPr lang="tr-TR" sz="1500" dirty="0"/>
          </a:p>
        </p:txBody>
      </p:sp>
    </p:spTree>
    <p:extLst>
      <p:ext uri="{BB962C8B-B14F-4D97-AF65-F5344CB8AC3E}">
        <p14:creationId xmlns:p14="http://schemas.microsoft.com/office/powerpoint/2010/main" val="252523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Limited</a:t>
            </a:r>
            <a:r>
              <a:rPr lang="tr-TR" b="1" dirty="0" smtClean="0"/>
              <a:t> Şirketlerde Denetim</a:t>
            </a:r>
            <a:endParaRPr lang="tr-TR" b="1" dirty="0"/>
          </a:p>
        </p:txBody>
      </p:sp>
      <p:sp>
        <p:nvSpPr>
          <p:cNvPr id="3" name="2 İçerik Yer Tutucusu"/>
          <p:cNvSpPr>
            <a:spLocks noGrp="1"/>
          </p:cNvSpPr>
          <p:nvPr>
            <p:ph idx="1"/>
          </p:nvPr>
        </p:nvSpPr>
        <p:spPr>
          <a:xfrm>
            <a:off x="457200" y="1600200"/>
            <a:ext cx="8435280" cy="4853136"/>
          </a:xfrm>
        </p:spPr>
        <p:txBody>
          <a:bodyPr>
            <a:normAutofit fontScale="85000" lnSpcReduction="10000"/>
          </a:bodyPr>
          <a:lstStyle/>
          <a:p>
            <a:r>
              <a:rPr lang="tr-TR" dirty="0" smtClean="0"/>
              <a:t>Türk Ticaret Kanunu’nun 635. maddesine göre Kanun’un 397. maddesinin beşinci ve altıncı fıkraları dışında kalan, anonim şirketin denetçiye, denetime ve özel denetime ilişkin hükümleri </a:t>
            </a:r>
            <a:r>
              <a:rPr lang="tr-TR" dirty="0" err="1" smtClean="0"/>
              <a:t>limited</a:t>
            </a:r>
            <a:r>
              <a:rPr lang="tr-TR" dirty="0" smtClean="0"/>
              <a:t> şirkete de uygulanır.</a:t>
            </a:r>
          </a:p>
          <a:p>
            <a:endParaRPr lang="tr-TR" dirty="0" smtClean="0"/>
          </a:p>
          <a:p>
            <a:r>
              <a:rPr lang="tr-TR" dirty="0" smtClean="0"/>
              <a:t>Kanun’un 397. maddesinin dördüncü fıkrasına da atıfta bulunulduğundan 398. madde kapsamında denetime tabi olacak şirketlerin belirlenmesine dair Bakanlar Kurulu Kararı olan “Bağımsız Denetime Tabi Olacak Şirketlerin Belirlenmesine Dair Karar” (RG. 23.01.2013, S. 28537) kapsamında bağımsız denetime tabi </a:t>
            </a:r>
            <a:r>
              <a:rPr lang="tr-TR" dirty="0" err="1" smtClean="0"/>
              <a:t>limited</a:t>
            </a:r>
            <a:r>
              <a:rPr lang="tr-TR" dirty="0" smtClean="0"/>
              <a:t> şirketler saptanabilir.</a:t>
            </a:r>
          </a:p>
          <a:p>
            <a:endParaRPr lang="tr-TR" dirty="0"/>
          </a:p>
        </p:txBody>
      </p:sp>
    </p:spTree>
    <p:extLst>
      <p:ext uri="{BB962C8B-B14F-4D97-AF65-F5344CB8AC3E}">
        <p14:creationId xmlns:p14="http://schemas.microsoft.com/office/powerpoint/2010/main" val="1438029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Limited</a:t>
            </a:r>
            <a:r>
              <a:rPr lang="tr-TR" b="1" dirty="0" smtClean="0"/>
              <a:t> Şirketlerde Şirket Sözleşmesi Değişiklikleri</a:t>
            </a:r>
            <a:endParaRPr lang="tr-TR" b="1" dirty="0"/>
          </a:p>
        </p:txBody>
      </p:sp>
      <p:sp>
        <p:nvSpPr>
          <p:cNvPr id="3" name="2 İçerik Yer Tutucusu"/>
          <p:cNvSpPr>
            <a:spLocks noGrp="1"/>
          </p:cNvSpPr>
          <p:nvPr>
            <p:ph idx="1"/>
          </p:nvPr>
        </p:nvSpPr>
        <p:spPr>
          <a:xfrm>
            <a:off x="827584" y="2276872"/>
            <a:ext cx="7859216" cy="3849291"/>
          </a:xfrm>
        </p:spPr>
        <p:txBody>
          <a:bodyPr>
            <a:normAutofit/>
          </a:bodyPr>
          <a:lstStyle/>
          <a:p>
            <a:r>
              <a:rPr lang="tr-TR" sz="2500" dirty="0" smtClean="0"/>
              <a:t>Şirketin kuruluşunda oluşturulan şirket sözleşmesi üzerinde zaman içerisinde değişiklik ihtiyacı doğabilir. Ortakların bu yöndeki isteklerini gerçekleştirebilmeleri </a:t>
            </a:r>
            <a:r>
              <a:rPr lang="tr-TR" sz="2500" dirty="0" err="1" smtClean="0"/>
              <a:t>TTK’nın</a:t>
            </a:r>
            <a:r>
              <a:rPr lang="tr-TR" sz="2500" dirty="0" smtClean="0"/>
              <a:t> 589-592. maddeleri arasındaki bir takım özel kurallara bağlanmıştır.</a:t>
            </a:r>
          </a:p>
          <a:p>
            <a:endParaRPr lang="tr-TR" sz="2500" dirty="0" smtClean="0"/>
          </a:p>
          <a:p>
            <a:r>
              <a:rPr lang="tr-TR" sz="2500" dirty="0" smtClean="0"/>
              <a:t>Bunlar içerisinde şirket sermayesinin artırılması ve azaltılması özel önem arz ettiği unutulmamalıdır.</a:t>
            </a:r>
            <a:endParaRPr lang="tr-TR" sz="2500" dirty="0"/>
          </a:p>
        </p:txBody>
      </p:sp>
    </p:spTree>
    <p:extLst>
      <p:ext uri="{BB962C8B-B14F-4D97-AF65-F5344CB8AC3E}">
        <p14:creationId xmlns:p14="http://schemas.microsoft.com/office/powerpoint/2010/main" val="159048620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Ekran Gösterisi (4:3)</PresentationFormat>
  <Paragraphs>71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Limited Şirketin Organları</vt:lpstr>
      <vt:lpstr>Müdür(ler)</vt:lpstr>
      <vt:lpstr>Müdürlerin Görev ve Yetkileri</vt:lpstr>
      <vt:lpstr>Müdürlerin Vazgeçilemez ve Devredilemez Görev ve Yetkileri</vt:lpstr>
      <vt:lpstr>PowerPoint Sunusu</vt:lpstr>
      <vt:lpstr>Genel Kurul</vt:lpstr>
      <vt:lpstr>PowerPoint Sunusu</vt:lpstr>
      <vt:lpstr>Limited Şirketlerde Denetim</vt:lpstr>
      <vt:lpstr>Limited Şirketlerde Şirket Sözleşmesi Değişiklikleri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Limited Şirketin Organları</dc:title>
  <dc:creator>KORKUT OZKORKUT</dc:creator>
  <cp:lastModifiedBy>KORKUT OZKORKUT</cp:lastModifiedBy>
  <cp:revision>2</cp:revision>
  <dcterms:created xsi:type="dcterms:W3CDTF">2019-12-24T09:19:50Z</dcterms:created>
  <dcterms:modified xsi:type="dcterms:W3CDTF">2019-12-24T09:38:52Z</dcterms:modified>
</cp:coreProperties>
</file>