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9" r:id="rId4"/>
    <p:sldId id="257" r:id="rId5"/>
    <p:sldId id="260" r:id="rId6"/>
    <p:sldId id="258" r:id="rId7"/>
    <p:sldId id="263" r:id="rId8"/>
    <p:sldId id="264" r:id="rId9"/>
    <p:sldId id="261" r:id="rId10"/>
    <p:sldId id="262"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674" autoAdjust="0"/>
  </p:normalViewPr>
  <p:slideViewPr>
    <p:cSldViewPr snapToGrid="0">
      <p:cViewPr varScale="1">
        <p:scale>
          <a:sx n="54" d="100"/>
          <a:sy n="54" d="100"/>
        </p:scale>
        <p:origin x="-69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pPr/>
              <a:t>24.12.2019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pPr/>
              <a:t>‹#›</a:t>
            </a:fld>
            <a:endParaRPr lang="tr-TR"/>
          </a:p>
        </p:txBody>
      </p:sp>
    </p:spTree>
    <p:extLst>
      <p:ext uri="{BB962C8B-B14F-4D97-AF65-F5344CB8AC3E}">
        <p14:creationId xmlns:p14="http://schemas.microsoft.com/office/powerpoint/2010/main" xmlns=""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27366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27366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304570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304570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19696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19696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19696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19696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a:defRPr sz="1200" b="1"/>
            </a:pPr>
            <a:r>
              <a:t>8	ET</a:t>
            </a:r>
          </a:p>
          <a:p>
            <a:pPr>
              <a:defRPr sz="1200"/>
            </a:pPr>
            <a:r>
              <a:t>ET technique, allows the production of a large number of offspring from selected dams, thus optimizing selection response in breeding programs given the higher selection intensity and lower generation interval achieved. The success of ET depends on several factors affecting survival of transferred embryos including;</a:t>
            </a:r>
          </a:p>
          <a:p>
            <a:pPr marL="228600" indent="-228600">
              <a:buSzPct val="100000"/>
              <a:buAutoNum type="arabicPeriod"/>
              <a:defRPr sz="1200" b="1">
                <a:solidFill>
                  <a:srgbClr val="FF2600"/>
                </a:solidFill>
              </a:defRPr>
            </a:pPr>
            <a:r>
              <a:t>management of donor and recipient does, </a:t>
            </a:r>
          </a:p>
          <a:p>
            <a:pPr marL="228600" indent="-228600">
              <a:buSzPct val="100000"/>
              <a:buAutoNum type="arabicPeriod"/>
              <a:defRPr sz="1200" b="1">
                <a:solidFill>
                  <a:srgbClr val="FF2600"/>
                </a:solidFill>
              </a:defRPr>
            </a:pPr>
            <a:r>
              <a:t>estrus synchronization in donors and recipients and superovulation of donors, </a:t>
            </a:r>
          </a:p>
          <a:p>
            <a:pPr>
              <a:defRPr sz="1200"/>
            </a:pPr>
            <a:r>
              <a:t>An average of </a:t>
            </a:r>
            <a:r>
              <a:rPr b="1"/>
              <a:t>6 to 8 transferable embryos</a:t>
            </a:r>
            <a:r>
              <a:t> per donor can be produced in a successful goat ET program. These results depend on some factors  such as </a:t>
            </a:r>
            <a:r>
              <a:rPr b="1"/>
              <a:t>breed</a:t>
            </a:r>
            <a:r>
              <a:t>, </a:t>
            </a:r>
            <a:r>
              <a:rPr b="1"/>
              <a:t>age</a:t>
            </a:r>
            <a:r>
              <a:t> and </a:t>
            </a:r>
            <a:r>
              <a:rPr b="1"/>
              <a:t>nutrition</a:t>
            </a:r>
            <a:r>
              <a:t> that contribute to the high variability. The variability of the superovulatory response, the poor fertilization associated with high ovulatory responses and early regression of corpora lutea.</a:t>
            </a:r>
          </a:p>
          <a:p>
            <a:pPr>
              <a:defRPr sz="1200" b="1"/>
            </a:pPr>
            <a:r>
              <a:t>Superovulation</a:t>
            </a:r>
          </a:p>
          <a:p>
            <a:pPr>
              <a:defRPr sz="1200"/>
            </a:pPr>
            <a:r>
              <a:t>There are a number of ways to superovulate goat and sheep, each of which has its advantages and disadvantages. The major commercial products applied are equine chorionic gonadotrophin (eCG or PMSG) and FSHp (porcine pituitary gland).</a:t>
            </a:r>
          </a:p>
          <a:p>
            <a:pPr>
              <a:defRPr sz="1200"/>
            </a:pPr>
            <a:r>
              <a:rPr b="1"/>
              <a:t>FSH</a:t>
            </a:r>
            <a:r>
              <a:t> is administered twice daily for 3-4 days, usually in decreasing doses between 1-5 mg (example 2-2-1.5-1.5-1-1-0.5-0.5), beginning between 1 and 4 days before the end of the progestagen treatment since the half-life of pFSH is </a:t>
            </a:r>
            <a:r>
              <a:rPr b="1"/>
              <a:t>only 5 hours.</a:t>
            </a:r>
            <a:r>
              <a:t>	</a:t>
            </a:r>
          </a:p>
          <a:p>
            <a:pPr>
              <a:defRPr sz="1200"/>
            </a:pPr>
            <a:r>
              <a:t>Average number of oocytes recovered is significantly higher in FSH-treated goats (9.4) than PMSG-treated goats (5.7). </a:t>
            </a:r>
          </a:p>
          <a:p>
            <a:pPr>
              <a:defRPr sz="1200"/>
            </a:pPr>
            <a:r>
              <a:t>Both intrinsic and extrinsic factors are responsible for the variability. Among the intrinsic factors, </a:t>
            </a:r>
            <a:r>
              <a:rPr b="1"/>
              <a:t>genetic</a:t>
            </a:r>
            <a:r>
              <a:t>, </a:t>
            </a:r>
            <a:r>
              <a:rPr b="1"/>
              <a:t>age</a:t>
            </a:r>
            <a:r>
              <a:t>, </a:t>
            </a:r>
            <a:r>
              <a:rPr b="1"/>
              <a:t>stage of the cycle</a:t>
            </a:r>
            <a:r>
              <a:t> at which the treatment applied are important. Environmental factors such as </a:t>
            </a:r>
            <a:r>
              <a:rPr b="1"/>
              <a:t>season</a:t>
            </a:r>
            <a:r>
              <a:t>, </a:t>
            </a:r>
            <a:r>
              <a:rPr b="1"/>
              <a:t>nutrition</a:t>
            </a:r>
            <a:r>
              <a:t>, </a:t>
            </a:r>
            <a:r>
              <a:rPr b="1"/>
              <a:t>health state</a:t>
            </a:r>
            <a:r>
              <a:t>, </a:t>
            </a:r>
            <a:r>
              <a:rPr b="1"/>
              <a:t>AI</a:t>
            </a:r>
            <a:r>
              <a:t> and type of gonadotrophin administered are known to contribute to the variability.</a:t>
            </a:r>
          </a:p>
          <a:p>
            <a:pPr marL="228600" indent="-228600">
              <a:buSzPct val="100000"/>
              <a:buAutoNum type="arabicPeriod" startAt="3"/>
              <a:defRPr sz="1200" b="1">
                <a:solidFill>
                  <a:srgbClr val="FF2600"/>
                </a:solidFill>
              </a:defRPr>
            </a:pPr>
            <a:r>
              <a:t>natural breeding or Artificial Insemination, </a:t>
            </a:r>
          </a:p>
          <a:p>
            <a:pPr marL="228600" indent="-228600">
              <a:buSzPct val="100000"/>
              <a:buAutoNum type="arabicPeriod" startAt="3"/>
              <a:defRPr sz="1200" b="1">
                <a:solidFill>
                  <a:srgbClr val="FF2600"/>
                </a:solidFill>
              </a:defRPr>
            </a:pPr>
            <a:r>
              <a:t>collection and evaluation of embryos,</a:t>
            </a:r>
          </a:p>
          <a:p>
            <a:pPr marL="228600" indent="-228600">
              <a:buSzPct val="100000"/>
              <a:buAutoNum type="arabicPeriod" startAt="3"/>
              <a:defRPr sz="1200" b="1">
                <a:solidFill>
                  <a:srgbClr val="FF2600"/>
                </a:solidFill>
              </a:defRPr>
            </a:pPr>
            <a:r>
              <a:t>transfer of embryos</a:t>
            </a:r>
          </a:p>
          <a:p>
            <a:pPr>
              <a:defRPr sz="1200"/>
            </a:pPr>
            <a:r>
              <a:t>What is the limitation to widely use this technique?</a:t>
            </a:r>
          </a:p>
          <a:p>
            <a:pPr marL="228600" indent="-228600">
              <a:buSzPct val="50000"/>
              <a:buBlip>
                <a:blip r:embed="rId3"/>
              </a:buBlip>
              <a:defRPr sz="1200"/>
            </a:pPr>
            <a:r>
              <a:t>mostly because of the </a:t>
            </a:r>
            <a:r>
              <a:rPr b="1"/>
              <a:t>lower benefit/cost ratio</a:t>
            </a:r>
            <a:r>
              <a:t> achieved in this species,</a:t>
            </a:r>
          </a:p>
          <a:p>
            <a:pPr marL="228600" indent="-228600">
              <a:buSzPct val="50000"/>
              <a:buBlip>
                <a:blip r:embed="rId3"/>
              </a:buBlip>
              <a:defRPr sz="1200"/>
            </a:pPr>
            <a:r>
              <a:t>the uncertainty (belirsizlik) of results as a pregnancy rate,</a:t>
            </a:r>
          </a:p>
          <a:p>
            <a:pPr marL="228600" indent="-228600">
              <a:buSzPct val="50000"/>
              <a:buBlip>
                <a:blip r:embed="rId3"/>
              </a:buBlip>
              <a:defRPr sz="1200"/>
            </a:pPr>
            <a:r>
              <a:t>wide range variability of response to superovulation, </a:t>
            </a:r>
          </a:p>
          <a:p>
            <a:pPr marL="228600" indent="-228600">
              <a:buSzPct val="50000"/>
              <a:buBlip>
                <a:blip r:embed="rId3"/>
              </a:buBlip>
              <a:defRPr sz="1200"/>
            </a:pPr>
            <a:r>
              <a:t>fertilization failure and premature regression of the corpus luteum, </a:t>
            </a:r>
          </a:p>
          <a:p>
            <a:pPr marL="228600" indent="-228600">
              <a:buSzPct val="50000"/>
              <a:buBlip>
                <a:blip r:embed="rId3"/>
              </a:buBlip>
              <a:defRPr sz="1200"/>
            </a:pPr>
            <a:r>
              <a:t>It is need to perform embryo collection by surgical way, even though non-surgical procedures have been described. </a:t>
            </a:r>
          </a:p>
        </p:txBody>
      </p:sp>
    </p:spTree>
    <p:extLst>
      <p:ext uri="{BB962C8B-B14F-4D97-AF65-F5344CB8AC3E}">
        <p14:creationId xmlns:p14="http://schemas.microsoft.com/office/powerpoint/2010/main" xmlns="" val="19696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579706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29452465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5944924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294198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8134689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536256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xmlns="" val="23657070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942796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276370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601923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28233399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256000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pPr/>
              <a:t>24.12.2019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xmlns="" val="37950754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xtension.missouri.edu/p/MP913"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extension.missouri.edu/p/MP913"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extension.missouri.edu/p/MP913"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extension.missouri.edu/p/MP913"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extension.missouri.edu/p/MP913"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extension.missouri.edu/p/MP913"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extension.missouri.edu/p/MP913"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extension.missouri.edu/p/MP913"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extension.missouri.edu/p/MP913"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Which are the 5 steps for ET ?"/>
          <p:cNvSpPr txBox="1">
            <a:spLocks noGrp="1"/>
          </p:cNvSpPr>
          <p:nvPr>
            <p:ph type="title"/>
          </p:nvPr>
        </p:nvSpPr>
        <p:spPr>
          <a:xfrm>
            <a:off x="2975004" y="2834709"/>
            <a:ext cx="5908617" cy="680098"/>
          </a:xfrm>
          <a:prstGeom prst="rect">
            <a:avLst/>
          </a:prstGeom>
        </p:spPr>
        <p:txBody>
          <a:bodyPr>
            <a:normAutofit fontScale="90000"/>
          </a:bodyPr>
          <a:lstStyle>
            <a:lvl1pPr defTabSz="237743">
              <a:defRPr sz="3743">
                <a:solidFill>
                  <a:srgbClr val="0096FF"/>
                </a:solidFill>
              </a:defRPr>
            </a:lvl1pPr>
          </a:lstStyle>
          <a:p>
            <a:r>
              <a:rPr lang="tr-TR" dirty="0" smtClean="0"/>
              <a:t>Embriyo Transferinde 5 Temel Adım</a:t>
            </a:r>
            <a:endParaRPr dirty="0"/>
          </a:p>
        </p:txBody>
      </p:sp>
      <p:sp>
        <p:nvSpPr>
          <p:cNvPr id="229" name="Management of donor and recipient…"/>
          <p:cNvSpPr txBox="1">
            <a:spLocks noGrp="1"/>
          </p:cNvSpPr>
          <p:nvPr>
            <p:ph type="body" sz="half" idx="1"/>
          </p:nvPr>
        </p:nvSpPr>
        <p:spPr>
          <a:xfrm>
            <a:off x="2133855" y="3683190"/>
            <a:ext cx="8596314" cy="2170967"/>
          </a:xfrm>
          <a:prstGeom prst="rect">
            <a:avLst/>
          </a:prstGeom>
        </p:spPr>
        <p:txBody>
          <a:bodyPr>
            <a:normAutofit fontScale="92500" lnSpcReduction="20000"/>
          </a:bodyPr>
          <a:lstStyle/>
          <a:p>
            <a:pPr marL="160729" indent="-160729" algn="l">
              <a:buSzPct val="100000"/>
              <a:buAutoNum type="arabicPeriod"/>
              <a:defRPr sz="2800"/>
            </a:pPr>
            <a:r>
              <a:rPr dirty="0"/>
              <a:t> </a:t>
            </a:r>
            <a:r>
              <a:rPr lang="tr-TR" dirty="0" err="1" smtClean="0"/>
              <a:t>Donör</a:t>
            </a:r>
            <a:r>
              <a:rPr lang="tr-TR" dirty="0" smtClean="0"/>
              <a:t> ve alıcının yönetimi</a:t>
            </a:r>
            <a:endParaRPr dirty="0"/>
          </a:p>
          <a:p>
            <a:pPr marL="160729" indent="-160729" algn="l">
              <a:buSzPct val="100000"/>
              <a:buAutoNum type="arabicPeriod"/>
              <a:defRPr sz="2800"/>
            </a:pPr>
            <a:r>
              <a:rPr dirty="0"/>
              <a:t> </a:t>
            </a:r>
            <a:r>
              <a:rPr lang="tr-TR" dirty="0" err="1" smtClean="0"/>
              <a:t>Donörün</a:t>
            </a:r>
            <a:r>
              <a:rPr lang="tr-TR" dirty="0" smtClean="0"/>
              <a:t> </a:t>
            </a:r>
            <a:r>
              <a:rPr lang="tr-TR" dirty="0" err="1" smtClean="0"/>
              <a:t>süperovülasyonu</a:t>
            </a:r>
            <a:r>
              <a:rPr lang="tr-TR" dirty="0" smtClean="0"/>
              <a:t> ve alıcının </a:t>
            </a:r>
            <a:r>
              <a:rPr lang="tr-TR" dirty="0" err="1" smtClean="0"/>
              <a:t>östrus</a:t>
            </a:r>
            <a:r>
              <a:rPr lang="tr-TR" dirty="0" smtClean="0"/>
              <a:t> senkronizasyonu</a:t>
            </a:r>
            <a:endParaRPr dirty="0"/>
          </a:p>
          <a:p>
            <a:pPr marL="160729" indent="-160729" algn="l">
              <a:buSzPct val="100000"/>
              <a:buAutoNum type="arabicPeriod"/>
              <a:defRPr sz="2800"/>
            </a:pPr>
            <a:r>
              <a:rPr dirty="0"/>
              <a:t> </a:t>
            </a:r>
            <a:r>
              <a:rPr lang="tr-TR" dirty="0" smtClean="0"/>
              <a:t>Doğal çiftleşme veya suni tohumlama uygulaması</a:t>
            </a:r>
            <a:endParaRPr dirty="0"/>
          </a:p>
          <a:p>
            <a:pPr marL="160729" indent="-160729" algn="l">
              <a:buSzPct val="100000"/>
              <a:buAutoNum type="arabicPeriod"/>
              <a:defRPr sz="2800"/>
            </a:pPr>
            <a:r>
              <a:rPr dirty="0"/>
              <a:t> </a:t>
            </a:r>
            <a:r>
              <a:rPr lang="tr-TR" dirty="0" smtClean="0"/>
              <a:t>Embriyonun toplanması ve değerlendirilmesi</a:t>
            </a:r>
            <a:endParaRPr dirty="0"/>
          </a:p>
          <a:p>
            <a:pPr marL="160729" indent="-160729" algn="l">
              <a:buSzPct val="100000"/>
              <a:buAutoNum type="arabicPeriod"/>
              <a:defRPr sz="2800"/>
            </a:pPr>
            <a:r>
              <a:rPr dirty="0"/>
              <a:t> </a:t>
            </a:r>
            <a:r>
              <a:rPr lang="tr-TR" dirty="0" smtClean="0"/>
              <a:t>Embriyo transferi</a:t>
            </a:r>
            <a:endParaRPr dirty="0"/>
          </a:p>
        </p:txBody>
      </p:sp>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http://www.vhhms.com/index.php/LAPAROSCOPIC_AI_and_ET_in_SHEEP,_GOATS_and_DEER;</a:t>
            </a:r>
            <a:r>
              <a:rPr sz="562" u="sng" kern="0">
                <a:solidFill>
                  <a:srgbClr val="FFFFFF"/>
                </a:solidFill>
                <a:latin typeface="Helvetica Neue"/>
                <a:ea typeface="Helvetica Neue"/>
                <a:cs typeface="Helvetica Neue"/>
                <a:sym typeface="Helvetica Neue"/>
                <a:hlinkClick r:id="rId3"/>
              </a:rPr>
              <a:t>http://extension.missouri.edu/p/MP913</a:t>
            </a:r>
          </a:p>
        </p:txBody>
      </p:sp>
      <p:sp>
        <p:nvSpPr>
          <p:cNvPr id="241" name="What ET is?"/>
          <p:cNvSpPr txBox="1"/>
          <p:nvPr/>
        </p:nvSpPr>
        <p:spPr>
          <a:xfrm>
            <a:off x="2416969" y="142875"/>
            <a:ext cx="7358063"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algn="ctr" defTabSz="321457" hangingPunct="0">
              <a:defRPr sz="7200"/>
            </a:pPr>
            <a:r>
              <a:rPr lang="tr-TR" sz="5062" kern="0" dirty="0">
                <a:solidFill>
                  <a:srgbClr val="FFFFFF"/>
                </a:solidFill>
                <a:sym typeface="Chalkduster"/>
              </a:rPr>
              <a:t>Embriyo transferi nedir</a:t>
            </a:r>
            <a:r>
              <a:rPr sz="5062" kern="0" dirty="0">
                <a:solidFill>
                  <a:srgbClr val="FFFFFF"/>
                </a:solidFill>
                <a:sym typeface="Chalkduster"/>
              </a:rPr>
              <a:t>?</a:t>
            </a:r>
          </a:p>
        </p:txBody>
      </p:sp>
      <p:sp>
        <p:nvSpPr>
          <p:cNvPr id="242" name="Embryo transfer is a way to produce an animal of certain genetic qualities faster."/>
          <p:cNvSpPr txBox="1"/>
          <p:nvPr/>
        </p:nvSpPr>
        <p:spPr>
          <a:xfrm>
            <a:off x="2548866" y="1204226"/>
            <a:ext cx="7358063"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l">
              <a:defRPr sz="3600"/>
            </a:lvl1pPr>
          </a:lstStyle>
          <a:p>
            <a:pPr defTabSz="321457" hangingPunct="0"/>
            <a:r>
              <a:rPr lang="tr-TR" sz="2531" kern="0" dirty="0">
                <a:solidFill>
                  <a:srgbClr val="FFFFFF"/>
                </a:solidFill>
                <a:sym typeface="Chalkduster"/>
              </a:rPr>
              <a:t>Embriyo transferi, belirli genetik özelliklere sahip bir hayvanı daha hızlı üretmenin bir yoludur.</a:t>
            </a:r>
            <a:endParaRPr sz="2531" kern="0" dirty="0">
              <a:solidFill>
                <a:srgbClr val="FFFFFF"/>
              </a:solidFill>
              <a:sym typeface="Chalkduster"/>
            </a:endParaRPr>
          </a:p>
        </p:txBody>
      </p:sp>
      <p:sp>
        <p:nvSpPr>
          <p:cNvPr id="244" name="5"/>
          <p:cNvSpPr txBox="1"/>
          <p:nvPr/>
        </p:nvSpPr>
        <p:spPr>
          <a:xfrm>
            <a:off x="5426612" y="4938939"/>
            <a:ext cx="1005400" cy="1013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8700" u="sng">
                <a:solidFill>
                  <a:srgbClr val="0096FF"/>
                </a:solidFill>
              </a:defRPr>
            </a:lvl1pPr>
          </a:lstStyle>
          <a:p>
            <a:pPr algn="ctr" defTabSz="321457" hangingPunct="0">
              <a:defRPr u="none">
                <a:solidFill>
                  <a:srgbClr val="FFFFFF"/>
                </a:solidFill>
              </a:defRPr>
            </a:pPr>
            <a:endParaRPr sz="6117" kern="0" dirty="0">
              <a:sym typeface="Chalkduster"/>
            </a:endParaRPr>
          </a:p>
        </p:txBody>
      </p:sp>
    </p:spTree>
    <p:extLst>
      <p:ext uri="{BB962C8B-B14F-4D97-AF65-F5344CB8AC3E}">
        <p14:creationId xmlns:p14="http://schemas.microsoft.com/office/powerpoint/2010/main" xmlns="" val="121981687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type="lt">
                                    <p:tmAbs val="100"/>
                                  </p:iterate>
                                  <p:childTnLst>
                                    <p:set>
                                      <p:cBhvr>
                                        <p:cTn id="6" fill="hold">
                                          <p:stCondLst>
                                            <p:cond delay="0"/>
                                          </p:stCondLst>
                                        </p:cTn>
                                        <p:tgtEl>
                                          <p:spTgt spid="241"/>
                                        </p:tgtEl>
                                        <p:attrNameLst>
                                          <p:attrName>style.visibility</p:attrName>
                                        </p:attrNameLst>
                                      </p:cBhvr>
                                      <p:to>
                                        <p:strVal val="hidden"/>
                                      </p:to>
                                    </p:set>
                                  </p:childTnLst>
                                </p:cTn>
                              </p:par>
                            </p:childTnLst>
                          </p:cTn>
                        </p:par>
                        <p:par>
                          <p:cTn id="7" fill="hold">
                            <p:stCondLst>
                              <p:cond delay="2100"/>
                            </p:stCondLst>
                            <p:childTnLst>
                              <p:par>
                                <p:cTn id="8" presetID="1" presetClass="exit" presetSubtype="0" fill="hold" grpId="0" nodeType="afterEffect">
                                  <p:stCondLst>
                                    <p:cond delay="0"/>
                                  </p:stCondLst>
                                  <p:iterate type="lt">
                                    <p:tmAbs val="100"/>
                                  </p:iterate>
                                  <p:childTnLst>
                                    <p:set>
                                      <p:cBhvr>
                                        <p:cTn id="9" fill="hold">
                                          <p:stCondLst>
                                            <p:cond delay="0"/>
                                          </p:stCondLst>
                                        </p:cTn>
                                        <p:tgtEl>
                                          <p:spTgt spid="242"/>
                                        </p:tgtEl>
                                        <p:attrNameLst>
                                          <p:attrName>style.visibility</p:attrName>
                                        </p:attrNameLst>
                                      </p:cBhvr>
                                      <p:to>
                                        <p:strVal val="hidden"/>
                                      </p:to>
                                    </p:set>
                                  </p:childTnLst>
                                </p:cTn>
                              </p:par>
                            </p:childTnLst>
                          </p:cTn>
                        </p:par>
                        <p:par>
                          <p:cTn id="10" fill="hold">
                            <p:stCondLst>
                              <p:cond delay="10600"/>
                            </p:stCondLst>
                            <p:childTnLst>
                              <p:par>
                                <p:cTn id="11" presetID="2" presetClass="entr" presetSubtype="1" fill="hold" grpId="0" nodeType="afterEffect">
                                  <p:stCondLst>
                                    <p:cond delay="0"/>
                                  </p:stCondLst>
                                  <p:iterate type="lt">
                                    <p:tmAbs val="0"/>
                                  </p:iterate>
                                  <p:childTnLst>
                                    <p:set>
                                      <p:cBhvr>
                                        <p:cTn id="12" fill="hold"/>
                                        <p:tgtEl>
                                          <p:spTgt spid="244"/>
                                        </p:tgtEl>
                                        <p:attrNameLst>
                                          <p:attrName>style.visibility</p:attrName>
                                        </p:attrNameLst>
                                      </p:cBhvr>
                                      <p:to>
                                        <p:strVal val="visible"/>
                                      </p:to>
                                    </p:set>
                                    <p:anim calcmode="lin" valueType="num">
                                      <p:cBhvr>
                                        <p:cTn id="13" dur="1000" fill="hold"/>
                                        <p:tgtEl>
                                          <p:spTgt spid="244"/>
                                        </p:tgtEl>
                                        <p:attrNameLst>
                                          <p:attrName>ppt_x</p:attrName>
                                        </p:attrNameLst>
                                      </p:cBhvr>
                                      <p:tavLst>
                                        <p:tav tm="0">
                                          <p:val>
                                            <p:strVal val="#ppt_x"/>
                                          </p:val>
                                        </p:tav>
                                        <p:tav tm="100000">
                                          <p:val>
                                            <p:strVal val="#ppt_x"/>
                                          </p:val>
                                        </p:tav>
                                      </p:tavLst>
                                    </p:anim>
                                    <p:anim calcmode="lin" valueType="num">
                                      <p:cBhvr>
                                        <p:cTn id="14" dur="1000" fill="hold"/>
                                        <p:tgtEl>
                                          <p:spTgt spid="244"/>
                                        </p:tgtEl>
                                        <p:attrNameLst>
                                          <p:attrName>ppt_y</p:attrName>
                                        </p:attrNameLst>
                                      </p:cBhvr>
                                      <p:tavLst>
                                        <p:tav tm="0">
                                          <p:val>
                                            <p:strVal val="0-#ppt_h/2"/>
                                          </p:val>
                                        </p:tav>
                                        <p:tav tm="100000">
                                          <p:val>
                                            <p:strVal val="#ppt_y"/>
                                          </p:val>
                                        </p:tav>
                                      </p:tavLst>
                                    </p:anim>
                                  </p:childTnLst>
                                </p:cTn>
                              </p:par>
                            </p:childTnLst>
                          </p:cTn>
                        </p:par>
                        <p:par>
                          <p:cTn id="15" fill="hold">
                            <p:stCondLst>
                              <p:cond delay="11600"/>
                            </p:stCondLst>
                            <p:childTnLst>
                              <p:par>
                                <p:cTn id="16" presetID="1" presetClass="exit" presetSubtype="0" fill="hold" grpId="1" nodeType="afterEffect">
                                  <p:stCondLst>
                                    <p:cond delay="0"/>
                                  </p:stCondLst>
                                  <p:iterate type="lt">
                                    <p:tmAbs val="100"/>
                                  </p:iterate>
                                  <p:childTnLst>
                                    <p:set>
                                      <p:cBhvr>
                                        <p:cTn id="17" fill="hold">
                                          <p:stCondLst>
                                            <p:cond delay="0"/>
                                          </p:stCondLst>
                                        </p:cTn>
                                        <p:tgtEl>
                                          <p:spTgt spid="244"/>
                                        </p:tgtEl>
                                        <p:attrNameLst>
                                          <p:attrName>style.visibility</p:attrName>
                                        </p:attrNameLst>
                                      </p:cBhvr>
                                      <p:to>
                                        <p:strVal val="hidden"/>
                                      </p:to>
                                    </p:set>
                                  </p:childTnLst>
                                </p:cTn>
                              </p:par>
                            </p:childTnLst>
                          </p:cTn>
                        </p:par>
                        <p:par>
                          <p:cTn id="18" fill="hold">
                            <p:stCondLst>
                              <p:cond delay="11600"/>
                            </p:stCondLst>
                            <p:childTnLst>
                              <p:par>
                                <p:cTn id="19" presetID="1" presetClass="entr" presetSubtype="0" fill="hold" grpId="0" nodeType="afterEffect">
                                  <p:stCondLst>
                                    <p:cond delay="0"/>
                                  </p:stCondLst>
                                  <p:iterate type="lt">
                                    <p:tmAbs val="100"/>
                                  </p:iterate>
                                  <p:childTnLst>
                                    <p:set>
                                      <p:cBhvr>
                                        <p:cTn id="20" fill="hold"/>
                                        <p:tgtEl>
                                          <p:spTgt spid="228"/>
                                        </p:tgtEl>
                                        <p:attrNameLst>
                                          <p:attrName>style.visibility</p:attrName>
                                        </p:attrNameLst>
                                      </p:cBhvr>
                                      <p:to>
                                        <p:strVal val="visible"/>
                                      </p:to>
                                    </p:set>
                                  </p:childTnLst>
                                </p:cTn>
                              </p:par>
                            </p:childTnLst>
                          </p:cTn>
                        </p:par>
                        <p:par>
                          <p:cTn id="21" fill="hold">
                            <p:stCondLst>
                              <p:cond delay="14400"/>
                            </p:stCondLst>
                            <p:childTnLst>
                              <p:par>
                                <p:cTn id="22" presetID="1" presetClass="entr" presetSubtype="0" fill="hold" grpId="0" nodeType="afterEffect">
                                  <p:stCondLst>
                                    <p:cond delay="0"/>
                                  </p:stCondLst>
                                  <p:iterate type="lt">
                                    <p:tmAbs val="100"/>
                                  </p:iterate>
                                  <p:childTnLst>
                                    <p:set>
                                      <p:cBhvr>
                                        <p:cTn id="23" fill="hold"/>
                                        <p:tgtEl>
                                          <p:spTgt spid="229">
                                            <p:bg/>
                                          </p:spTgt>
                                        </p:tgtEl>
                                        <p:attrNameLst>
                                          <p:attrName>style.visibility</p:attrName>
                                        </p:attrNameLst>
                                      </p:cBhvr>
                                      <p:to>
                                        <p:strVal val="visible"/>
                                      </p:to>
                                    </p:set>
                                  </p:childTnLst>
                                </p:cTn>
                              </p:par>
                              <p:par>
                                <p:cTn id="24" presetID="1" presetClass="entr" presetSubtype="0" fill="hold" grpId="0" nodeType="withEffect">
                                  <p:stCondLst>
                                    <p:cond delay="0"/>
                                  </p:stCondLst>
                                  <p:iterate type="lt">
                                    <p:tmAbs val="100"/>
                                  </p:iterate>
                                  <p:childTnLst>
                                    <p:set>
                                      <p:cBhvr>
                                        <p:cTn id="25" fill="hold"/>
                                        <p:tgtEl>
                                          <p:spTgt spid="229">
                                            <p:txEl>
                                              <p:pRg st="0" end="0"/>
                                            </p:txEl>
                                          </p:spTgt>
                                        </p:tgtEl>
                                        <p:attrNameLst>
                                          <p:attrName>style.visibility</p:attrName>
                                        </p:attrNameLst>
                                      </p:cBhvr>
                                      <p:to>
                                        <p:strVal val="visible"/>
                                      </p:to>
                                    </p:set>
                                  </p:childTnLst>
                                </p:cTn>
                              </p:par>
                            </p:childTnLst>
                          </p:cTn>
                        </p:par>
                        <p:par>
                          <p:cTn id="26" fill="hold">
                            <p:stCondLst>
                              <p:cond delay="16600"/>
                            </p:stCondLst>
                            <p:childTnLst>
                              <p:par>
                                <p:cTn id="27" presetID="1" presetClass="entr" presetSubtype="0" fill="hold" grpId="0" nodeType="afterEffect">
                                  <p:stCondLst>
                                    <p:cond delay="0"/>
                                  </p:stCondLst>
                                  <p:iterate type="lt">
                                    <p:tmAbs val="100"/>
                                  </p:iterate>
                                  <p:childTnLst>
                                    <p:set>
                                      <p:cBhvr>
                                        <p:cTn id="28" fill="hold"/>
                                        <p:tgtEl>
                                          <p:spTgt spid="229">
                                            <p:txEl>
                                              <p:pRg st="1" end="1"/>
                                            </p:txEl>
                                          </p:spTgt>
                                        </p:tgtEl>
                                        <p:attrNameLst>
                                          <p:attrName>style.visibility</p:attrName>
                                        </p:attrNameLst>
                                      </p:cBhvr>
                                      <p:to>
                                        <p:strVal val="visible"/>
                                      </p:to>
                                    </p:set>
                                  </p:childTnLst>
                                </p:cTn>
                              </p:par>
                            </p:childTnLst>
                          </p:cTn>
                        </p:par>
                        <p:par>
                          <p:cTn id="29" fill="hold">
                            <p:stCondLst>
                              <p:cond delay="21800"/>
                            </p:stCondLst>
                            <p:childTnLst>
                              <p:par>
                                <p:cTn id="30" presetID="1" presetClass="entr" presetSubtype="0" fill="hold" grpId="0" nodeType="afterEffect">
                                  <p:stCondLst>
                                    <p:cond delay="0"/>
                                  </p:stCondLst>
                                  <p:iterate type="lt">
                                    <p:tmAbs val="100"/>
                                  </p:iterate>
                                  <p:childTnLst>
                                    <p:set>
                                      <p:cBhvr>
                                        <p:cTn id="31" fill="hold"/>
                                        <p:tgtEl>
                                          <p:spTgt spid="229">
                                            <p:txEl>
                                              <p:pRg st="2" end="2"/>
                                            </p:txEl>
                                          </p:spTgt>
                                        </p:tgtEl>
                                        <p:attrNameLst>
                                          <p:attrName>style.visibility</p:attrName>
                                        </p:attrNameLst>
                                      </p:cBhvr>
                                      <p:to>
                                        <p:strVal val="visible"/>
                                      </p:to>
                                    </p:set>
                                  </p:childTnLst>
                                </p:cTn>
                              </p:par>
                            </p:childTnLst>
                          </p:cTn>
                        </p:par>
                        <p:par>
                          <p:cTn id="32" fill="hold">
                            <p:stCondLst>
                              <p:cond delay="25800"/>
                            </p:stCondLst>
                            <p:childTnLst>
                              <p:par>
                                <p:cTn id="33" presetID="1" presetClass="entr" presetSubtype="0" fill="hold" grpId="0" nodeType="afterEffect">
                                  <p:stCondLst>
                                    <p:cond delay="0"/>
                                  </p:stCondLst>
                                  <p:iterate type="lt">
                                    <p:tmAbs val="100"/>
                                  </p:iterate>
                                  <p:childTnLst>
                                    <p:set>
                                      <p:cBhvr>
                                        <p:cTn id="34" fill="hold"/>
                                        <p:tgtEl>
                                          <p:spTgt spid="229">
                                            <p:txEl>
                                              <p:pRg st="3" end="3"/>
                                            </p:txEl>
                                          </p:spTgt>
                                        </p:tgtEl>
                                        <p:attrNameLst>
                                          <p:attrName>style.visibility</p:attrName>
                                        </p:attrNameLst>
                                      </p:cBhvr>
                                      <p:to>
                                        <p:strVal val="visible"/>
                                      </p:to>
                                    </p:set>
                                  </p:childTnLst>
                                </p:cTn>
                              </p:par>
                            </p:childTnLst>
                          </p:cTn>
                        </p:par>
                        <p:par>
                          <p:cTn id="35" fill="hold">
                            <p:stCondLst>
                              <p:cond delay="29600"/>
                            </p:stCondLst>
                            <p:childTnLst>
                              <p:par>
                                <p:cTn id="36" presetID="1" presetClass="entr" presetSubtype="0" fill="hold" grpId="0" nodeType="afterEffect">
                                  <p:stCondLst>
                                    <p:cond delay="0"/>
                                  </p:stCondLst>
                                  <p:iterate type="lt">
                                    <p:tmAbs val="100"/>
                                  </p:iterate>
                                  <p:childTnLst>
                                    <p:set>
                                      <p:cBhvr>
                                        <p:cTn id="37" fill="hold"/>
                                        <p:tgtEl>
                                          <p:spTgt spid="2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advAuto="0"/>
      <p:bldP spid="229" grpId="0" build="p" bldLvl="5" animBg="1" advAuto="0"/>
      <p:bldP spid="241" grpId="0" animBg="1" advAuto="0"/>
      <p:bldP spid="242" grpId="0" animBg="1" advAuto="0"/>
      <p:bldP spid="244" grpId="0" animBg="1" advAuto="0"/>
      <p:bldP spid="24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http://www.vhhms.com/index.php/LAPAROSCOPIC_AI_and_ET_in_SHEEP,_GOATS_and_DEER;</a:t>
            </a:r>
            <a:r>
              <a:rPr sz="562" u="sng" kern="0">
                <a:solidFill>
                  <a:srgbClr val="FFFFFF"/>
                </a:solidFill>
                <a:latin typeface="Helvetica Neue"/>
                <a:ea typeface="Helvetica Neue"/>
                <a:cs typeface="Helvetica Neue"/>
                <a:sym typeface="Helvetica Neue"/>
                <a:hlinkClick r:id="rId3"/>
              </a:rPr>
              <a:t>http://extension.missouri.edu/p/MP913</a:t>
            </a:r>
          </a:p>
        </p:txBody>
      </p:sp>
      <p:sp>
        <p:nvSpPr>
          <p:cNvPr id="241" name="What ET is?"/>
          <p:cNvSpPr txBox="1"/>
          <p:nvPr/>
        </p:nvSpPr>
        <p:spPr>
          <a:xfrm>
            <a:off x="2416969" y="1042761"/>
            <a:ext cx="7358063"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algn="ctr" defTabSz="321457" hangingPunct="0">
              <a:defRPr sz="7200"/>
            </a:pPr>
            <a:r>
              <a:rPr lang="tr-TR" sz="5062" kern="0" dirty="0">
                <a:solidFill>
                  <a:srgbClr val="FFFFFF"/>
                </a:solidFill>
                <a:sym typeface="Chalkduster"/>
              </a:rPr>
              <a:t>Embriyo transferi nedir</a:t>
            </a:r>
            <a:r>
              <a:rPr sz="5062" kern="0" dirty="0">
                <a:solidFill>
                  <a:srgbClr val="FFFFFF"/>
                </a:solidFill>
                <a:sym typeface="Chalkduster"/>
              </a:rPr>
              <a:t>?</a:t>
            </a:r>
          </a:p>
        </p:txBody>
      </p:sp>
      <p:sp>
        <p:nvSpPr>
          <p:cNvPr id="242" name="Embryo transfer is a way to produce an animal of certain genetic qualities faster."/>
          <p:cNvSpPr txBox="1"/>
          <p:nvPr/>
        </p:nvSpPr>
        <p:spPr>
          <a:xfrm>
            <a:off x="2389209" y="2902397"/>
            <a:ext cx="7358063"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lgn="l">
              <a:defRPr sz="3600"/>
            </a:lvl1pPr>
          </a:lstStyle>
          <a:p>
            <a:pPr defTabSz="321457" hangingPunct="0"/>
            <a:r>
              <a:rPr lang="tr-TR" sz="2531" kern="0" dirty="0">
                <a:solidFill>
                  <a:srgbClr val="FFFFFF"/>
                </a:solidFill>
                <a:sym typeface="Chalkduster"/>
              </a:rPr>
              <a:t>Embriyo transferi, belirli genetik özelliklere sahip bir hayvanı daha hızlı üretmenin bir yoludur.</a:t>
            </a:r>
            <a:endParaRPr sz="2531" kern="0" dirty="0">
              <a:solidFill>
                <a:srgbClr val="FFFFFF"/>
              </a:solidFill>
              <a:sym typeface="Chalkduster"/>
            </a:endParaRPr>
          </a:p>
        </p:txBody>
      </p:sp>
      <p:sp>
        <p:nvSpPr>
          <p:cNvPr id="244" name="5"/>
          <p:cNvSpPr txBox="1"/>
          <p:nvPr/>
        </p:nvSpPr>
        <p:spPr>
          <a:xfrm>
            <a:off x="5426612" y="4938939"/>
            <a:ext cx="1005400" cy="1013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8700" u="sng">
                <a:solidFill>
                  <a:srgbClr val="0096FF"/>
                </a:solidFill>
              </a:defRPr>
            </a:lvl1pPr>
          </a:lstStyle>
          <a:p>
            <a:pPr algn="ctr" defTabSz="321457" hangingPunct="0">
              <a:defRPr u="none">
                <a:solidFill>
                  <a:srgbClr val="FFFFFF"/>
                </a:solidFill>
              </a:defRPr>
            </a:pPr>
            <a:endParaRPr sz="6117" kern="0" dirty="0">
              <a:sym typeface="Chalkduster"/>
            </a:endParaRPr>
          </a:p>
        </p:txBody>
      </p:sp>
    </p:spTree>
    <p:extLst>
      <p:ext uri="{BB962C8B-B14F-4D97-AF65-F5344CB8AC3E}">
        <p14:creationId xmlns:p14="http://schemas.microsoft.com/office/powerpoint/2010/main" xmlns="" val="121981687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type="lt">
                                    <p:tmAbs val="100"/>
                                  </p:iterate>
                                  <p:childTnLst>
                                    <p:set>
                                      <p:cBhvr>
                                        <p:cTn id="6" fill="hold">
                                          <p:stCondLst>
                                            <p:cond delay="0"/>
                                          </p:stCondLst>
                                        </p:cTn>
                                        <p:tgtEl>
                                          <p:spTgt spid="241"/>
                                        </p:tgtEl>
                                        <p:attrNameLst>
                                          <p:attrName>style.visibility</p:attrName>
                                        </p:attrNameLst>
                                      </p:cBhvr>
                                      <p:to>
                                        <p:strVal val="hidden"/>
                                      </p:to>
                                    </p:set>
                                  </p:childTnLst>
                                </p:cTn>
                              </p:par>
                            </p:childTnLst>
                          </p:cTn>
                        </p:par>
                        <p:par>
                          <p:cTn id="7" fill="hold">
                            <p:stCondLst>
                              <p:cond delay="2100"/>
                            </p:stCondLst>
                            <p:childTnLst>
                              <p:par>
                                <p:cTn id="8" presetID="1" presetClass="exit" presetSubtype="0" fill="hold" grpId="0" nodeType="afterEffect">
                                  <p:stCondLst>
                                    <p:cond delay="0"/>
                                  </p:stCondLst>
                                  <p:iterate type="lt">
                                    <p:tmAbs val="100"/>
                                  </p:iterate>
                                  <p:childTnLst>
                                    <p:set>
                                      <p:cBhvr>
                                        <p:cTn id="9" fill="hold">
                                          <p:stCondLst>
                                            <p:cond delay="0"/>
                                          </p:stCondLst>
                                        </p:cTn>
                                        <p:tgtEl>
                                          <p:spTgt spid="242"/>
                                        </p:tgtEl>
                                        <p:attrNameLst>
                                          <p:attrName>style.visibility</p:attrName>
                                        </p:attrNameLst>
                                      </p:cBhvr>
                                      <p:to>
                                        <p:strVal val="hidden"/>
                                      </p:to>
                                    </p:set>
                                  </p:childTnLst>
                                </p:cTn>
                              </p:par>
                            </p:childTnLst>
                          </p:cTn>
                        </p:par>
                        <p:par>
                          <p:cTn id="10" fill="hold">
                            <p:stCondLst>
                              <p:cond delay="10600"/>
                            </p:stCondLst>
                            <p:childTnLst>
                              <p:par>
                                <p:cTn id="11" presetID="2" presetClass="entr" presetSubtype="1" fill="hold" grpId="0" nodeType="afterEffect">
                                  <p:stCondLst>
                                    <p:cond delay="0"/>
                                  </p:stCondLst>
                                  <p:iterate type="lt">
                                    <p:tmAbs val="0"/>
                                  </p:iterate>
                                  <p:childTnLst>
                                    <p:set>
                                      <p:cBhvr>
                                        <p:cTn id="12" fill="hold"/>
                                        <p:tgtEl>
                                          <p:spTgt spid="244"/>
                                        </p:tgtEl>
                                        <p:attrNameLst>
                                          <p:attrName>style.visibility</p:attrName>
                                        </p:attrNameLst>
                                      </p:cBhvr>
                                      <p:to>
                                        <p:strVal val="visible"/>
                                      </p:to>
                                    </p:set>
                                    <p:anim calcmode="lin" valueType="num">
                                      <p:cBhvr>
                                        <p:cTn id="13" dur="1000" fill="hold"/>
                                        <p:tgtEl>
                                          <p:spTgt spid="244"/>
                                        </p:tgtEl>
                                        <p:attrNameLst>
                                          <p:attrName>ppt_x</p:attrName>
                                        </p:attrNameLst>
                                      </p:cBhvr>
                                      <p:tavLst>
                                        <p:tav tm="0">
                                          <p:val>
                                            <p:strVal val="#ppt_x"/>
                                          </p:val>
                                        </p:tav>
                                        <p:tav tm="100000">
                                          <p:val>
                                            <p:strVal val="#ppt_x"/>
                                          </p:val>
                                        </p:tav>
                                      </p:tavLst>
                                    </p:anim>
                                    <p:anim calcmode="lin" valueType="num">
                                      <p:cBhvr>
                                        <p:cTn id="14" dur="1000" fill="hold"/>
                                        <p:tgtEl>
                                          <p:spTgt spid="244"/>
                                        </p:tgtEl>
                                        <p:attrNameLst>
                                          <p:attrName>ppt_y</p:attrName>
                                        </p:attrNameLst>
                                      </p:cBhvr>
                                      <p:tavLst>
                                        <p:tav tm="0">
                                          <p:val>
                                            <p:strVal val="0-#ppt_h/2"/>
                                          </p:val>
                                        </p:tav>
                                        <p:tav tm="100000">
                                          <p:val>
                                            <p:strVal val="#ppt_y"/>
                                          </p:val>
                                        </p:tav>
                                      </p:tavLst>
                                    </p:anim>
                                  </p:childTnLst>
                                </p:cTn>
                              </p:par>
                            </p:childTnLst>
                          </p:cTn>
                        </p:par>
                        <p:par>
                          <p:cTn id="15" fill="hold">
                            <p:stCondLst>
                              <p:cond delay="11600"/>
                            </p:stCondLst>
                            <p:childTnLst>
                              <p:par>
                                <p:cTn id="16" presetID="1" presetClass="exit" presetSubtype="0" fill="hold" grpId="1" nodeType="afterEffect">
                                  <p:stCondLst>
                                    <p:cond delay="0"/>
                                  </p:stCondLst>
                                  <p:iterate type="lt">
                                    <p:tmAbs val="100"/>
                                  </p:iterate>
                                  <p:childTnLst>
                                    <p:set>
                                      <p:cBhvr>
                                        <p:cTn id="17" fill="hold">
                                          <p:stCondLst>
                                            <p:cond delay="0"/>
                                          </p:stCondLst>
                                        </p:cTn>
                                        <p:tgtEl>
                                          <p:spTgt spid="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animBg="1" advAuto="0"/>
      <p:bldP spid="244" grpId="0" animBg="1" advAuto="0"/>
      <p:bldP spid="24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AC116651l.jpg" descr="AC116651l.jpg"/>
          <p:cNvPicPr>
            <a:picLocks/>
          </p:cNvPicPr>
          <p:nvPr/>
        </p:nvPicPr>
        <p:blipFill>
          <a:blip r:embed="rId3"/>
          <a:stretch>
            <a:fillRect/>
          </a:stretch>
        </p:blipFill>
        <p:spPr>
          <a:xfrm>
            <a:off x="6743161" y="930964"/>
            <a:ext cx="4297141" cy="4229764"/>
          </a:xfrm>
          <a:prstGeom prst="rect">
            <a:avLst/>
          </a:prstGeom>
        </p:spPr>
      </p:pic>
      <p:pic>
        <p:nvPicPr>
          <p:cNvPr id="232" name="PMSG copy_tcm80-72182.gif" descr="PMSG copy_tcm80-72182.gif"/>
          <p:cNvPicPr>
            <a:picLocks/>
          </p:cNvPicPr>
          <p:nvPr/>
        </p:nvPicPr>
        <p:blipFill>
          <a:blip r:embed="rId4"/>
          <a:stretch>
            <a:fillRect/>
          </a:stretch>
        </p:blipFill>
        <p:spPr>
          <a:xfrm>
            <a:off x="4149688" y="2864870"/>
            <a:ext cx="2310079" cy="2124279"/>
          </a:xfrm>
          <a:prstGeom prst="rect">
            <a:avLst/>
          </a:prstGeom>
        </p:spPr>
      </p:pic>
      <p:pic>
        <p:nvPicPr>
          <p:cNvPr id="233" name="Lutalyse-dinoprost-tromethamine.jpg" descr="Lutalyse-dinoprost-tromethamine.jpg"/>
          <p:cNvPicPr>
            <a:picLocks/>
          </p:cNvPicPr>
          <p:nvPr/>
        </p:nvPicPr>
        <p:blipFill>
          <a:blip r:embed="rId5"/>
          <a:stretch>
            <a:fillRect/>
          </a:stretch>
        </p:blipFill>
        <p:spPr>
          <a:xfrm>
            <a:off x="372927" y="928914"/>
            <a:ext cx="3429814" cy="4354286"/>
          </a:xfrm>
          <a:prstGeom prst="rect">
            <a:avLst/>
          </a:prstGeom>
        </p:spPr>
      </p:pic>
      <p:pic>
        <p:nvPicPr>
          <p:cNvPr id="235" name="chronogest_app.jpg" descr="chronogest_app.jpg"/>
          <p:cNvPicPr>
            <a:picLocks/>
          </p:cNvPicPr>
          <p:nvPr/>
        </p:nvPicPr>
        <p:blipFill>
          <a:blip r:embed="rId6"/>
          <a:stretch>
            <a:fillRect/>
          </a:stretch>
        </p:blipFill>
        <p:spPr>
          <a:xfrm>
            <a:off x="4162576" y="1465943"/>
            <a:ext cx="2158939" cy="1130058"/>
          </a:xfrm>
          <a:prstGeom prst="rect">
            <a:avLst/>
          </a:prstGeom>
        </p:spPr>
      </p:pic>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http://www.vhhms.com/index.php/LAPAROSCOPIC_AI_and_ET_in_SHEEP,_GOATS_and_DEER;</a:t>
            </a:r>
            <a:r>
              <a:rPr sz="562" u="sng" kern="0">
                <a:solidFill>
                  <a:srgbClr val="FFFFFF"/>
                </a:solidFill>
                <a:latin typeface="Helvetica Neue"/>
                <a:ea typeface="Helvetica Neue"/>
                <a:cs typeface="Helvetica Neue"/>
                <a:sym typeface="Helvetica Neue"/>
                <a:hlinkClick r:id="rId7"/>
              </a:rPr>
              <a:t>http://extension.missouri.edu/p/MP913</a:t>
            </a:r>
          </a:p>
        </p:txBody>
      </p:sp>
    </p:spTree>
    <p:extLst>
      <p:ext uri="{BB962C8B-B14F-4D97-AF65-F5344CB8AC3E}">
        <p14:creationId xmlns:p14="http://schemas.microsoft.com/office/powerpoint/2010/main" xmlns="" val="357503819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30"/>
                                        </p:tgtEl>
                                        <p:attrNameLst>
                                          <p:attrName>style.visibility</p:attrName>
                                        </p:attrNameLst>
                                      </p:cBhvr>
                                      <p:to>
                                        <p:strVal val="visible"/>
                                      </p:to>
                                    </p:set>
                                    <p:anim calcmode="lin" valueType="num">
                                      <p:cBhvr>
                                        <p:cTn id="7" dur="500" fill="hold"/>
                                        <p:tgtEl>
                                          <p:spTgt spid="230"/>
                                        </p:tgtEl>
                                        <p:attrNameLst>
                                          <p:attrName>ppt_x</p:attrName>
                                        </p:attrNameLst>
                                      </p:cBhvr>
                                      <p:tavLst>
                                        <p:tav tm="0">
                                          <p:val>
                                            <p:strVal val="0-#ppt_w/2"/>
                                          </p:val>
                                        </p:tav>
                                        <p:tav tm="100000">
                                          <p:val>
                                            <p:strVal val="#ppt_x"/>
                                          </p:val>
                                        </p:tav>
                                      </p:tavLst>
                                    </p:anim>
                                    <p:anim calcmode="lin" valueType="num">
                                      <p:cBhvr>
                                        <p:cTn id="8" dur="500" fill="hold"/>
                                        <p:tgtEl>
                                          <p:spTgt spid="2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iterate>
                                    <p:tmAbs val="0"/>
                                  </p:iterate>
                                  <p:childTnLst>
                                    <p:set>
                                      <p:cBhvr>
                                        <p:cTn id="12" fill="hold">
                                          <p:stCondLst>
                                            <p:cond delay="0"/>
                                          </p:stCondLst>
                                        </p:cTn>
                                        <p:tgtEl>
                                          <p:spTgt spid="230"/>
                                        </p:tgtEl>
                                        <p:attrNameLst>
                                          <p:attrName>style.visibility</p:attrName>
                                        </p:attrNameLst>
                                      </p:cBhvr>
                                      <p:to>
                                        <p:strVal val="hidden"/>
                                      </p:to>
                                    </p:set>
                                  </p:childTnLst>
                                </p:cTn>
                              </p:par>
                            </p:childTnLst>
                          </p:cTn>
                        </p:par>
                        <p:par>
                          <p:cTn id="13" fill="hold">
                            <p:stCondLst>
                              <p:cond delay="0"/>
                            </p:stCondLst>
                            <p:childTnLst>
                              <p:par>
                                <p:cTn id="14" presetID="2" presetClass="entr" presetSubtype="8" fill="hold" grpId="0" nodeType="afterEffect">
                                  <p:stCondLst>
                                    <p:cond delay="0"/>
                                  </p:stCondLst>
                                  <p:iterate>
                                    <p:tmAbs val="0"/>
                                  </p:iterate>
                                  <p:childTnLst>
                                    <p:set>
                                      <p:cBhvr>
                                        <p:cTn id="15" fill="hold"/>
                                        <p:tgtEl>
                                          <p:spTgt spid="235"/>
                                        </p:tgtEl>
                                        <p:attrNameLst>
                                          <p:attrName>style.visibility</p:attrName>
                                        </p:attrNameLst>
                                      </p:cBhvr>
                                      <p:to>
                                        <p:strVal val="visible"/>
                                      </p:to>
                                    </p:set>
                                    <p:anim calcmode="lin" valueType="num">
                                      <p:cBhvr>
                                        <p:cTn id="16" dur="1000" fill="hold"/>
                                        <p:tgtEl>
                                          <p:spTgt spid="235"/>
                                        </p:tgtEl>
                                        <p:attrNameLst>
                                          <p:attrName>ppt_x</p:attrName>
                                        </p:attrNameLst>
                                      </p:cBhvr>
                                      <p:tavLst>
                                        <p:tav tm="0">
                                          <p:val>
                                            <p:strVal val="0-#ppt_w/2"/>
                                          </p:val>
                                        </p:tav>
                                        <p:tav tm="100000">
                                          <p:val>
                                            <p:strVal val="#ppt_x"/>
                                          </p:val>
                                        </p:tav>
                                      </p:tavLst>
                                    </p:anim>
                                    <p:anim calcmode="lin" valueType="num">
                                      <p:cBhvr>
                                        <p:cTn id="17" dur="1000" fill="hold"/>
                                        <p:tgtEl>
                                          <p:spTgt spid="23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232"/>
                                        </p:tgtEl>
                                        <p:attrNameLst>
                                          <p:attrName>style.visibility</p:attrName>
                                        </p:attrNameLst>
                                      </p:cBhvr>
                                      <p:to>
                                        <p:strVal val="visible"/>
                                      </p:to>
                                    </p:set>
                                    <p:anim calcmode="lin" valueType="num">
                                      <p:cBhvr>
                                        <p:cTn id="21" dur="1000" fill="hold"/>
                                        <p:tgtEl>
                                          <p:spTgt spid="232"/>
                                        </p:tgtEl>
                                        <p:attrNameLst>
                                          <p:attrName>ppt_x</p:attrName>
                                        </p:attrNameLst>
                                      </p:cBhvr>
                                      <p:tavLst>
                                        <p:tav tm="0">
                                          <p:val>
                                            <p:strVal val="0-#ppt_w/2"/>
                                          </p:val>
                                        </p:tav>
                                        <p:tav tm="100000">
                                          <p:val>
                                            <p:strVal val="#ppt_x"/>
                                          </p:val>
                                        </p:tav>
                                      </p:tavLst>
                                    </p:anim>
                                    <p:anim calcmode="lin" valueType="num">
                                      <p:cBhvr>
                                        <p:cTn id="22" dur="1000" fill="hold"/>
                                        <p:tgtEl>
                                          <p:spTgt spid="23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iterate>
                                    <p:tmAbs val="0"/>
                                  </p:iterate>
                                  <p:childTnLst>
                                    <p:set>
                                      <p:cBhvr>
                                        <p:cTn id="25" fill="hold"/>
                                        <p:tgtEl>
                                          <p:spTgt spid="233"/>
                                        </p:tgtEl>
                                        <p:attrNameLst>
                                          <p:attrName>style.visibility</p:attrName>
                                        </p:attrNameLst>
                                      </p:cBhvr>
                                      <p:to>
                                        <p:strVal val="visible"/>
                                      </p:to>
                                    </p:set>
                                    <p:anim calcmode="lin" valueType="num">
                                      <p:cBhvr>
                                        <p:cTn id="26" dur="1000" fill="hold"/>
                                        <p:tgtEl>
                                          <p:spTgt spid="233"/>
                                        </p:tgtEl>
                                        <p:attrNameLst>
                                          <p:attrName>ppt_x</p:attrName>
                                        </p:attrNameLst>
                                      </p:cBhvr>
                                      <p:tavLst>
                                        <p:tav tm="0">
                                          <p:val>
                                            <p:strVal val="0-#ppt_w/2"/>
                                          </p:val>
                                        </p:tav>
                                        <p:tav tm="100000">
                                          <p:val>
                                            <p:strVal val="#ppt_x"/>
                                          </p:val>
                                        </p:tav>
                                      </p:tavLst>
                                    </p:anim>
                                    <p:anim calcmode="lin" valueType="num">
                                      <p:cBhvr>
                                        <p:cTn id="27" dur="1000" fill="hold"/>
                                        <p:tgtEl>
                                          <p:spTgt spid="23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2" fill="hold" grpId="1" nodeType="clickEffect">
                                  <p:stCondLst>
                                    <p:cond delay="0"/>
                                  </p:stCondLst>
                                  <p:iterate>
                                    <p:tmAbs val="0"/>
                                  </p:iterate>
                                  <p:childTnLst>
                                    <p:anim calcmode="lin" valueType="num">
                                      <p:cBhvr>
                                        <p:cTn id="31" dur="1000" fill="hold"/>
                                        <p:tgtEl>
                                          <p:spTgt spid="235"/>
                                        </p:tgtEl>
                                        <p:attrNameLst>
                                          <p:attrName>ppt_x</p:attrName>
                                        </p:attrNameLst>
                                      </p:cBhvr>
                                      <p:tavLst>
                                        <p:tav tm="0">
                                          <p:val>
                                            <p:strVal val="ppt_x"/>
                                          </p:val>
                                        </p:tav>
                                        <p:tav tm="100000">
                                          <p:val>
                                            <p:strVal val="1+ppt_w/2"/>
                                          </p:val>
                                        </p:tav>
                                      </p:tavLst>
                                    </p:anim>
                                    <p:anim calcmode="lin" valueType="num">
                                      <p:cBhvr>
                                        <p:cTn id="32" dur="1000" fill="hold"/>
                                        <p:tgtEl>
                                          <p:spTgt spid="235"/>
                                        </p:tgtEl>
                                        <p:attrNameLst>
                                          <p:attrName>ppt_y</p:attrName>
                                        </p:attrNameLst>
                                      </p:cBhvr>
                                      <p:tavLst>
                                        <p:tav tm="0">
                                          <p:val>
                                            <p:strVal val="ppt_y"/>
                                          </p:val>
                                        </p:tav>
                                        <p:tav tm="100000">
                                          <p:val>
                                            <p:strVal val="ppt_y"/>
                                          </p:val>
                                        </p:tav>
                                      </p:tavLst>
                                    </p:anim>
                                    <p:set>
                                      <p:cBhvr>
                                        <p:cTn id="33" fill="hold">
                                          <p:stCondLst>
                                            <p:cond delay="999"/>
                                          </p:stCondLst>
                                        </p:cTn>
                                        <p:tgtEl>
                                          <p:spTgt spid="235"/>
                                        </p:tgtEl>
                                        <p:attrNameLst>
                                          <p:attrName>style.visibility</p:attrName>
                                        </p:attrNameLst>
                                      </p:cBhvr>
                                      <p:to>
                                        <p:strVal val="hidden"/>
                                      </p:to>
                                    </p:set>
                                  </p:childTnLst>
                                </p:cTn>
                              </p:par>
                            </p:childTnLst>
                          </p:cTn>
                        </p:par>
                        <p:par>
                          <p:cTn id="34" fill="hold">
                            <p:stCondLst>
                              <p:cond delay="1000"/>
                            </p:stCondLst>
                            <p:childTnLst>
                              <p:par>
                                <p:cTn id="35" presetID="2" presetClass="exit" presetSubtype="2" fill="hold" grpId="1" nodeType="afterEffect">
                                  <p:stCondLst>
                                    <p:cond delay="0"/>
                                  </p:stCondLst>
                                  <p:iterate>
                                    <p:tmAbs val="0"/>
                                  </p:iterate>
                                  <p:childTnLst>
                                    <p:anim calcmode="lin" valueType="num">
                                      <p:cBhvr>
                                        <p:cTn id="36" dur="1000" fill="hold"/>
                                        <p:tgtEl>
                                          <p:spTgt spid="233"/>
                                        </p:tgtEl>
                                        <p:attrNameLst>
                                          <p:attrName>ppt_x</p:attrName>
                                        </p:attrNameLst>
                                      </p:cBhvr>
                                      <p:tavLst>
                                        <p:tav tm="0">
                                          <p:val>
                                            <p:strVal val="ppt_x"/>
                                          </p:val>
                                        </p:tav>
                                        <p:tav tm="100000">
                                          <p:val>
                                            <p:strVal val="1+ppt_w/2"/>
                                          </p:val>
                                        </p:tav>
                                      </p:tavLst>
                                    </p:anim>
                                    <p:anim calcmode="lin" valueType="num">
                                      <p:cBhvr>
                                        <p:cTn id="37" dur="1000" fill="hold"/>
                                        <p:tgtEl>
                                          <p:spTgt spid="233"/>
                                        </p:tgtEl>
                                        <p:attrNameLst>
                                          <p:attrName>ppt_y</p:attrName>
                                        </p:attrNameLst>
                                      </p:cBhvr>
                                      <p:tavLst>
                                        <p:tav tm="0">
                                          <p:val>
                                            <p:strVal val="ppt_y"/>
                                          </p:val>
                                        </p:tav>
                                        <p:tav tm="100000">
                                          <p:val>
                                            <p:strVal val="ppt_y"/>
                                          </p:val>
                                        </p:tav>
                                      </p:tavLst>
                                    </p:anim>
                                    <p:set>
                                      <p:cBhvr>
                                        <p:cTn id="38" fill="hold">
                                          <p:stCondLst>
                                            <p:cond delay="999"/>
                                          </p:stCondLst>
                                        </p:cTn>
                                        <p:tgtEl>
                                          <p:spTgt spid="233"/>
                                        </p:tgtEl>
                                        <p:attrNameLst>
                                          <p:attrName>style.visibility</p:attrName>
                                        </p:attrNameLst>
                                      </p:cBhvr>
                                      <p:to>
                                        <p:strVal val="hidden"/>
                                      </p:to>
                                    </p:set>
                                  </p:childTnLst>
                                </p:cTn>
                              </p:par>
                            </p:childTnLst>
                          </p:cTn>
                        </p:par>
                        <p:par>
                          <p:cTn id="39" fill="hold">
                            <p:stCondLst>
                              <p:cond delay="2000"/>
                            </p:stCondLst>
                            <p:childTnLst>
                              <p:par>
                                <p:cTn id="40" presetID="2" presetClass="exit" presetSubtype="2" fill="hold" grpId="1" nodeType="afterEffect">
                                  <p:stCondLst>
                                    <p:cond delay="0"/>
                                  </p:stCondLst>
                                  <p:iterate>
                                    <p:tmAbs val="0"/>
                                  </p:iterate>
                                  <p:childTnLst>
                                    <p:anim calcmode="lin" valueType="num">
                                      <p:cBhvr>
                                        <p:cTn id="41" dur="1000" fill="hold"/>
                                        <p:tgtEl>
                                          <p:spTgt spid="232"/>
                                        </p:tgtEl>
                                        <p:attrNameLst>
                                          <p:attrName>ppt_x</p:attrName>
                                        </p:attrNameLst>
                                      </p:cBhvr>
                                      <p:tavLst>
                                        <p:tav tm="0">
                                          <p:val>
                                            <p:strVal val="ppt_x"/>
                                          </p:val>
                                        </p:tav>
                                        <p:tav tm="100000">
                                          <p:val>
                                            <p:strVal val="1+ppt_w/2"/>
                                          </p:val>
                                        </p:tav>
                                      </p:tavLst>
                                    </p:anim>
                                    <p:anim calcmode="lin" valueType="num">
                                      <p:cBhvr>
                                        <p:cTn id="42" dur="1000" fill="hold"/>
                                        <p:tgtEl>
                                          <p:spTgt spid="232"/>
                                        </p:tgtEl>
                                        <p:attrNameLst>
                                          <p:attrName>ppt_y</p:attrName>
                                        </p:attrNameLst>
                                      </p:cBhvr>
                                      <p:tavLst>
                                        <p:tav tm="0">
                                          <p:val>
                                            <p:strVal val="ppt_y"/>
                                          </p:val>
                                        </p:tav>
                                        <p:tav tm="100000">
                                          <p:val>
                                            <p:strVal val="ppt_y"/>
                                          </p:val>
                                        </p:tav>
                                      </p:tavLst>
                                    </p:anim>
                                    <p:set>
                                      <p:cBhvr>
                                        <p:cTn id="43" fill="hold">
                                          <p:stCondLst>
                                            <p:cond delay="999"/>
                                          </p:stCondLst>
                                        </p:cTn>
                                        <p:tgtEl>
                                          <p:spTgt spid="2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advAuto="0"/>
      <p:bldP spid="230" grpId="1" animBg="1" advAuto="0"/>
      <p:bldP spid="232" grpId="0" animBg="1" advAuto="0"/>
      <p:bldP spid="232" grpId="1" animBg="1" advAuto="0"/>
      <p:bldP spid="233" grpId="0" animBg="1" advAuto="0"/>
      <p:bldP spid="233" grpId="1" animBg="1" advAuto="0"/>
      <p:bldP spid="235" grpId="0" animBg="1" advAuto="0"/>
      <p:bldP spid="235"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images-7.jpg" descr="images-7.jpg"/>
          <p:cNvPicPr>
            <a:picLocks/>
          </p:cNvPicPr>
          <p:nvPr/>
        </p:nvPicPr>
        <p:blipFill>
          <a:blip r:embed="rId3"/>
          <a:stretch>
            <a:fillRect/>
          </a:stretch>
        </p:blipFill>
        <p:spPr>
          <a:xfrm>
            <a:off x="6930202" y="1372500"/>
            <a:ext cx="3578141" cy="3344643"/>
          </a:xfrm>
          <a:prstGeom prst="rect">
            <a:avLst/>
          </a:prstGeom>
        </p:spPr>
      </p:pic>
      <p:pic>
        <p:nvPicPr>
          <p:cNvPr id="238" name="hqdefault[1].jpg" descr="hqdefault[1].jpg"/>
          <p:cNvPicPr>
            <a:picLocks/>
          </p:cNvPicPr>
          <p:nvPr/>
        </p:nvPicPr>
        <p:blipFill>
          <a:blip r:embed="rId4"/>
          <a:stretch>
            <a:fillRect/>
          </a:stretch>
        </p:blipFill>
        <p:spPr>
          <a:xfrm>
            <a:off x="1027261" y="1394153"/>
            <a:ext cx="4618797" cy="3264933"/>
          </a:xfrm>
          <a:prstGeom prst="rect">
            <a:avLst/>
          </a:prstGeom>
        </p:spPr>
      </p:pic>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defTabSz="321457" hangingPunct="0">
              <a:lnSpc>
                <a:spcPct val="117999"/>
              </a:lnSpc>
              <a:defRPr sz="800">
                <a:latin typeface="Helvetica Neue"/>
                <a:ea typeface="Helvetica Neue"/>
                <a:cs typeface="Helvetica Neue"/>
                <a:sym typeface="Helvetica Neue"/>
              </a:defRPr>
            </a:pPr>
            <a:r>
              <a:rPr sz="562" kern="0">
                <a:solidFill>
                  <a:srgbClr val="FFFFFF"/>
                </a:solidFill>
                <a:latin typeface="Helvetica Neue"/>
                <a:ea typeface="Helvetica Neue"/>
                <a:cs typeface="Helvetica Neue"/>
                <a:sym typeface="Helvetica Neue"/>
              </a:rPr>
              <a:t>http://www.vhhms.com/index.php/LAPAROSCOPIC_AI_and_ET_in_SHEEP,_GOATS_and_DEER;</a:t>
            </a:r>
            <a:r>
              <a:rPr sz="562" u="sng" kern="0">
                <a:solidFill>
                  <a:srgbClr val="FFFFFF"/>
                </a:solidFill>
                <a:latin typeface="Helvetica Neue"/>
                <a:ea typeface="Helvetica Neue"/>
                <a:cs typeface="Helvetica Neue"/>
                <a:sym typeface="Helvetica Neue"/>
                <a:hlinkClick r:id="rId5"/>
              </a:rPr>
              <a:t>http://extension.missouri.edu/p/MP913</a:t>
            </a:r>
          </a:p>
        </p:txBody>
      </p:sp>
    </p:spTree>
    <p:extLst>
      <p:ext uri="{BB962C8B-B14F-4D97-AF65-F5344CB8AC3E}">
        <p14:creationId xmlns:p14="http://schemas.microsoft.com/office/powerpoint/2010/main" xmlns="" val="357503819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p:tmAbs val="0"/>
                                  </p:iterate>
                                  <p:childTnLst>
                                    <p:set>
                                      <p:cBhvr>
                                        <p:cTn id="13" fill="hold">
                                          <p:stCondLst>
                                            <p:cond delay="0"/>
                                          </p:stCondLst>
                                        </p:cTn>
                                        <p:tgtEl>
                                          <p:spTgt spid="238"/>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1" nodeType="afterEffect">
                                  <p:stCondLst>
                                    <p:cond delay="0"/>
                                  </p:stCondLst>
                                  <p:iterate>
                                    <p:tmAbs val="0"/>
                                  </p:iterate>
                                  <p:childTnLst>
                                    <p:set>
                                      <p:cBhvr>
                                        <p:cTn id="16" fill="hold">
                                          <p:stCondLst>
                                            <p:cond delay="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advAuto="0"/>
      <p:bldP spid="237" grpId="1" animBg="1" advAuto="0"/>
      <p:bldP spid="238" grpId="0" animBg="1" advAuto="0"/>
      <p:bldP spid="238"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CHRONOGEST_SPONGE.jpg" descr="CHRONOGEST_SPONGE.jpg"/>
          <p:cNvPicPr>
            <a:picLocks/>
          </p:cNvPicPr>
          <p:nvPr/>
        </p:nvPicPr>
        <p:blipFill>
          <a:blip r:embed="rId3"/>
          <a:stretch>
            <a:fillRect/>
          </a:stretch>
        </p:blipFill>
        <p:spPr>
          <a:xfrm>
            <a:off x="7017908" y="1247034"/>
            <a:ext cx="3345292" cy="4311937"/>
          </a:xfrm>
          <a:prstGeom prst="rect">
            <a:avLst/>
          </a:prstGeom>
        </p:spPr>
      </p:pic>
      <p:pic>
        <p:nvPicPr>
          <p:cNvPr id="239" name="DSC_0246.jpg" descr="DSC_0246.jpg"/>
          <p:cNvPicPr>
            <a:picLocks/>
          </p:cNvPicPr>
          <p:nvPr/>
        </p:nvPicPr>
        <p:blipFill>
          <a:blip r:embed="rId4"/>
          <a:stretch>
            <a:fillRect/>
          </a:stretch>
        </p:blipFill>
        <p:spPr>
          <a:xfrm>
            <a:off x="1762659" y="1202048"/>
            <a:ext cx="4492998" cy="4255323"/>
          </a:xfrm>
          <a:prstGeom prst="rect">
            <a:avLst/>
          </a:prstGeom>
        </p:spPr>
      </p:pic>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lnSpc>
                <a:spcPct val="117999"/>
              </a:lnSpc>
              <a:defRPr sz="800">
                <a:latin typeface="Helvetica Neue"/>
                <a:ea typeface="Helvetica Neue"/>
                <a:cs typeface="Helvetica Neue"/>
                <a:sym typeface="Helvetica Neue"/>
              </a:defRPr>
            </a:pPr>
            <a:r>
              <a:rPr sz="562" dirty="0"/>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algn="l">
              <a:lnSpc>
                <a:spcPct val="117999"/>
              </a:lnSpc>
              <a:defRPr sz="800">
                <a:latin typeface="Helvetica Neue"/>
                <a:ea typeface="Helvetica Neue"/>
                <a:cs typeface="Helvetica Neue"/>
                <a:sym typeface="Helvetica Neue"/>
              </a:defRPr>
            </a:pPr>
            <a:r>
              <a:rPr sz="562" dirty="0"/>
              <a:t>http://www.vhhms.com/index.php/LAPAROSCOPIC_AI_and_ET_in_SHEEP,_GOATS_and_DEER;</a:t>
            </a:r>
            <a:r>
              <a:rPr sz="562" u="sng" dirty="0">
                <a:hlinkClick r:id="rId5"/>
              </a:rPr>
              <a:t>http://extension.missouri.edu/p/MP913</a:t>
            </a:r>
          </a:p>
        </p:txBody>
      </p:sp>
    </p:spTree>
    <p:extLst>
      <p:ext uri="{BB962C8B-B14F-4D97-AF65-F5344CB8AC3E}">
        <p14:creationId xmlns:p14="http://schemas.microsoft.com/office/powerpoint/2010/main" xmlns="" val="8122678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34"/>
                                        </p:tgtEl>
                                        <p:attrNameLst>
                                          <p:attrName>style.visibility</p:attrName>
                                        </p:attrNameLst>
                                      </p:cBhvr>
                                      <p:to>
                                        <p:strVal val="visible"/>
                                      </p:to>
                                    </p:set>
                                    <p:anim calcmode="lin" valueType="num">
                                      <p:cBhvr>
                                        <p:cTn id="7" dur="1000" fill="hold"/>
                                        <p:tgtEl>
                                          <p:spTgt spid="234"/>
                                        </p:tgtEl>
                                        <p:attrNameLst>
                                          <p:attrName>ppt_x</p:attrName>
                                        </p:attrNameLst>
                                      </p:cBhvr>
                                      <p:tavLst>
                                        <p:tav tm="0">
                                          <p:val>
                                            <p:strVal val="0-#ppt_w/2"/>
                                          </p:val>
                                        </p:tav>
                                        <p:tav tm="100000">
                                          <p:val>
                                            <p:strVal val="#ppt_x"/>
                                          </p:val>
                                        </p:tav>
                                      </p:tavLst>
                                    </p:anim>
                                    <p:anim calcmode="lin" valueType="num">
                                      <p:cBhvr>
                                        <p:cTn id="8" dur="1000" fill="hold"/>
                                        <p:tgtEl>
                                          <p:spTgt spid="23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xit" presetSubtype="2" fill="hold" grpId="1" nodeType="afterEffect">
                                  <p:stCondLst>
                                    <p:cond delay="0"/>
                                  </p:stCondLst>
                                  <p:iterate>
                                    <p:tmAbs val="0"/>
                                  </p:iterate>
                                  <p:childTnLst>
                                    <p:anim calcmode="lin" valueType="num">
                                      <p:cBhvr>
                                        <p:cTn id="11" dur="1000" fill="hold"/>
                                        <p:tgtEl>
                                          <p:spTgt spid="234"/>
                                        </p:tgtEl>
                                        <p:attrNameLst>
                                          <p:attrName>ppt_x</p:attrName>
                                        </p:attrNameLst>
                                      </p:cBhvr>
                                      <p:tavLst>
                                        <p:tav tm="0">
                                          <p:val>
                                            <p:strVal val="ppt_x"/>
                                          </p:val>
                                        </p:tav>
                                        <p:tav tm="100000">
                                          <p:val>
                                            <p:strVal val="1+ppt_w/2"/>
                                          </p:val>
                                        </p:tav>
                                      </p:tavLst>
                                    </p:anim>
                                    <p:anim calcmode="lin" valueType="num">
                                      <p:cBhvr>
                                        <p:cTn id="12" dur="1000" fill="hold"/>
                                        <p:tgtEl>
                                          <p:spTgt spid="234"/>
                                        </p:tgtEl>
                                        <p:attrNameLst>
                                          <p:attrName>ppt_y</p:attrName>
                                        </p:attrNameLst>
                                      </p:cBhvr>
                                      <p:tavLst>
                                        <p:tav tm="0">
                                          <p:val>
                                            <p:strVal val="ppt_y"/>
                                          </p:val>
                                        </p:tav>
                                        <p:tav tm="100000">
                                          <p:val>
                                            <p:strVal val="ppt_y"/>
                                          </p:val>
                                        </p:tav>
                                      </p:tavLst>
                                    </p:anim>
                                    <p:set>
                                      <p:cBhvr>
                                        <p:cTn id="13" fill="hold">
                                          <p:stCondLst>
                                            <p:cond delay="999"/>
                                          </p:stCondLst>
                                        </p:cTn>
                                        <p:tgtEl>
                                          <p:spTgt spid="234"/>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iterate>
                                    <p:tmAbs val="0"/>
                                  </p:iterate>
                                  <p:childTnLst>
                                    <p:set>
                                      <p:cBhvr>
                                        <p:cTn id="16" fill="hold"/>
                                        <p:tgtEl>
                                          <p:spTgt spid="2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iterate>
                                    <p:tmAbs val="0"/>
                                  </p:iterate>
                                  <p:childTnLst>
                                    <p:set>
                                      <p:cBhvr>
                                        <p:cTn id="20" fill="hold">
                                          <p:stCondLst>
                                            <p:cond delay="0"/>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advAuto="0"/>
      <p:bldP spid="234" grpId="1" animBg="1" advAuto="0"/>
      <p:bldP spid="239" grpId="0" animBg="1" advAuto="0"/>
      <p:bldP spid="239"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lnSpc>
                <a:spcPct val="117999"/>
              </a:lnSpc>
              <a:defRPr sz="800">
                <a:latin typeface="Helvetica Neue"/>
                <a:ea typeface="Helvetica Neue"/>
                <a:cs typeface="Helvetica Neue"/>
                <a:sym typeface="Helvetica Neue"/>
              </a:defRPr>
            </a:pPr>
            <a:r>
              <a:rPr sz="562" dirty="0"/>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algn="l">
              <a:lnSpc>
                <a:spcPct val="117999"/>
              </a:lnSpc>
              <a:defRPr sz="800">
                <a:latin typeface="Helvetica Neue"/>
                <a:ea typeface="Helvetica Neue"/>
                <a:cs typeface="Helvetica Neue"/>
                <a:sym typeface="Helvetica Neue"/>
              </a:defRPr>
            </a:pPr>
            <a:r>
              <a:rPr sz="562" dirty="0"/>
              <a:t>http://www.vhhms.com/index.php/LAPAROSCOPIC_AI_and_ET_in_SHEEP,_GOATS_and_DEER;</a:t>
            </a:r>
            <a:r>
              <a:rPr sz="562" u="sng" dirty="0">
                <a:hlinkClick r:id="rId3"/>
              </a:rPr>
              <a:t>http://extension.missouri.edu/p/MP913</a:t>
            </a:r>
          </a:p>
        </p:txBody>
      </p:sp>
      <p:sp>
        <p:nvSpPr>
          <p:cNvPr id="5" name="4 Metin kutusu"/>
          <p:cNvSpPr txBox="1"/>
          <p:nvPr/>
        </p:nvSpPr>
        <p:spPr>
          <a:xfrm>
            <a:off x="559917" y="815320"/>
            <a:ext cx="11030857"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buFont typeface="Arial" pitchFamily="34" charset="0"/>
              <a:buChar char="•"/>
            </a:pPr>
            <a:r>
              <a:rPr lang="tr-TR" sz="1600" dirty="0" smtClean="0"/>
              <a:t>  </a:t>
            </a:r>
            <a:r>
              <a:rPr lang="tr-TR" sz="2000" dirty="0" smtClean="0"/>
              <a:t>ET </a:t>
            </a:r>
            <a:r>
              <a:rPr lang="tr-TR" sz="2000" dirty="0" smtClean="0"/>
              <a:t>tekniği, seçilen </a:t>
            </a:r>
            <a:r>
              <a:rPr lang="tr-TR" sz="2000" dirty="0" smtClean="0"/>
              <a:t>bireylerden </a:t>
            </a:r>
            <a:r>
              <a:rPr lang="tr-TR" sz="2000" dirty="0" smtClean="0"/>
              <a:t>çok sayıda yavru üretilmesine izin </a:t>
            </a:r>
            <a:r>
              <a:rPr lang="tr-TR" sz="2000" dirty="0" smtClean="0"/>
              <a:t>verir.</a:t>
            </a:r>
          </a:p>
          <a:p>
            <a:pPr>
              <a:buFont typeface="Arial" pitchFamily="34" charset="0"/>
              <a:buChar char="•"/>
            </a:pPr>
            <a:r>
              <a:rPr lang="tr-TR" sz="2000" dirty="0" smtClean="0"/>
              <a:t> </a:t>
            </a:r>
            <a:r>
              <a:rPr lang="tr-TR" sz="2000" dirty="0" smtClean="0"/>
              <a:t> </a:t>
            </a:r>
            <a:r>
              <a:rPr lang="tr-TR" sz="2000" dirty="0" err="1" smtClean="0"/>
              <a:t>ET'nin</a:t>
            </a:r>
            <a:r>
              <a:rPr lang="tr-TR" sz="2000" dirty="0" smtClean="0"/>
              <a:t> başarısı, transfer edilen embriyoların hayatta kalmasını etkileyen çeşitli faktörlere bağlıdır; verici ve alıcı yönetimi yapar, </a:t>
            </a:r>
            <a:endParaRPr lang="tr-TR" sz="2000" dirty="0" smtClean="0"/>
          </a:p>
          <a:p>
            <a:pPr>
              <a:buFont typeface="Arial" pitchFamily="34" charset="0"/>
              <a:buChar char="•"/>
            </a:pPr>
            <a:r>
              <a:rPr lang="tr-TR" sz="2000" dirty="0" err="1" smtClean="0"/>
              <a:t>Donör</a:t>
            </a:r>
            <a:r>
              <a:rPr lang="tr-TR" sz="2000" dirty="0" smtClean="0"/>
              <a:t>  </a:t>
            </a:r>
            <a:r>
              <a:rPr lang="tr-TR" sz="2000" dirty="0" smtClean="0"/>
              <a:t>ve alıcılarda </a:t>
            </a:r>
            <a:r>
              <a:rPr lang="tr-TR" sz="2000" dirty="0" err="1" smtClean="0"/>
              <a:t>östrus</a:t>
            </a:r>
            <a:r>
              <a:rPr lang="tr-TR" sz="2000" dirty="0" smtClean="0"/>
              <a:t> senkronizasyonu ve </a:t>
            </a:r>
            <a:r>
              <a:rPr lang="tr-TR" sz="2000" dirty="0" err="1" smtClean="0"/>
              <a:t>donörlerin</a:t>
            </a:r>
            <a:r>
              <a:rPr lang="tr-TR" sz="2000" dirty="0" smtClean="0"/>
              <a:t> </a:t>
            </a:r>
            <a:r>
              <a:rPr lang="tr-TR" sz="2000" dirty="0" err="1" smtClean="0"/>
              <a:t>süperovulasyonu</a:t>
            </a:r>
            <a:r>
              <a:rPr lang="tr-TR" sz="2000" dirty="0" smtClean="0"/>
              <a:t>, </a:t>
            </a:r>
            <a:endParaRPr lang="tr-TR" sz="2000" dirty="0" smtClean="0"/>
          </a:p>
          <a:p>
            <a:pPr>
              <a:buFont typeface="Arial" pitchFamily="34" charset="0"/>
              <a:buChar char="•"/>
            </a:pPr>
            <a:r>
              <a:rPr lang="tr-TR" sz="2000" dirty="0" smtClean="0"/>
              <a:t>Başarılı </a:t>
            </a:r>
            <a:r>
              <a:rPr lang="tr-TR" sz="2000" dirty="0" smtClean="0"/>
              <a:t>bir keçi ET programında </a:t>
            </a:r>
            <a:r>
              <a:rPr lang="tr-TR" sz="2000" dirty="0" err="1" smtClean="0"/>
              <a:t>donör</a:t>
            </a:r>
            <a:r>
              <a:rPr lang="tr-TR" sz="2000" dirty="0" smtClean="0"/>
              <a:t> başına ortalama 6 ila 8 aktarılabilir embriyo üretilebilir. </a:t>
            </a:r>
            <a:endParaRPr lang="tr-TR" sz="2000" dirty="0" smtClean="0"/>
          </a:p>
          <a:p>
            <a:pPr>
              <a:buFont typeface="Arial" pitchFamily="34" charset="0"/>
              <a:buChar char="•"/>
            </a:pPr>
            <a:r>
              <a:rPr lang="tr-TR" sz="2000" dirty="0" smtClean="0"/>
              <a:t>Bu </a:t>
            </a:r>
            <a:r>
              <a:rPr lang="tr-TR" sz="2000" dirty="0" smtClean="0"/>
              <a:t>sonuçlar, </a:t>
            </a:r>
            <a:r>
              <a:rPr lang="tr-TR" sz="2000" dirty="0" smtClean="0"/>
              <a:t> ırk, </a:t>
            </a:r>
            <a:r>
              <a:rPr lang="tr-TR" sz="2000" dirty="0" smtClean="0"/>
              <a:t>yaş ve beslenme gibi bazı faktörlere bağlıdır. </a:t>
            </a:r>
            <a:endParaRPr lang="tr-TR" sz="2000" dirty="0" smtClean="0"/>
          </a:p>
          <a:p>
            <a:pPr>
              <a:buFont typeface="Arial" pitchFamily="34" charset="0"/>
              <a:buChar char="•"/>
            </a:pPr>
            <a:r>
              <a:rPr lang="tr-TR" sz="2000" dirty="0" smtClean="0"/>
              <a:t> </a:t>
            </a:r>
            <a:r>
              <a:rPr lang="tr-TR" sz="2000" dirty="0" smtClean="0"/>
              <a:t>Uygulanan başlıca ticari ürünler at </a:t>
            </a:r>
            <a:r>
              <a:rPr lang="tr-TR" sz="2000" dirty="0" err="1" smtClean="0"/>
              <a:t>koryonik</a:t>
            </a:r>
            <a:r>
              <a:rPr lang="tr-TR" sz="2000" dirty="0" smtClean="0"/>
              <a:t> </a:t>
            </a:r>
            <a:r>
              <a:rPr lang="tr-TR" sz="2000" dirty="0" err="1" smtClean="0"/>
              <a:t>gonadotropin</a:t>
            </a:r>
            <a:r>
              <a:rPr lang="tr-TR" sz="2000" dirty="0" smtClean="0"/>
              <a:t> (</a:t>
            </a:r>
            <a:r>
              <a:rPr lang="tr-TR" sz="2000" dirty="0" err="1" smtClean="0"/>
              <a:t>eCG</a:t>
            </a:r>
            <a:r>
              <a:rPr lang="tr-TR" sz="2000" dirty="0" smtClean="0"/>
              <a:t> veya PMSG) ve </a:t>
            </a:r>
            <a:r>
              <a:rPr lang="tr-TR" sz="2000" dirty="0" err="1" smtClean="0"/>
              <a:t>FSHp'dir</a:t>
            </a:r>
            <a:r>
              <a:rPr lang="tr-TR" sz="2000" dirty="0" smtClean="0"/>
              <a:t> (domuz hipofiz bezi). </a:t>
            </a:r>
            <a:r>
              <a:rPr lang="tr-TR" sz="4400" dirty="0" smtClean="0"/>
              <a:t/>
            </a:r>
            <a:br>
              <a:rPr lang="tr-TR" sz="4400" dirty="0" smtClean="0"/>
            </a:br>
            <a:endParaRPr kumimoji="0" lang="tr-TR" sz="4200" b="0" i="0" u="none" strike="noStrike" cap="none" spc="0" normalizeH="0" baseline="0" dirty="0">
              <a:ln>
                <a:noFill/>
              </a:ln>
              <a:solidFill>
                <a:srgbClr val="FFFFFF"/>
              </a:solidFill>
              <a:effectLst/>
              <a:uFillTx/>
              <a:latin typeface="+mn-lt"/>
              <a:ea typeface="+mn-ea"/>
              <a:cs typeface="+mn-cs"/>
              <a:sym typeface="Chalkduster"/>
            </a:endParaRPr>
          </a:p>
        </p:txBody>
      </p:sp>
    </p:spTree>
    <p:extLst>
      <p:ext uri="{BB962C8B-B14F-4D97-AF65-F5344CB8AC3E}">
        <p14:creationId xmlns:p14="http://schemas.microsoft.com/office/powerpoint/2010/main" xmlns="" val="812267867"/>
      </p:ext>
    </p:extLst>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lnSpc>
                <a:spcPct val="117999"/>
              </a:lnSpc>
              <a:defRPr sz="800">
                <a:latin typeface="Helvetica Neue"/>
                <a:ea typeface="Helvetica Neue"/>
                <a:cs typeface="Helvetica Neue"/>
                <a:sym typeface="Helvetica Neue"/>
              </a:defRPr>
            </a:pPr>
            <a:r>
              <a:rPr sz="562" dirty="0"/>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algn="l">
              <a:lnSpc>
                <a:spcPct val="117999"/>
              </a:lnSpc>
              <a:defRPr sz="800">
                <a:latin typeface="Helvetica Neue"/>
                <a:ea typeface="Helvetica Neue"/>
                <a:cs typeface="Helvetica Neue"/>
                <a:sym typeface="Helvetica Neue"/>
              </a:defRPr>
            </a:pPr>
            <a:r>
              <a:rPr sz="562" dirty="0"/>
              <a:t>http://www.vhhms.com/index.php/LAPAROSCOPIC_AI_and_ET_in_SHEEP,_GOATS_and_DEER;</a:t>
            </a:r>
            <a:r>
              <a:rPr sz="562" u="sng" dirty="0">
                <a:hlinkClick r:id="rId3"/>
              </a:rPr>
              <a:t>http://extension.missouri.edu/p/MP913</a:t>
            </a:r>
          </a:p>
        </p:txBody>
      </p:sp>
      <p:sp>
        <p:nvSpPr>
          <p:cNvPr id="5" name="4 Metin kutusu"/>
          <p:cNvSpPr txBox="1"/>
          <p:nvPr/>
        </p:nvSpPr>
        <p:spPr>
          <a:xfrm>
            <a:off x="612671" y="1219766"/>
            <a:ext cx="11030857" cy="4196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tr-TR" sz="2000" dirty="0" smtClean="0"/>
              <a:t>Uygulanan </a:t>
            </a:r>
            <a:r>
              <a:rPr lang="tr-TR" sz="2000" dirty="0" smtClean="0"/>
              <a:t>başlıca ticari ürünler at </a:t>
            </a:r>
            <a:r>
              <a:rPr lang="tr-TR" sz="2000" dirty="0" err="1" smtClean="0"/>
              <a:t>koryonik</a:t>
            </a:r>
            <a:r>
              <a:rPr lang="tr-TR" sz="2000" dirty="0" smtClean="0"/>
              <a:t> </a:t>
            </a:r>
            <a:r>
              <a:rPr lang="tr-TR" sz="2000" dirty="0" err="1" smtClean="0"/>
              <a:t>gonadotropin</a:t>
            </a:r>
            <a:r>
              <a:rPr lang="tr-TR" sz="2000" dirty="0" smtClean="0"/>
              <a:t> (</a:t>
            </a:r>
            <a:r>
              <a:rPr lang="tr-TR" sz="2000" dirty="0" err="1" smtClean="0"/>
              <a:t>eCG</a:t>
            </a:r>
            <a:r>
              <a:rPr lang="tr-TR" sz="2000" dirty="0" smtClean="0"/>
              <a:t> veya PMSG) ve </a:t>
            </a:r>
            <a:r>
              <a:rPr lang="tr-TR" sz="2000" dirty="0" err="1" smtClean="0"/>
              <a:t>FSHp'dir</a:t>
            </a:r>
            <a:r>
              <a:rPr lang="tr-TR" sz="2000" dirty="0" smtClean="0"/>
              <a:t> (domuz hipofiz bezi). </a:t>
            </a:r>
            <a:endParaRPr lang="tr-TR" sz="2000" dirty="0" smtClean="0"/>
          </a:p>
          <a:p>
            <a:pPr>
              <a:buFont typeface="Arial" pitchFamily="34" charset="0"/>
              <a:buChar char="•"/>
            </a:pPr>
            <a:r>
              <a:rPr lang="tr-TR" sz="2000" dirty="0" smtClean="0"/>
              <a:t>FSH </a:t>
            </a:r>
            <a:r>
              <a:rPr lang="tr-TR" sz="2000" dirty="0" smtClean="0"/>
              <a:t>3-4 gün boyunca günde iki kez, genellikle 1-5 mg arasındaki (örneğin 2-2-1.5-1.5-1-1-0.5-0.5) azalan dozlarda uygulanır; </a:t>
            </a:r>
            <a:endParaRPr lang="tr-TR" sz="2000" dirty="0" smtClean="0"/>
          </a:p>
          <a:p>
            <a:pPr>
              <a:buFont typeface="Arial" pitchFamily="34" charset="0"/>
              <a:buChar char="•"/>
            </a:pPr>
            <a:r>
              <a:rPr lang="tr-TR" sz="2000" dirty="0" smtClean="0"/>
              <a:t>Geri </a:t>
            </a:r>
            <a:r>
              <a:rPr lang="tr-TR" sz="2000" dirty="0" smtClean="0"/>
              <a:t>kazanılan ortalama oosit sayısı FSH ile tedavi edilen </a:t>
            </a:r>
            <a:r>
              <a:rPr lang="tr-TR" sz="2000" dirty="0" smtClean="0"/>
              <a:t>keçilerde  PMSG </a:t>
            </a:r>
            <a:r>
              <a:rPr lang="tr-TR" sz="2000" dirty="0" smtClean="0"/>
              <a:t>ile tedavi edilen keçilere </a:t>
            </a:r>
            <a:r>
              <a:rPr lang="tr-TR" sz="2000" dirty="0" smtClean="0"/>
              <a:t>göre </a:t>
            </a:r>
            <a:r>
              <a:rPr lang="tr-TR" sz="2000" dirty="0" smtClean="0"/>
              <a:t>önemli ölçüde daha yüksektir. </a:t>
            </a:r>
            <a:endParaRPr lang="tr-TR" sz="2000" dirty="0" smtClean="0"/>
          </a:p>
          <a:p>
            <a:pPr>
              <a:buFont typeface="Arial" pitchFamily="34" charset="0"/>
              <a:buChar char="•"/>
            </a:pPr>
            <a:r>
              <a:rPr lang="tr-TR" sz="2000" dirty="0" smtClean="0"/>
              <a:t>Faktörler </a:t>
            </a:r>
            <a:r>
              <a:rPr lang="tr-TR" sz="2000" dirty="0" smtClean="0"/>
              <a:t>arasında, uygulanan tedavinin genetik, </a:t>
            </a:r>
            <a:r>
              <a:rPr lang="tr-TR" sz="2000" dirty="0" smtClean="0"/>
              <a:t>yaş ve </a:t>
            </a:r>
            <a:r>
              <a:rPr lang="tr-TR" sz="2000" dirty="0" err="1" smtClean="0"/>
              <a:t>siklusun</a:t>
            </a:r>
            <a:r>
              <a:rPr lang="tr-TR" sz="2000" dirty="0" smtClean="0"/>
              <a:t> </a:t>
            </a:r>
            <a:r>
              <a:rPr lang="tr-TR" sz="2000" dirty="0" smtClean="0"/>
              <a:t>evresi önemlidir. </a:t>
            </a:r>
            <a:endParaRPr lang="tr-TR" sz="2000" dirty="0" smtClean="0"/>
          </a:p>
          <a:p>
            <a:pPr>
              <a:buFont typeface="Arial" pitchFamily="34" charset="0"/>
              <a:buChar char="•"/>
            </a:pPr>
            <a:r>
              <a:rPr lang="tr-TR" sz="2000" dirty="0" smtClean="0"/>
              <a:t>Mevsim</a:t>
            </a:r>
            <a:r>
              <a:rPr lang="tr-TR" sz="2000" dirty="0" smtClean="0"/>
              <a:t>, beslenme, sağlık durumu, </a:t>
            </a:r>
            <a:r>
              <a:rPr lang="tr-TR" sz="2000" dirty="0" smtClean="0"/>
              <a:t>ST ve </a:t>
            </a:r>
            <a:r>
              <a:rPr lang="tr-TR" sz="2000" dirty="0" smtClean="0"/>
              <a:t>uygulanan </a:t>
            </a:r>
            <a:r>
              <a:rPr lang="tr-TR" sz="2000" dirty="0" err="1" smtClean="0"/>
              <a:t>gonadotropin</a:t>
            </a:r>
            <a:r>
              <a:rPr lang="tr-TR" sz="2000" dirty="0" smtClean="0"/>
              <a:t> türü gibi çevresel faktörlerin değişkenliğe katkıda bulunduğu bilinmektedir. </a:t>
            </a:r>
            <a:endParaRPr lang="tr-TR" sz="2000" dirty="0" smtClean="0"/>
          </a:p>
          <a:p>
            <a:r>
              <a:rPr lang="tr-TR" sz="4400" dirty="0" smtClean="0"/>
              <a:t/>
            </a:r>
            <a:br>
              <a:rPr lang="tr-TR" sz="4400" dirty="0" smtClean="0"/>
            </a:br>
            <a:endParaRPr kumimoji="0" lang="tr-TR" sz="4200" b="0" i="0" u="none" strike="noStrike" cap="none" spc="0" normalizeH="0" baseline="0" dirty="0">
              <a:ln>
                <a:noFill/>
              </a:ln>
              <a:solidFill>
                <a:srgbClr val="FFFFFF"/>
              </a:solidFill>
              <a:effectLst/>
              <a:uFillTx/>
              <a:latin typeface="+mn-lt"/>
              <a:ea typeface="+mn-ea"/>
              <a:cs typeface="+mn-cs"/>
              <a:sym typeface="Chalkduster"/>
            </a:endParaRPr>
          </a:p>
        </p:txBody>
      </p:sp>
    </p:spTree>
    <p:extLst>
      <p:ext uri="{BB962C8B-B14F-4D97-AF65-F5344CB8AC3E}">
        <p14:creationId xmlns:p14="http://schemas.microsoft.com/office/powerpoint/2010/main" xmlns="" val="812267867"/>
      </p:ext>
    </p:extLst>
  </p:cSld>
  <p:clrMapOvr>
    <a:masterClrMapping/>
  </p:clrMapOvr>
  <p:transition spd="med"/>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s-6.jpg" descr="images-6.jpg"/>
          <p:cNvPicPr>
            <a:picLocks/>
          </p:cNvPicPr>
          <p:nvPr/>
        </p:nvPicPr>
        <p:blipFill>
          <a:blip r:embed="rId3"/>
          <a:stretch>
            <a:fillRect/>
          </a:stretch>
        </p:blipFill>
        <p:spPr>
          <a:xfrm>
            <a:off x="827314" y="1045029"/>
            <a:ext cx="4810723" cy="4209142"/>
          </a:xfrm>
          <a:prstGeom prst="rect">
            <a:avLst/>
          </a:prstGeom>
        </p:spPr>
      </p:pic>
      <p:pic>
        <p:nvPicPr>
          <p:cNvPr id="236" name="Untitled.png" descr="Untitled.png"/>
          <p:cNvPicPr>
            <a:picLocks/>
          </p:cNvPicPr>
          <p:nvPr/>
        </p:nvPicPr>
        <p:blipFill>
          <a:blip r:embed="rId4"/>
          <a:stretch>
            <a:fillRect/>
          </a:stretch>
        </p:blipFill>
        <p:spPr>
          <a:xfrm>
            <a:off x="6121706" y="1125353"/>
            <a:ext cx="4279274" cy="4066514"/>
          </a:xfrm>
          <a:prstGeom prst="rect">
            <a:avLst/>
          </a:prstGeom>
        </p:spPr>
      </p:pic>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lnSpc>
                <a:spcPct val="117999"/>
              </a:lnSpc>
              <a:defRPr sz="800">
                <a:latin typeface="Helvetica Neue"/>
                <a:ea typeface="Helvetica Neue"/>
                <a:cs typeface="Helvetica Neue"/>
                <a:sym typeface="Helvetica Neue"/>
              </a:defRPr>
            </a:pPr>
            <a:r>
              <a:rPr sz="562" dirty="0"/>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algn="l">
              <a:lnSpc>
                <a:spcPct val="117999"/>
              </a:lnSpc>
              <a:defRPr sz="800">
                <a:latin typeface="Helvetica Neue"/>
                <a:ea typeface="Helvetica Neue"/>
                <a:cs typeface="Helvetica Neue"/>
                <a:sym typeface="Helvetica Neue"/>
              </a:defRPr>
            </a:pPr>
            <a:r>
              <a:rPr sz="562" dirty="0"/>
              <a:t>http://www.vhhms.com/index.php/LAPAROSCOPIC_AI_and_ET_in_SHEEP,_GOATS_and_DEER;</a:t>
            </a:r>
            <a:r>
              <a:rPr sz="562" u="sng" dirty="0">
                <a:hlinkClick r:id="rId5"/>
              </a:rPr>
              <a:t>http://extension.missouri.edu/p/MP913</a:t>
            </a:r>
          </a:p>
        </p:txBody>
      </p:sp>
    </p:spTree>
    <p:extLst>
      <p:ext uri="{BB962C8B-B14F-4D97-AF65-F5344CB8AC3E}">
        <p14:creationId xmlns:p14="http://schemas.microsoft.com/office/powerpoint/2010/main" xmlns="" val="8122678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31"/>
                                        </p:tgtEl>
                                        <p:attrNameLst>
                                          <p:attrName>style.visibility</p:attrName>
                                        </p:attrNameLst>
                                      </p:cBhvr>
                                      <p:to>
                                        <p:strVal val="visible"/>
                                      </p:to>
                                    </p:set>
                                    <p:anim calcmode="lin" valueType="num">
                                      <p:cBhvr>
                                        <p:cTn id="7" dur="1000" fill="hold"/>
                                        <p:tgtEl>
                                          <p:spTgt spid="231"/>
                                        </p:tgtEl>
                                        <p:attrNameLst>
                                          <p:attrName>ppt_x</p:attrName>
                                        </p:attrNameLst>
                                      </p:cBhvr>
                                      <p:tavLst>
                                        <p:tav tm="0">
                                          <p:val>
                                            <p:strVal val="0-#ppt_w/2"/>
                                          </p:val>
                                        </p:tav>
                                        <p:tav tm="100000">
                                          <p:val>
                                            <p:strVal val="#ppt_x"/>
                                          </p:val>
                                        </p:tav>
                                      </p:tavLst>
                                    </p:anim>
                                    <p:anim calcmode="lin" valueType="num">
                                      <p:cBhvr>
                                        <p:cTn id="8" dur="1000" fill="hold"/>
                                        <p:tgtEl>
                                          <p:spTgt spid="23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xit" presetSubtype="2" fill="hold" grpId="1" nodeType="afterEffect">
                                  <p:stCondLst>
                                    <p:cond delay="0"/>
                                  </p:stCondLst>
                                  <p:iterate>
                                    <p:tmAbs val="0"/>
                                  </p:iterate>
                                  <p:childTnLst>
                                    <p:anim calcmode="lin" valueType="num">
                                      <p:cBhvr>
                                        <p:cTn id="11" dur="1000" fill="hold"/>
                                        <p:tgtEl>
                                          <p:spTgt spid="231"/>
                                        </p:tgtEl>
                                        <p:attrNameLst>
                                          <p:attrName>ppt_x</p:attrName>
                                        </p:attrNameLst>
                                      </p:cBhvr>
                                      <p:tavLst>
                                        <p:tav tm="0">
                                          <p:val>
                                            <p:strVal val="ppt_x"/>
                                          </p:val>
                                        </p:tav>
                                        <p:tav tm="100000">
                                          <p:val>
                                            <p:strVal val="1+ppt_w/2"/>
                                          </p:val>
                                        </p:tav>
                                      </p:tavLst>
                                    </p:anim>
                                    <p:anim calcmode="lin" valueType="num">
                                      <p:cBhvr>
                                        <p:cTn id="12" dur="1000" fill="hold"/>
                                        <p:tgtEl>
                                          <p:spTgt spid="231"/>
                                        </p:tgtEl>
                                        <p:attrNameLst>
                                          <p:attrName>ppt_y</p:attrName>
                                        </p:attrNameLst>
                                      </p:cBhvr>
                                      <p:tavLst>
                                        <p:tav tm="0">
                                          <p:val>
                                            <p:strVal val="ppt_y"/>
                                          </p:val>
                                        </p:tav>
                                        <p:tav tm="100000">
                                          <p:val>
                                            <p:strVal val="ppt_y"/>
                                          </p:val>
                                        </p:tav>
                                      </p:tavLst>
                                    </p:anim>
                                    <p:set>
                                      <p:cBhvr>
                                        <p:cTn id="13" fill="hold">
                                          <p:stCondLst>
                                            <p:cond delay="999"/>
                                          </p:stCondLst>
                                        </p:cTn>
                                        <p:tgtEl>
                                          <p:spTgt spid="231"/>
                                        </p:tgtEl>
                                        <p:attrNameLst>
                                          <p:attrName>style.visibility</p:attrName>
                                        </p:attrNameLst>
                                      </p:cBhvr>
                                      <p:to>
                                        <p:strVal val="hidden"/>
                                      </p:to>
                                    </p:set>
                                  </p:childTnLst>
                                </p:cTn>
                              </p:par>
                            </p:childTnLst>
                          </p:cTn>
                        </p:par>
                        <p:par>
                          <p:cTn id="14" fill="hold">
                            <p:stCondLst>
                              <p:cond delay="2000"/>
                            </p:stCondLst>
                            <p:childTnLst>
                              <p:par>
                                <p:cTn id="15" presetID="2" presetClass="entr" presetSubtype="8" fill="hold" grpId="0" nodeType="afterEffect">
                                  <p:stCondLst>
                                    <p:cond delay="0"/>
                                  </p:stCondLst>
                                  <p:iterate>
                                    <p:tmAbs val="0"/>
                                  </p:iterate>
                                  <p:childTnLst>
                                    <p:set>
                                      <p:cBhvr>
                                        <p:cTn id="16" fill="hold"/>
                                        <p:tgtEl>
                                          <p:spTgt spid="236"/>
                                        </p:tgtEl>
                                        <p:attrNameLst>
                                          <p:attrName>style.visibility</p:attrName>
                                        </p:attrNameLst>
                                      </p:cBhvr>
                                      <p:to>
                                        <p:strVal val="visible"/>
                                      </p:to>
                                    </p:set>
                                    <p:anim calcmode="lin" valueType="num">
                                      <p:cBhvr>
                                        <p:cTn id="17" dur="1000" fill="hold"/>
                                        <p:tgtEl>
                                          <p:spTgt spid="236"/>
                                        </p:tgtEl>
                                        <p:attrNameLst>
                                          <p:attrName>ppt_x</p:attrName>
                                        </p:attrNameLst>
                                      </p:cBhvr>
                                      <p:tavLst>
                                        <p:tav tm="0">
                                          <p:val>
                                            <p:strVal val="0-#ppt_w/2"/>
                                          </p:val>
                                        </p:tav>
                                        <p:tav tm="100000">
                                          <p:val>
                                            <p:strVal val="#ppt_x"/>
                                          </p:val>
                                        </p:tav>
                                      </p:tavLst>
                                    </p:anim>
                                    <p:anim calcmode="lin" valueType="num">
                                      <p:cBhvr>
                                        <p:cTn id="18" dur="1000" fill="hold"/>
                                        <p:tgtEl>
                                          <p:spTgt spid="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advAuto="0"/>
      <p:bldP spid="231" grpId="1" animBg="1" advAuto="0"/>
      <p:bldP spid="23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
          <p:cNvSpPr txBox="1"/>
          <p:nvPr/>
        </p:nvSpPr>
        <p:spPr>
          <a:xfrm>
            <a:off x="1645076" y="6529866"/>
            <a:ext cx="12931425" cy="2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lnSpc>
                <a:spcPct val="117999"/>
              </a:lnSpc>
              <a:defRPr sz="800">
                <a:latin typeface="Helvetica Neue"/>
                <a:ea typeface="Helvetica Neue"/>
                <a:cs typeface="Helvetica Neue"/>
                <a:sym typeface="Helvetica Neue"/>
              </a:defRPr>
            </a:pPr>
            <a:r>
              <a:rPr sz="562" dirty="0"/>
              <a:t>http://www.google.com.tr/imgres?imgurl=http://1.bp.blogspot.com/-bnzeFlLc2pM/Ti8_mFnwLzI/AAAAAAAAADE/eP4VUJ4WFeo/s640/Fig.2.JPG&amp;imgrefurl=http://videocirurgiavet.blogspot.com/p/videocirurgia-em-animais-de-ompanhia.html&amp;h=349&amp;w=584&amp;tbnid=Wef3TYMx3JbwDM:&amp;zoom=1&amp;docid=hc27gDd3dK18lM&amp;itg=1&amp;ei=C5LtVJGKEefEygP80YDAAg&amp;tbm=isch&amp;client=safari&amp;ved=0CEkQMyglMCU</a:t>
            </a:r>
          </a:p>
          <a:p>
            <a:pPr algn="l">
              <a:lnSpc>
                <a:spcPct val="117999"/>
              </a:lnSpc>
              <a:defRPr sz="800">
                <a:latin typeface="Helvetica Neue"/>
                <a:ea typeface="Helvetica Neue"/>
                <a:cs typeface="Helvetica Neue"/>
                <a:sym typeface="Helvetica Neue"/>
              </a:defRPr>
            </a:pPr>
            <a:r>
              <a:rPr sz="562" dirty="0"/>
              <a:t>http://www.vhhms.com/index.php/LAPAROSCOPIC_AI_and_ET_in_SHEEP,_GOATS_and_DEER;</a:t>
            </a:r>
            <a:r>
              <a:rPr sz="562" u="sng" dirty="0">
                <a:hlinkClick r:id="rId3"/>
              </a:rPr>
              <a:t>http://extension.missouri.edu/p/MP913</a:t>
            </a:r>
          </a:p>
        </p:txBody>
      </p:sp>
      <p:pic>
        <p:nvPicPr>
          <p:cNvPr id="245" name="94c38cb9038787c89600986ed86c83ac.jpg" descr="94c38cb9038787c89600986ed86c83ac.jpg"/>
          <p:cNvPicPr>
            <a:picLocks/>
          </p:cNvPicPr>
          <p:nvPr/>
        </p:nvPicPr>
        <p:blipFill>
          <a:blip r:embed="rId4"/>
          <a:stretch>
            <a:fillRect/>
          </a:stretch>
        </p:blipFill>
        <p:spPr>
          <a:xfrm>
            <a:off x="3462529" y="1116405"/>
            <a:ext cx="5260555" cy="4326452"/>
          </a:xfrm>
          <a:prstGeom prst="rect">
            <a:avLst/>
          </a:prstGeom>
        </p:spPr>
      </p:pic>
    </p:spTree>
    <p:extLst>
      <p:ext uri="{BB962C8B-B14F-4D97-AF65-F5344CB8AC3E}">
        <p14:creationId xmlns:p14="http://schemas.microsoft.com/office/powerpoint/2010/main" xmlns="" val="81226786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afterEffect">
                                  <p:stCondLst>
                                    <p:cond delay="0"/>
                                  </p:stCondLst>
                                  <p:iterate>
                                    <p:tmAbs val="0"/>
                                  </p:iterate>
                                  <p:childTnLst>
                                    <p:animEffect transition="out" filter="wipe(left)">
                                      <p:cBhvr>
                                        <p:cTn id="6" dur="1000" fill="hold"/>
                                        <p:tgtEl>
                                          <p:spTgt spid="245"/>
                                        </p:tgtEl>
                                      </p:cBhvr>
                                    </p:animEffect>
                                    <p:set>
                                      <p:cBhvr>
                                        <p:cTn id="7" fill="hold">
                                          <p:stCondLst>
                                            <p:cond delay="999"/>
                                          </p:stCondLst>
                                        </p:cTn>
                                        <p:tgtEl>
                                          <p:spTgt spid="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424</Words>
  <Application>Microsoft Office PowerPoint</Application>
  <PresentationFormat>Özel</PresentationFormat>
  <Paragraphs>211</Paragraphs>
  <Slides>9</Slides>
  <Notes>9</Notes>
  <HiddenSlides>0</HiddenSlides>
  <MMClips>0</MMClips>
  <ScaleCrop>false</ScaleCrop>
  <HeadingPairs>
    <vt:vector size="4" baseType="variant">
      <vt:variant>
        <vt:lpstr>Tema</vt:lpstr>
      </vt:variant>
      <vt:variant>
        <vt:i4>2</vt:i4>
      </vt:variant>
      <vt:variant>
        <vt:lpstr>Slayt Başlıkları</vt:lpstr>
      </vt:variant>
      <vt:variant>
        <vt:i4>9</vt:i4>
      </vt:variant>
    </vt:vector>
  </HeadingPairs>
  <TitlesOfParts>
    <vt:vector size="11" baseType="lpstr">
      <vt:lpstr>Office Teması</vt:lpstr>
      <vt:lpstr>Chalkboard</vt:lpstr>
      <vt:lpstr>Embriyo Transferinde 5 Temel Adım</vt:lpstr>
      <vt:lpstr>Slayt 2</vt:lpstr>
      <vt:lpstr>Slayt 3</vt:lpstr>
      <vt:lpstr>Slayt 4</vt:lpstr>
      <vt:lpstr>Slayt 5</vt:lpstr>
      <vt:lpstr>Slayt 6</vt:lpstr>
      <vt:lpstr>Slayt 7</vt:lpstr>
      <vt:lpstr>Slayt 8</vt:lpstr>
      <vt:lpstr>Slayt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SONY</cp:lastModifiedBy>
  <cp:revision>6</cp:revision>
  <dcterms:created xsi:type="dcterms:W3CDTF">2019-12-20T10:40:14Z</dcterms:created>
  <dcterms:modified xsi:type="dcterms:W3CDTF">2019-12-24T20:46:40Z</dcterms:modified>
</cp:coreProperties>
</file>