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1" r:id="rId4"/>
    <p:sldId id="258" r:id="rId5"/>
    <p:sldId id="263" r:id="rId6"/>
    <p:sldId id="257" r:id="rId7"/>
    <p:sldId id="266" r:id="rId8"/>
    <p:sldId id="264" r:id="rId9"/>
    <p:sldId id="260" r:id="rId10"/>
    <p:sldId id="265" r:id="rId11"/>
    <p:sldId id="259"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47" autoAdjust="0"/>
  </p:normalViewPr>
  <p:slideViewPr>
    <p:cSldViewPr snapToGrid="0">
      <p:cViewPr varScale="1">
        <p:scale>
          <a:sx n="84" d="100"/>
          <a:sy n="84" d="100"/>
        </p:scale>
        <p:origin x="786"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t>25.12.2019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t>‹#›</a:t>
            </a:fld>
            <a:endParaRPr lang="tr-TR"/>
          </a:p>
        </p:txBody>
      </p:sp>
    </p:spTree>
    <p:extLst>
      <p:ext uri="{BB962C8B-B14F-4D97-AF65-F5344CB8AC3E}">
        <p14:creationId xmlns:p14="http://schemas.microsoft.com/office/powerpoint/2010/main"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22988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rPr dirty="0"/>
              <a:t>7	Artificial Insemination</a:t>
            </a:r>
          </a:p>
          <a:p>
            <a:pPr>
              <a:defRPr sz="1200"/>
            </a:pPr>
            <a:r>
              <a:rPr b="1" dirty="0"/>
              <a:t>Three</a:t>
            </a:r>
            <a:r>
              <a:rPr dirty="0"/>
              <a:t> methods of semen preservation and </a:t>
            </a:r>
            <a:r>
              <a:rPr b="1" dirty="0"/>
              <a:t>four</a:t>
            </a:r>
            <a:r>
              <a:rPr dirty="0"/>
              <a:t> techniques of insemination are used worldwide in small ruminants; </a:t>
            </a:r>
          </a:p>
          <a:p>
            <a:pPr>
              <a:defRPr sz="1200"/>
            </a:pPr>
            <a:r>
              <a:rPr b="1" dirty="0"/>
              <a:t>fresh</a:t>
            </a:r>
            <a:r>
              <a:rPr dirty="0"/>
              <a:t>, </a:t>
            </a:r>
            <a:r>
              <a:rPr b="1" dirty="0"/>
              <a:t>chilled</a:t>
            </a:r>
            <a:r>
              <a:rPr dirty="0"/>
              <a:t> (refrigerated) or f</a:t>
            </a:r>
            <a:r>
              <a:rPr b="1" dirty="0"/>
              <a:t>rozen semen</a:t>
            </a:r>
            <a:r>
              <a:rPr dirty="0"/>
              <a:t> and </a:t>
            </a:r>
          </a:p>
          <a:p>
            <a:pPr>
              <a:defRPr sz="1200"/>
            </a:pPr>
            <a:r>
              <a:rPr b="1" dirty="0"/>
              <a:t>vaginal</a:t>
            </a:r>
            <a:r>
              <a:rPr dirty="0"/>
              <a:t>, </a:t>
            </a:r>
            <a:r>
              <a:rPr b="1" dirty="0"/>
              <a:t>cervical, intrauterine</a:t>
            </a:r>
            <a:r>
              <a:rPr dirty="0"/>
              <a:t> or, </a:t>
            </a:r>
            <a:r>
              <a:rPr b="1" dirty="0"/>
              <a:t>laparoscopic</a:t>
            </a:r>
            <a:r>
              <a:rPr dirty="0"/>
              <a:t> insemination techniques.</a:t>
            </a:r>
          </a:p>
          <a:p>
            <a:pPr>
              <a:defRPr sz="1200"/>
            </a:pPr>
            <a:r>
              <a:rPr b="1" dirty="0">
                <a:solidFill>
                  <a:srgbClr val="FF2600"/>
                </a:solidFill>
              </a:rPr>
              <a:t>Fresh semen</a:t>
            </a:r>
            <a:r>
              <a:rPr dirty="0"/>
              <a:t> is the preferred method of preservation when the male is present in the herd, especially during the breeding season when semen production and quality are at their peak level. 38 ◦C  and 24 hour with milk based diluents. </a:t>
            </a:r>
          </a:p>
          <a:p>
            <a:pPr>
              <a:defRPr sz="1200"/>
            </a:pPr>
            <a:r>
              <a:rPr b="1" dirty="0">
                <a:solidFill>
                  <a:srgbClr val="FF2600"/>
                </a:solidFill>
              </a:rPr>
              <a:t>The use of chilled  semen</a:t>
            </a:r>
            <a:r>
              <a:rPr dirty="0">
                <a:solidFill>
                  <a:srgbClr val="FF2600"/>
                </a:solidFill>
              </a:rPr>
              <a:t> </a:t>
            </a:r>
            <a:r>
              <a:rPr dirty="0"/>
              <a:t>is a common strategy in circumstances where a particular male is shared by a group of farmers located within a relatively small area. In such cases, the semen is stored at (mines) ∼4◦C and can be used for up to 24 h from collection. </a:t>
            </a:r>
          </a:p>
          <a:p>
            <a:pPr>
              <a:defRPr sz="1200"/>
            </a:pPr>
            <a:r>
              <a:rPr dirty="0"/>
              <a:t>Finally,</a:t>
            </a:r>
            <a:r>
              <a:rPr b="1" dirty="0"/>
              <a:t> </a:t>
            </a:r>
            <a:r>
              <a:rPr b="1" dirty="0">
                <a:solidFill>
                  <a:srgbClr val="FF2600"/>
                </a:solidFill>
              </a:rPr>
              <a:t>semen is frozen</a:t>
            </a:r>
            <a:r>
              <a:rPr dirty="0"/>
              <a:t> for long-term preservation allowing it to be marketed over a wide area, used throughout the year, and conserving the genetic material in case the animal dies.</a:t>
            </a:r>
            <a:br>
              <a:rPr dirty="0"/>
            </a:br>
            <a:r>
              <a:rPr b="1" dirty="0">
                <a:solidFill>
                  <a:srgbClr val="FF2600"/>
                </a:solidFill>
              </a:rPr>
              <a:t>Vaginal insemination</a:t>
            </a:r>
            <a:r>
              <a:rPr dirty="0"/>
              <a:t> is successful for fresh semen. </a:t>
            </a:r>
          </a:p>
          <a:p>
            <a:pPr>
              <a:defRPr sz="1200"/>
            </a:pPr>
            <a:r>
              <a:rPr b="1" dirty="0">
                <a:solidFill>
                  <a:srgbClr val="FF2600"/>
                </a:solidFill>
              </a:rPr>
              <a:t>Intracervical insemination</a:t>
            </a:r>
            <a:r>
              <a:rPr dirty="0"/>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a:t>
            </a:r>
            <a:r>
              <a:rPr dirty="0" err="1"/>
              <a:t>doelings</a:t>
            </a:r>
            <a:r>
              <a:rPr dirty="0"/>
              <a:t>, breeds like Nigerian dwarf) and individuals this will only be possible using a laparoscopic technique, making the procedure more technically challenging. </a:t>
            </a:r>
          </a:p>
          <a:p>
            <a:pPr>
              <a:defRPr sz="1200"/>
            </a:pPr>
            <a:r>
              <a:rPr b="1" dirty="0">
                <a:solidFill>
                  <a:srgbClr val="FF2600"/>
                </a:solidFill>
              </a:rPr>
              <a:t>The trans-cervical method of insemination</a:t>
            </a:r>
            <a:r>
              <a:rPr dirty="0"/>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dirty="0">
                <a:solidFill>
                  <a:srgbClr val="FF2600"/>
                </a:solidFill>
              </a:rPr>
              <a:t>Laparoscopic insemination</a:t>
            </a:r>
            <a:r>
              <a:rPr dirty="0"/>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t>
            </a:r>
            <a:r>
              <a:rPr dirty="0" err="1"/>
              <a:t>anaesthesia</a:t>
            </a:r>
            <a:r>
              <a:rPr dirty="0"/>
              <a:t>, pre- and post-operative analgesia must be provided. Laparoscopic insemination must not be conducted routinely on the same ewe.</a:t>
            </a:r>
          </a:p>
          <a:p>
            <a:pPr>
              <a:defRPr sz="1200" b="1">
                <a:solidFill>
                  <a:srgbClr val="FF2600"/>
                </a:solidFill>
              </a:defRPr>
            </a:pPr>
            <a:r>
              <a:rPr dirty="0"/>
              <a:t>Factors effecting success are;</a:t>
            </a:r>
          </a:p>
          <a:p>
            <a:pPr>
              <a:defRPr sz="1200"/>
            </a:pPr>
            <a:r>
              <a:rPr dirty="0"/>
              <a:t>These techniques that we use are having differences as species, </a:t>
            </a:r>
            <a:r>
              <a:rPr dirty="0" err="1"/>
              <a:t>breedings</a:t>
            </a:r>
            <a:r>
              <a:rPr dirty="0"/>
              <a:t>,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a:t>
            </a:r>
            <a:r>
              <a:rPr dirty="0" err="1"/>
              <a:t>synchronisation</a:t>
            </a:r>
            <a:r>
              <a:rPr dirty="0"/>
              <a:t> of doe. </a:t>
            </a:r>
          </a:p>
          <a:p>
            <a:pPr>
              <a:defRPr sz="1200"/>
            </a:pPr>
            <a:r>
              <a:rPr dirty="0"/>
              <a:t>Flushing</a:t>
            </a:r>
          </a:p>
          <a:p>
            <a:pPr>
              <a:defRPr sz="1200"/>
            </a:pPr>
            <a:r>
              <a:rPr dirty="0"/>
              <a:t>Convenient time</a:t>
            </a:r>
          </a:p>
          <a:p>
            <a:pPr>
              <a:defRPr sz="1200"/>
            </a:pPr>
            <a:r>
              <a:rPr dirty="0"/>
              <a:t>Monitoring</a:t>
            </a:r>
          </a:p>
          <a:p>
            <a:pPr>
              <a:defRPr sz="1200"/>
            </a:pPr>
            <a:r>
              <a:rPr dirty="0"/>
              <a:t>Response to synch.</a:t>
            </a:r>
          </a:p>
          <a:p>
            <a:pPr>
              <a:defRPr sz="1200"/>
            </a:pPr>
            <a:r>
              <a:rPr dirty="0"/>
              <a:t>Anatomical structure</a:t>
            </a:r>
          </a:p>
          <a:p>
            <a:pPr>
              <a:defRPr sz="1200"/>
            </a:pPr>
            <a:r>
              <a:rPr dirty="0"/>
              <a:t>Non-Stress</a:t>
            </a:r>
          </a:p>
        </p:txBody>
      </p:sp>
    </p:spTree>
    <p:extLst>
      <p:ext uri="{BB962C8B-B14F-4D97-AF65-F5344CB8AC3E}">
        <p14:creationId xmlns:p14="http://schemas.microsoft.com/office/powerpoint/2010/main" val="286919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303015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160713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78433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5643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rPr dirty="0"/>
              <a:t>7	Artificial Insemination</a:t>
            </a:r>
          </a:p>
          <a:p>
            <a:pPr>
              <a:defRPr sz="1200"/>
            </a:pPr>
            <a:r>
              <a:rPr b="1" dirty="0"/>
              <a:t>Three</a:t>
            </a:r>
            <a:r>
              <a:rPr dirty="0"/>
              <a:t> methods of semen preservation and </a:t>
            </a:r>
            <a:r>
              <a:rPr b="1" dirty="0"/>
              <a:t>four</a:t>
            </a:r>
            <a:r>
              <a:rPr dirty="0"/>
              <a:t> techniques of insemination are used worldwide in small ruminants; </a:t>
            </a:r>
          </a:p>
          <a:p>
            <a:pPr>
              <a:defRPr sz="1200"/>
            </a:pPr>
            <a:r>
              <a:rPr b="1" dirty="0"/>
              <a:t>fresh</a:t>
            </a:r>
            <a:r>
              <a:rPr dirty="0"/>
              <a:t>, </a:t>
            </a:r>
            <a:r>
              <a:rPr b="1" dirty="0"/>
              <a:t>chilled</a:t>
            </a:r>
            <a:r>
              <a:rPr dirty="0"/>
              <a:t> (refrigerated) or f</a:t>
            </a:r>
            <a:r>
              <a:rPr b="1" dirty="0"/>
              <a:t>rozen semen</a:t>
            </a:r>
            <a:r>
              <a:rPr dirty="0"/>
              <a:t> and </a:t>
            </a:r>
          </a:p>
          <a:p>
            <a:pPr>
              <a:defRPr sz="1200"/>
            </a:pPr>
            <a:r>
              <a:rPr b="1" dirty="0"/>
              <a:t>vaginal</a:t>
            </a:r>
            <a:r>
              <a:rPr dirty="0"/>
              <a:t>, </a:t>
            </a:r>
            <a:r>
              <a:rPr b="1" dirty="0"/>
              <a:t>cervical, intrauterine</a:t>
            </a:r>
            <a:r>
              <a:rPr dirty="0"/>
              <a:t> or, </a:t>
            </a:r>
            <a:r>
              <a:rPr b="1" dirty="0"/>
              <a:t>laparoscopic</a:t>
            </a:r>
            <a:r>
              <a:rPr dirty="0"/>
              <a:t> insemination techniques.</a:t>
            </a:r>
          </a:p>
          <a:p>
            <a:pPr>
              <a:defRPr sz="1200"/>
            </a:pPr>
            <a:r>
              <a:rPr b="1" dirty="0">
                <a:solidFill>
                  <a:srgbClr val="FF2600"/>
                </a:solidFill>
              </a:rPr>
              <a:t>Fresh semen</a:t>
            </a:r>
            <a:r>
              <a:rPr dirty="0"/>
              <a:t> is the preferred method of preservation when the male is present in the herd, especially during the breeding season when semen production and quality are at their peak level. 38 ◦C  and 24 hour with milk based diluents. </a:t>
            </a:r>
          </a:p>
          <a:p>
            <a:pPr>
              <a:defRPr sz="1200"/>
            </a:pPr>
            <a:r>
              <a:rPr b="1" dirty="0">
                <a:solidFill>
                  <a:srgbClr val="FF2600"/>
                </a:solidFill>
              </a:rPr>
              <a:t>The use of chilled  semen</a:t>
            </a:r>
            <a:r>
              <a:rPr dirty="0">
                <a:solidFill>
                  <a:srgbClr val="FF2600"/>
                </a:solidFill>
              </a:rPr>
              <a:t> </a:t>
            </a:r>
            <a:r>
              <a:rPr dirty="0"/>
              <a:t>is a common strategy in circumstances where a particular male is shared by a group of farmers located within a relatively small area. In such cases, the semen is stored at (mines) ∼4◦C and can be used for up to 24 h from collection. </a:t>
            </a:r>
          </a:p>
          <a:p>
            <a:pPr>
              <a:defRPr sz="1200"/>
            </a:pPr>
            <a:r>
              <a:rPr dirty="0"/>
              <a:t>Finally,</a:t>
            </a:r>
            <a:r>
              <a:rPr b="1" dirty="0"/>
              <a:t> </a:t>
            </a:r>
            <a:r>
              <a:rPr b="1" dirty="0">
                <a:solidFill>
                  <a:srgbClr val="FF2600"/>
                </a:solidFill>
              </a:rPr>
              <a:t>semen is frozen</a:t>
            </a:r>
            <a:r>
              <a:rPr dirty="0"/>
              <a:t> for long-term preservation allowing it to be marketed over a wide area, used throughout the year, and conserving the genetic material in case the animal dies.</a:t>
            </a:r>
            <a:br>
              <a:rPr dirty="0"/>
            </a:br>
            <a:r>
              <a:rPr b="1" dirty="0">
                <a:solidFill>
                  <a:srgbClr val="FF2600"/>
                </a:solidFill>
              </a:rPr>
              <a:t>Vaginal insemination</a:t>
            </a:r>
            <a:r>
              <a:rPr dirty="0"/>
              <a:t> is successful for fresh semen. </a:t>
            </a:r>
          </a:p>
          <a:p>
            <a:pPr>
              <a:defRPr sz="1200"/>
            </a:pPr>
            <a:r>
              <a:rPr b="1" dirty="0">
                <a:solidFill>
                  <a:srgbClr val="FF2600"/>
                </a:solidFill>
              </a:rPr>
              <a:t>Intracervical insemination</a:t>
            </a:r>
            <a:r>
              <a:rPr dirty="0"/>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a:t>
            </a:r>
            <a:r>
              <a:rPr dirty="0" err="1"/>
              <a:t>doelings</a:t>
            </a:r>
            <a:r>
              <a:rPr dirty="0"/>
              <a:t>, breeds like Nigerian dwarf) and individuals this will only be possible using a laparoscopic technique, making the procedure more technically challenging. </a:t>
            </a:r>
          </a:p>
          <a:p>
            <a:pPr>
              <a:defRPr sz="1200"/>
            </a:pPr>
            <a:r>
              <a:rPr b="1" dirty="0">
                <a:solidFill>
                  <a:srgbClr val="FF2600"/>
                </a:solidFill>
              </a:rPr>
              <a:t>The trans-cervical method of insemination</a:t>
            </a:r>
            <a:r>
              <a:rPr dirty="0"/>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dirty="0">
                <a:solidFill>
                  <a:srgbClr val="FF2600"/>
                </a:solidFill>
              </a:rPr>
              <a:t>Laparoscopic insemination</a:t>
            </a:r>
            <a:r>
              <a:rPr dirty="0"/>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t>
            </a:r>
            <a:r>
              <a:rPr dirty="0" err="1"/>
              <a:t>anaesthesia</a:t>
            </a:r>
            <a:r>
              <a:rPr dirty="0"/>
              <a:t>, pre- and post-operative analgesia must be provided. Laparoscopic insemination must not be conducted routinely on the same ewe.</a:t>
            </a:r>
          </a:p>
          <a:p>
            <a:pPr>
              <a:defRPr sz="1200" b="1">
                <a:solidFill>
                  <a:srgbClr val="FF2600"/>
                </a:solidFill>
              </a:defRPr>
            </a:pPr>
            <a:r>
              <a:rPr dirty="0"/>
              <a:t>Factors effecting success are;</a:t>
            </a:r>
          </a:p>
          <a:p>
            <a:pPr>
              <a:defRPr sz="1200"/>
            </a:pPr>
            <a:r>
              <a:rPr dirty="0"/>
              <a:t>These techniques that we use are having differences as species, </a:t>
            </a:r>
            <a:r>
              <a:rPr dirty="0" err="1"/>
              <a:t>breedings</a:t>
            </a:r>
            <a:r>
              <a:rPr dirty="0"/>
              <a:t>,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a:t>
            </a:r>
            <a:r>
              <a:rPr dirty="0" err="1"/>
              <a:t>synchronisation</a:t>
            </a:r>
            <a:r>
              <a:rPr dirty="0"/>
              <a:t> of doe. </a:t>
            </a:r>
          </a:p>
          <a:p>
            <a:pPr>
              <a:defRPr sz="1200"/>
            </a:pPr>
            <a:r>
              <a:rPr dirty="0"/>
              <a:t>Flushing</a:t>
            </a:r>
          </a:p>
          <a:p>
            <a:pPr>
              <a:defRPr sz="1200"/>
            </a:pPr>
            <a:r>
              <a:rPr dirty="0"/>
              <a:t>Convenient time</a:t>
            </a:r>
          </a:p>
          <a:p>
            <a:pPr>
              <a:defRPr sz="1200"/>
            </a:pPr>
            <a:r>
              <a:rPr dirty="0"/>
              <a:t>Monitoring</a:t>
            </a:r>
          </a:p>
          <a:p>
            <a:pPr>
              <a:defRPr sz="1200"/>
            </a:pPr>
            <a:r>
              <a:rPr dirty="0"/>
              <a:t>Response to synch.</a:t>
            </a:r>
          </a:p>
          <a:p>
            <a:pPr>
              <a:defRPr sz="1200"/>
            </a:pPr>
            <a:r>
              <a:rPr dirty="0"/>
              <a:t>Anatomical structure</a:t>
            </a:r>
          </a:p>
          <a:p>
            <a:pPr>
              <a:defRPr sz="1200"/>
            </a:pPr>
            <a:r>
              <a:rPr dirty="0"/>
              <a:t>Non-Stress</a:t>
            </a:r>
          </a:p>
        </p:txBody>
      </p:sp>
    </p:spTree>
    <p:extLst>
      <p:ext uri="{BB962C8B-B14F-4D97-AF65-F5344CB8AC3E}">
        <p14:creationId xmlns:p14="http://schemas.microsoft.com/office/powerpoint/2010/main" val="67573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rPr dirty="0"/>
              <a:t>7	Artificial Insemination</a:t>
            </a:r>
          </a:p>
          <a:p>
            <a:pPr>
              <a:defRPr sz="1200"/>
            </a:pPr>
            <a:r>
              <a:rPr b="1" dirty="0"/>
              <a:t>Three</a:t>
            </a:r>
            <a:r>
              <a:rPr dirty="0"/>
              <a:t> methods of semen preservation and </a:t>
            </a:r>
            <a:r>
              <a:rPr b="1" dirty="0"/>
              <a:t>four</a:t>
            </a:r>
            <a:r>
              <a:rPr dirty="0"/>
              <a:t> techniques of insemination are used worldwide in small ruminants; </a:t>
            </a:r>
          </a:p>
          <a:p>
            <a:pPr>
              <a:defRPr sz="1200"/>
            </a:pPr>
            <a:r>
              <a:rPr b="1" dirty="0"/>
              <a:t>fresh</a:t>
            </a:r>
            <a:r>
              <a:rPr dirty="0"/>
              <a:t>, </a:t>
            </a:r>
            <a:r>
              <a:rPr b="1" dirty="0"/>
              <a:t>chilled</a:t>
            </a:r>
            <a:r>
              <a:rPr dirty="0"/>
              <a:t> (refrigerated) or f</a:t>
            </a:r>
            <a:r>
              <a:rPr b="1" dirty="0"/>
              <a:t>rozen semen</a:t>
            </a:r>
            <a:r>
              <a:rPr dirty="0"/>
              <a:t> and </a:t>
            </a:r>
          </a:p>
          <a:p>
            <a:pPr>
              <a:defRPr sz="1200"/>
            </a:pPr>
            <a:r>
              <a:rPr b="1" dirty="0"/>
              <a:t>vaginal</a:t>
            </a:r>
            <a:r>
              <a:rPr dirty="0"/>
              <a:t>, </a:t>
            </a:r>
            <a:r>
              <a:rPr b="1" dirty="0"/>
              <a:t>cervical, intrauterine</a:t>
            </a:r>
            <a:r>
              <a:rPr dirty="0"/>
              <a:t> or, </a:t>
            </a:r>
            <a:r>
              <a:rPr b="1" dirty="0"/>
              <a:t>laparoscopic</a:t>
            </a:r>
            <a:r>
              <a:rPr dirty="0"/>
              <a:t> insemination techniques.</a:t>
            </a:r>
          </a:p>
          <a:p>
            <a:pPr>
              <a:defRPr sz="1200"/>
            </a:pPr>
            <a:r>
              <a:rPr b="1" dirty="0">
                <a:solidFill>
                  <a:srgbClr val="FF2600"/>
                </a:solidFill>
              </a:rPr>
              <a:t>Fresh semen</a:t>
            </a:r>
            <a:r>
              <a:rPr dirty="0"/>
              <a:t> is the preferred method of preservation when the male is present in the herd, especially during the breeding season when semen production and quality are at their peak level. 38 ◦C  and 24 hour with milk based diluents. </a:t>
            </a:r>
          </a:p>
          <a:p>
            <a:pPr>
              <a:defRPr sz="1200"/>
            </a:pPr>
            <a:r>
              <a:rPr b="1" dirty="0">
                <a:solidFill>
                  <a:srgbClr val="FF2600"/>
                </a:solidFill>
              </a:rPr>
              <a:t>The use of chilled  semen</a:t>
            </a:r>
            <a:r>
              <a:rPr dirty="0">
                <a:solidFill>
                  <a:srgbClr val="FF2600"/>
                </a:solidFill>
              </a:rPr>
              <a:t> </a:t>
            </a:r>
            <a:r>
              <a:rPr dirty="0"/>
              <a:t>is a common strategy in circumstances where a particular male is shared by a group of farmers located within a relatively small area. In such cases, the semen is stored at (mines) ∼4◦C and can be used for up to 24 h from collection. </a:t>
            </a:r>
          </a:p>
          <a:p>
            <a:pPr>
              <a:defRPr sz="1200"/>
            </a:pPr>
            <a:r>
              <a:rPr dirty="0"/>
              <a:t>Finally,</a:t>
            </a:r>
            <a:r>
              <a:rPr b="1" dirty="0"/>
              <a:t> </a:t>
            </a:r>
            <a:r>
              <a:rPr b="1" dirty="0">
                <a:solidFill>
                  <a:srgbClr val="FF2600"/>
                </a:solidFill>
              </a:rPr>
              <a:t>semen is frozen</a:t>
            </a:r>
            <a:r>
              <a:rPr dirty="0"/>
              <a:t> for long-term preservation allowing it to be marketed over a wide area, used throughout the year, and conserving the genetic material in case the animal dies.</a:t>
            </a:r>
            <a:br>
              <a:rPr dirty="0"/>
            </a:br>
            <a:r>
              <a:rPr b="1" dirty="0">
                <a:solidFill>
                  <a:srgbClr val="FF2600"/>
                </a:solidFill>
              </a:rPr>
              <a:t>Vaginal insemination</a:t>
            </a:r>
            <a:r>
              <a:rPr dirty="0"/>
              <a:t> is successful for fresh semen. </a:t>
            </a:r>
          </a:p>
          <a:p>
            <a:pPr>
              <a:defRPr sz="1200"/>
            </a:pPr>
            <a:r>
              <a:rPr b="1" dirty="0">
                <a:solidFill>
                  <a:srgbClr val="FF2600"/>
                </a:solidFill>
              </a:rPr>
              <a:t>Intracervical insemination</a:t>
            </a:r>
            <a:r>
              <a:rPr dirty="0"/>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a:t>
            </a:r>
            <a:r>
              <a:rPr dirty="0" err="1"/>
              <a:t>doelings</a:t>
            </a:r>
            <a:r>
              <a:rPr dirty="0"/>
              <a:t>, breeds like Nigerian dwarf) and individuals this will only be possible using a laparoscopic technique, making the procedure more technically challenging. </a:t>
            </a:r>
          </a:p>
          <a:p>
            <a:pPr>
              <a:defRPr sz="1200"/>
            </a:pPr>
            <a:r>
              <a:rPr b="1" dirty="0">
                <a:solidFill>
                  <a:srgbClr val="FF2600"/>
                </a:solidFill>
              </a:rPr>
              <a:t>The trans-cervical method of insemination</a:t>
            </a:r>
            <a:r>
              <a:rPr dirty="0"/>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dirty="0">
                <a:solidFill>
                  <a:srgbClr val="FF2600"/>
                </a:solidFill>
              </a:rPr>
              <a:t>Laparoscopic insemination</a:t>
            </a:r>
            <a:r>
              <a:rPr dirty="0"/>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t>
            </a:r>
            <a:r>
              <a:rPr dirty="0" err="1"/>
              <a:t>anaesthesia</a:t>
            </a:r>
            <a:r>
              <a:rPr dirty="0"/>
              <a:t>, pre- and post-operative analgesia must be provided. Laparoscopic insemination must not be conducted routinely on the same ewe.</a:t>
            </a:r>
          </a:p>
          <a:p>
            <a:pPr>
              <a:defRPr sz="1200" b="1">
                <a:solidFill>
                  <a:srgbClr val="FF2600"/>
                </a:solidFill>
              </a:defRPr>
            </a:pPr>
            <a:r>
              <a:rPr dirty="0"/>
              <a:t>Factors effecting success are;</a:t>
            </a:r>
          </a:p>
          <a:p>
            <a:pPr>
              <a:defRPr sz="1200"/>
            </a:pPr>
            <a:r>
              <a:rPr dirty="0"/>
              <a:t>These techniques that we use are having differences as species, </a:t>
            </a:r>
            <a:r>
              <a:rPr dirty="0" err="1"/>
              <a:t>breedings</a:t>
            </a:r>
            <a:r>
              <a:rPr dirty="0"/>
              <a:t>,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a:t>
            </a:r>
            <a:r>
              <a:rPr dirty="0" err="1"/>
              <a:t>synchronisation</a:t>
            </a:r>
            <a:r>
              <a:rPr dirty="0"/>
              <a:t> of doe. </a:t>
            </a:r>
          </a:p>
          <a:p>
            <a:pPr>
              <a:defRPr sz="1200"/>
            </a:pPr>
            <a:r>
              <a:rPr dirty="0"/>
              <a:t>Flushing</a:t>
            </a:r>
          </a:p>
          <a:p>
            <a:pPr>
              <a:defRPr sz="1200"/>
            </a:pPr>
            <a:r>
              <a:rPr dirty="0"/>
              <a:t>Convenient time</a:t>
            </a:r>
          </a:p>
          <a:p>
            <a:pPr>
              <a:defRPr sz="1200"/>
            </a:pPr>
            <a:r>
              <a:rPr dirty="0"/>
              <a:t>Monitoring</a:t>
            </a:r>
          </a:p>
          <a:p>
            <a:pPr>
              <a:defRPr sz="1200"/>
            </a:pPr>
            <a:r>
              <a:rPr dirty="0"/>
              <a:t>Response to synch.</a:t>
            </a:r>
          </a:p>
          <a:p>
            <a:pPr>
              <a:defRPr sz="1200"/>
            </a:pPr>
            <a:r>
              <a:rPr dirty="0"/>
              <a:t>Anatomical structure</a:t>
            </a:r>
          </a:p>
          <a:p>
            <a:pPr>
              <a:defRPr sz="1200"/>
            </a:pPr>
            <a:r>
              <a:rPr dirty="0"/>
              <a:t>Non-Stress</a:t>
            </a:r>
          </a:p>
        </p:txBody>
      </p:sp>
    </p:spTree>
    <p:extLst>
      <p:ext uri="{BB962C8B-B14F-4D97-AF65-F5344CB8AC3E}">
        <p14:creationId xmlns:p14="http://schemas.microsoft.com/office/powerpoint/2010/main" val="331560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t>7	Artificial Insemination</a:t>
            </a:r>
          </a:p>
          <a:p>
            <a:pPr>
              <a:defRPr sz="1200"/>
            </a:pPr>
            <a:r>
              <a:rPr b="1"/>
              <a:t>Three</a:t>
            </a:r>
            <a:r>
              <a:t> methods of semen preservation and </a:t>
            </a:r>
            <a:r>
              <a:rPr b="1"/>
              <a:t>four</a:t>
            </a:r>
            <a:r>
              <a:t> techniques of insemination are used worldwide in small ruminants; </a:t>
            </a:r>
          </a:p>
          <a:p>
            <a:pPr>
              <a:defRPr sz="1200"/>
            </a:pPr>
            <a:r>
              <a:rPr b="1"/>
              <a:t>fresh</a:t>
            </a:r>
            <a:r>
              <a:t>, </a:t>
            </a:r>
            <a:r>
              <a:rPr b="1"/>
              <a:t>chilled</a:t>
            </a:r>
            <a:r>
              <a:t> (refrigerated) or f</a:t>
            </a:r>
            <a:r>
              <a:rPr b="1"/>
              <a:t>rozen semen</a:t>
            </a:r>
            <a:r>
              <a:t> and </a:t>
            </a:r>
          </a:p>
          <a:p>
            <a:pPr>
              <a:defRPr sz="1200"/>
            </a:pPr>
            <a:r>
              <a:rPr b="1"/>
              <a:t>vaginal</a:t>
            </a:r>
            <a:r>
              <a:t>, </a:t>
            </a:r>
            <a:r>
              <a:rPr b="1"/>
              <a:t>cervical, intrauterine</a:t>
            </a:r>
            <a:r>
              <a:t> or, </a:t>
            </a:r>
            <a:r>
              <a:rPr b="1"/>
              <a:t>laparoscopic</a:t>
            </a:r>
            <a:r>
              <a:t> insemination techniques.</a:t>
            </a:r>
          </a:p>
          <a:p>
            <a:pPr>
              <a:defRPr sz="1200"/>
            </a:pPr>
            <a:r>
              <a:rPr b="1">
                <a:solidFill>
                  <a:srgbClr val="FF2600"/>
                </a:solidFill>
              </a:rPr>
              <a:t>Fresh semen</a:t>
            </a:r>
            <a:r>
              <a:t> is the preferred method of preservation when the male is present in the herd, especially during the breeding season when semen production and quality are at their peak level. 38 ◦C  and 24 hour with milk based diluents. </a:t>
            </a:r>
          </a:p>
          <a:p>
            <a:pPr>
              <a:defRPr sz="1200"/>
            </a:pPr>
            <a:r>
              <a:rPr b="1">
                <a:solidFill>
                  <a:srgbClr val="FF2600"/>
                </a:solidFill>
              </a:rPr>
              <a:t>The use of chilled  semen</a:t>
            </a:r>
            <a:r>
              <a:rPr>
                <a:solidFill>
                  <a:srgbClr val="FF2600"/>
                </a:solidFill>
              </a:rPr>
              <a:t> </a:t>
            </a:r>
            <a:r>
              <a:t>is a common strategy in circumstances where a particular male is shared by a group of farmers located within a relatively small area. In such cases, the semen is stored at (mines) ∼4◦C and can be used for up to 24 h from collection. </a:t>
            </a:r>
          </a:p>
          <a:p>
            <a:pPr>
              <a:defRPr sz="1200"/>
            </a:pPr>
            <a:r>
              <a:t>Finally,</a:t>
            </a:r>
            <a:r>
              <a:rPr b="1"/>
              <a:t> </a:t>
            </a:r>
            <a:r>
              <a:rPr b="1">
                <a:solidFill>
                  <a:srgbClr val="FF2600"/>
                </a:solidFill>
              </a:rPr>
              <a:t>semen is frozen</a:t>
            </a:r>
            <a:r>
              <a:t> for long-term preservation allowing it to be marketed over a wide area, used throughout the year, and conserving the genetic material in case the animal dies.</a:t>
            </a:r>
            <a:br/>
            <a:r>
              <a:rPr b="1">
                <a:solidFill>
                  <a:srgbClr val="FF2600"/>
                </a:solidFill>
              </a:rPr>
              <a:t>Vaginal insemination</a:t>
            </a:r>
            <a:r>
              <a:t> is successful for fresh semen. </a:t>
            </a:r>
          </a:p>
          <a:p>
            <a:pPr>
              <a:defRPr sz="1200"/>
            </a:pPr>
            <a:r>
              <a:rPr b="1">
                <a:solidFill>
                  <a:srgbClr val="FF2600"/>
                </a:solidFill>
              </a:rPr>
              <a:t>Intracervical insemination</a:t>
            </a:r>
            <a:r>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doelings, breeds like Nigerian dwarf) and individuals this will only be possible using a laparoscopic technique, making the procedure more technically challenging. </a:t>
            </a:r>
          </a:p>
          <a:p>
            <a:pPr>
              <a:defRPr sz="1200"/>
            </a:pPr>
            <a:r>
              <a:rPr b="1">
                <a:solidFill>
                  <a:srgbClr val="FF2600"/>
                </a:solidFill>
              </a:rPr>
              <a:t>The trans-cervical method of insemination</a:t>
            </a:r>
            <a:r>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a:solidFill>
                  <a:srgbClr val="FF2600"/>
                </a:solidFill>
              </a:rPr>
              <a:t>Laparoscopic insemination</a:t>
            </a:r>
            <a:r>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anaesthesia, pre- and post-operative analgesia must be provided. Laparoscopic insemination must not be conducted routinely on the same ewe.</a:t>
            </a:r>
          </a:p>
          <a:p>
            <a:pPr>
              <a:defRPr sz="1200" b="1">
                <a:solidFill>
                  <a:srgbClr val="FF2600"/>
                </a:solidFill>
              </a:defRPr>
            </a:pPr>
            <a:r>
              <a:t>Factors effecting success are;</a:t>
            </a:r>
          </a:p>
          <a:p>
            <a:pPr>
              <a:defRPr sz="1200"/>
            </a:pPr>
            <a:r>
              <a:t>These techniques that we use are having differences as species, breedings,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synchronisation of doe. </a:t>
            </a:r>
          </a:p>
          <a:p>
            <a:pPr>
              <a:defRPr sz="1200"/>
            </a:pPr>
            <a:r>
              <a:t>Flushing</a:t>
            </a:r>
          </a:p>
          <a:p>
            <a:pPr>
              <a:defRPr sz="1200"/>
            </a:pPr>
            <a:r>
              <a:t>Convenient time</a:t>
            </a:r>
          </a:p>
          <a:p>
            <a:pPr>
              <a:defRPr sz="1200"/>
            </a:pPr>
            <a:r>
              <a:t>Monitoring</a:t>
            </a:r>
          </a:p>
          <a:p>
            <a:pPr>
              <a:defRPr sz="1200"/>
            </a:pPr>
            <a:r>
              <a:t>Response to synch.</a:t>
            </a:r>
          </a:p>
          <a:p>
            <a:pPr>
              <a:defRPr sz="1200"/>
            </a:pPr>
            <a:r>
              <a:t>Anatomical structure</a:t>
            </a:r>
          </a:p>
          <a:p>
            <a:pPr>
              <a:defRPr sz="1200"/>
            </a:pPr>
            <a:r>
              <a:t>Non-Stress</a:t>
            </a:r>
          </a:p>
        </p:txBody>
      </p:sp>
    </p:spTree>
    <p:extLst>
      <p:ext uri="{BB962C8B-B14F-4D97-AF65-F5344CB8AC3E}">
        <p14:creationId xmlns:p14="http://schemas.microsoft.com/office/powerpoint/2010/main" val="274828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defRPr sz="1200" b="1"/>
            </a:pPr>
            <a:r>
              <a:rPr dirty="0"/>
              <a:t>7	Artificial Insemination</a:t>
            </a:r>
          </a:p>
          <a:p>
            <a:pPr>
              <a:defRPr sz="1200"/>
            </a:pPr>
            <a:r>
              <a:rPr b="1" dirty="0"/>
              <a:t>Three</a:t>
            </a:r>
            <a:r>
              <a:rPr dirty="0"/>
              <a:t> methods of semen preservation and </a:t>
            </a:r>
            <a:r>
              <a:rPr b="1" dirty="0"/>
              <a:t>four</a:t>
            </a:r>
            <a:r>
              <a:rPr dirty="0"/>
              <a:t> techniques of insemination are used worldwide in small ruminants; </a:t>
            </a:r>
          </a:p>
          <a:p>
            <a:pPr>
              <a:defRPr sz="1200"/>
            </a:pPr>
            <a:r>
              <a:rPr b="1" dirty="0"/>
              <a:t>fresh</a:t>
            </a:r>
            <a:r>
              <a:rPr dirty="0"/>
              <a:t>, </a:t>
            </a:r>
            <a:r>
              <a:rPr b="1" dirty="0"/>
              <a:t>chilled</a:t>
            </a:r>
            <a:r>
              <a:rPr dirty="0"/>
              <a:t> (refrigerated) or f</a:t>
            </a:r>
            <a:r>
              <a:rPr b="1" dirty="0"/>
              <a:t>rozen semen</a:t>
            </a:r>
            <a:r>
              <a:rPr dirty="0"/>
              <a:t> and </a:t>
            </a:r>
          </a:p>
          <a:p>
            <a:pPr>
              <a:defRPr sz="1200"/>
            </a:pPr>
            <a:r>
              <a:rPr b="1" dirty="0"/>
              <a:t>vaginal</a:t>
            </a:r>
            <a:r>
              <a:rPr dirty="0"/>
              <a:t>, </a:t>
            </a:r>
            <a:r>
              <a:rPr b="1" dirty="0"/>
              <a:t>cervical, intrauterine</a:t>
            </a:r>
            <a:r>
              <a:rPr dirty="0"/>
              <a:t> or, </a:t>
            </a:r>
            <a:r>
              <a:rPr b="1" dirty="0"/>
              <a:t>laparoscopic</a:t>
            </a:r>
            <a:r>
              <a:rPr dirty="0"/>
              <a:t> insemination techniques.</a:t>
            </a:r>
          </a:p>
          <a:p>
            <a:pPr>
              <a:defRPr sz="1200"/>
            </a:pPr>
            <a:r>
              <a:rPr b="1" dirty="0">
                <a:solidFill>
                  <a:srgbClr val="FF2600"/>
                </a:solidFill>
              </a:rPr>
              <a:t>Fresh semen</a:t>
            </a:r>
            <a:r>
              <a:rPr dirty="0"/>
              <a:t> is the preferred method of preservation when the male is present in the herd, especially during the breeding season when semen production and quality are at their peak level. 38 ◦C  and 24 hour with milk based diluents. </a:t>
            </a:r>
          </a:p>
          <a:p>
            <a:pPr>
              <a:defRPr sz="1200"/>
            </a:pPr>
            <a:r>
              <a:rPr b="1" dirty="0">
                <a:solidFill>
                  <a:srgbClr val="FF2600"/>
                </a:solidFill>
              </a:rPr>
              <a:t>The use of chilled  semen</a:t>
            </a:r>
            <a:r>
              <a:rPr dirty="0">
                <a:solidFill>
                  <a:srgbClr val="FF2600"/>
                </a:solidFill>
              </a:rPr>
              <a:t> </a:t>
            </a:r>
            <a:r>
              <a:rPr dirty="0"/>
              <a:t>is a common strategy in circumstances where a particular male is shared by a group of farmers located within a relatively small area. In such cases, the semen is stored at (mines) ∼4◦C and can be used for up to 24 h from collection. </a:t>
            </a:r>
          </a:p>
          <a:p>
            <a:pPr>
              <a:defRPr sz="1200"/>
            </a:pPr>
            <a:r>
              <a:rPr dirty="0"/>
              <a:t>Finally,</a:t>
            </a:r>
            <a:r>
              <a:rPr b="1" dirty="0"/>
              <a:t> </a:t>
            </a:r>
            <a:r>
              <a:rPr b="1" dirty="0">
                <a:solidFill>
                  <a:srgbClr val="FF2600"/>
                </a:solidFill>
              </a:rPr>
              <a:t>semen is frozen</a:t>
            </a:r>
            <a:r>
              <a:rPr dirty="0"/>
              <a:t> for long-term preservation allowing it to be marketed over a wide area, used throughout the year, and conserving the genetic material in case the animal dies.</a:t>
            </a:r>
            <a:br>
              <a:rPr dirty="0"/>
            </a:br>
            <a:r>
              <a:rPr b="1" dirty="0">
                <a:solidFill>
                  <a:srgbClr val="FF2600"/>
                </a:solidFill>
              </a:rPr>
              <a:t>Vaginal insemination</a:t>
            </a:r>
            <a:r>
              <a:rPr dirty="0"/>
              <a:t> is successful for fresh semen. </a:t>
            </a:r>
          </a:p>
          <a:p>
            <a:pPr>
              <a:defRPr sz="1200"/>
            </a:pPr>
            <a:r>
              <a:rPr b="1" dirty="0">
                <a:solidFill>
                  <a:srgbClr val="FF2600"/>
                </a:solidFill>
              </a:rPr>
              <a:t>Intracervical insemination</a:t>
            </a:r>
            <a:r>
              <a:rPr dirty="0"/>
              <a:t> is used for refrigerated and frozen semen. However, in order to achieve high pregnancy rates (&gt;70%) with frozen semen, intrauterine deposition of semen is required. While in many does it is possible to by-pass the cervix and deposit the semen intrauterine, in certain categories of animals (e.g. </a:t>
            </a:r>
            <a:r>
              <a:rPr dirty="0" err="1"/>
              <a:t>doelings</a:t>
            </a:r>
            <a:r>
              <a:rPr dirty="0"/>
              <a:t>, breeds like Nigerian dwarf) and individuals this will only be possible using a laparoscopic technique, making the procedure more technically challenging. </a:t>
            </a:r>
          </a:p>
          <a:p>
            <a:pPr>
              <a:defRPr sz="1200"/>
            </a:pPr>
            <a:r>
              <a:rPr b="1" dirty="0">
                <a:solidFill>
                  <a:srgbClr val="FF2600"/>
                </a:solidFill>
              </a:rPr>
              <a:t>The trans-cervical method of insemination</a:t>
            </a:r>
            <a:r>
              <a:rPr dirty="0"/>
              <a:t> involves grasping the cervix and retracting it into the vagina with a pair of forceps to allow an inseminating instrument to be introduced into the cervical canal. The University of Guelph (Canada) has developed an instrument with a special bent tip that allows passage through the cervix. </a:t>
            </a:r>
          </a:p>
          <a:p>
            <a:pPr>
              <a:defRPr sz="1200"/>
            </a:pPr>
            <a:r>
              <a:rPr b="1" dirty="0">
                <a:solidFill>
                  <a:srgbClr val="FF2600"/>
                </a:solidFill>
              </a:rPr>
              <a:t>Laparoscopic insemination</a:t>
            </a:r>
            <a:r>
              <a:rPr dirty="0"/>
              <a:t> involves the penetration of the abdominal cavity and deposition of semen directly into the uterus of a ewe in estrus. In addition, gas is inserted into the abdominal cavity through a second abdominal penetration to assist insemination. Main aims of laparoscopic insemination are breeding stud rams and improving the genetic merit of progeny. The adequate </a:t>
            </a:r>
            <a:r>
              <a:rPr dirty="0" err="1"/>
              <a:t>anaesthesia</a:t>
            </a:r>
            <a:r>
              <a:rPr dirty="0"/>
              <a:t>, pre- and post-operative analgesia must be provided. Laparoscopic insemination must not be conducted routinely on the same ewe.</a:t>
            </a:r>
          </a:p>
          <a:p>
            <a:pPr>
              <a:defRPr sz="1200" b="1">
                <a:solidFill>
                  <a:srgbClr val="FF2600"/>
                </a:solidFill>
              </a:defRPr>
            </a:pPr>
            <a:r>
              <a:rPr dirty="0"/>
              <a:t>Factors effecting success are;</a:t>
            </a:r>
          </a:p>
          <a:p>
            <a:pPr>
              <a:defRPr sz="1200"/>
            </a:pPr>
            <a:r>
              <a:rPr dirty="0"/>
              <a:t>These techniques that we use are having differences as species, </a:t>
            </a:r>
            <a:r>
              <a:rPr dirty="0" err="1"/>
              <a:t>breedings</a:t>
            </a:r>
            <a:r>
              <a:rPr dirty="0"/>
              <a:t>, and the number of parturition for each animal. Overall AI fertility rates with frozen–thawed semen vary from 40% to 65%, and seem to be highly affected by factors such as season, farm, reproductive status of female, and site of semen deposition related to anatomical structure, convenient time for AI, response to </a:t>
            </a:r>
            <a:r>
              <a:rPr dirty="0" err="1"/>
              <a:t>synchronisation</a:t>
            </a:r>
            <a:r>
              <a:rPr dirty="0"/>
              <a:t> of doe. </a:t>
            </a:r>
          </a:p>
          <a:p>
            <a:pPr>
              <a:defRPr sz="1200"/>
            </a:pPr>
            <a:r>
              <a:rPr dirty="0"/>
              <a:t>Flushing</a:t>
            </a:r>
          </a:p>
          <a:p>
            <a:pPr>
              <a:defRPr sz="1200"/>
            </a:pPr>
            <a:r>
              <a:rPr dirty="0"/>
              <a:t>Convenient time</a:t>
            </a:r>
          </a:p>
          <a:p>
            <a:pPr>
              <a:defRPr sz="1200"/>
            </a:pPr>
            <a:r>
              <a:rPr dirty="0"/>
              <a:t>Monitoring</a:t>
            </a:r>
          </a:p>
          <a:p>
            <a:pPr>
              <a:defRPr sz="1200"/>
            </a:pPr>
            <a:r>
              <a:rPr dirty="0"/>
              <a:t>Response to synch.</a:t>
            </a:r>
          </a:p>
          <a:p>
            <a:pPr>
              <a:defRPr sz="1200"/>
            </a:pPr>
            <a:r>
              <a:rPr dirty="0"/>
              <a:t>Anatomical structure</a:t>
            </a:r>
          </a:p>
          <a:p>
            <a:pPr>
              <a:defRPr sz="1200"/>
            </a:pPr>
            <a:r>
              <a:rPr dirty="0"/>
              <a:t>Non-Stress</a:t>
            </a:r>
          </a:p>
        </p:txBody>
      </p:sp>
    </p:spTree>
    <p:extLst>
      <p:ext uri="{BB962C8B-B14F-4D97-AF65-F5344CB8AC3E}">
        <p14:creationId xmlns:p14="http://schemas.microsoft.com/office/powerpoint/2010/main" val="29872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797686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180786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210866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25959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45958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50625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val="42081706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97529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371575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4067372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056713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75000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t>25.12.2019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t>25.12.2019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t>25.12.2019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t>‹#›</a:t>
            </a:fld>
            <a:endParaRPr lang="tr-TR"/>
          </a:p>
        </p:txBody>
      </p:sp>
    </p:spTree>
    <p:extLst>
      <p:ext uri="{BB962C8B-B14F-4D97-AF65-F5344CB8AC3E}">
        <p14:creationId xmlns:p14="http://schemas.microsoft.com/office/powerpoint/2010/main"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t>25.12.2019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t>‹#›</a:t>
            </a:fld>
            <a:endParaRPr lang="tr-TR"/>
          </a:p>
        </p:txBody>
      </p:sp>
    </p:spTree>
    <p:extLst>
      <p:ext uri="{BB962C8B-B14F-4D97-AF65-F5344CB8AC3E}">
        <p14:creationId xmlns:p14="http://schemas.microsoft.com/office/powerpoint/2010/main"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val="32401358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How to Inseminate?"/>
          <p:cNvSpPr txBox="1">
            <a:spLocks noGrp="1"/>
          </p:cNvSpPr>
          <p:nvPr>
            <p:ph type="title"/>
          </p:nvPr>
        </p:nvSpPr>
        <p:spPr>
          <a:xfrm>
            <a:off x="1465959" y="260581"/>
            <a:ext cx="6541755" cy="1785938"/>
          </a:xfrm>
          <a:prstGeom prst="rect">
            <a:avLst/>
          </a:prstGeom>
        </p:spPr>
        <p:txBody>
          <a:bodyPr/>
          <a:lstStyle>
            <a:lvl1pPr>
              <a:defRPr sz="4400"/>
            </a:lvl1pPr>
          </a:lstStyle>
          <a:p>
            <a:r>
              <a:rPr lang="tr-TR" dirty="0" smtClean="0"/>
              <a:t>Suni Tohumlama Nasıl Yapılır</a:t>
            </a:r>
            <a:r>
              <a:rPr dirty="0" smtClean="0"/>
              <a:t>?</a:t>
            </a:r>
            <a:endParaRPr dirty="0"/>
          </a:p>
        </p:txBody>
      </p:sp>
      <p:sp>
        <p:nvSpPr>
          <p:cNvPr id="212" name="Fresh…"/>
          <p:cNvSpPr txBox="1">
            <a:spLocks noGrp="1"/>
          </p:cNvSpPr>
          <p:nvPr>
            <p:ph type="body" sz="quarter" idx="1"/>
          </p:nvPr>
        </p:nvSpPr>
        <p:spPr>
          <a:xfrm>
            <a:off x="1634879" y="2211170"/>
            <a:ext cx="5889641" cy="3143027"/>
          </a:xfrm>
          <a:prstGeom prst="rect">
            <a:avLst/>
          </a:prstGeom>
        </p:spPr>
        <p:txBody>
          <a:bodyPr/>
          <a:lstStyle/>
          <a:p>
            <a:pPr>
              <a:buBlip>
                <a:blip r:embed="rId3"/>
              </a:buBlip>
            </a:pPr>
            <a:r>
              <a:rPr lang="tr-TR" dirty="0" smtClean="0"/>
              <a:t>Taze</a:t>
            </a:r>
            <a:endParaRPr dirty="0"/>
          </a:p>
          <a:p>
            <a:pPr>
              <a:buBlip>
                <a:blip r:embed="rId3"/>
              </a:buBlip>
            </a:pPr>
            <a:r>
              <a:rPr lang="tr-TR" dirty="0" smtClean="0"/>
              <a:t>Soğutulmuş</a:t>
            </a:r>
            <a:r>
              <a:rPr lang="tr-TR" dirty="0"/>
              <a:t> </a:t>
            </a:r>
            <a:r>
              <a:rPr lang="tr-TR" dirty="0" smtClean="0"/>
              <a:t>(kısa süreli saklama)</a:t>
            </a:r>
            <a:endParaRPr dirty="0"/>
          </a:p>
          <a:p>
            <a:pPr>
              <a:buBlip>
                <a:blip r:embed="rId3"/>
              </a:buBlip>
            </a:pPr>
            <a:r>
              <a:rPr lang="tr-TR" dirty="0" smtClean="0"/>
              <a:t>Dondurulmuş</a:t>
            </a:r>
            <a:r>
              <a:rPr dirty="0" smtClean="0"/>
              <a:t> </a:t>
            </a:r>
            <a:endParaRPr dirty="0"/>
          </a:p>
        </p:txBody>
      </p:sp>
      <p:pic>
        <p:nvPicPr>
          <p:cNvPr id="213" name="Rectangle Square" descr="Rectangle Square"/>
          <p:cNvPicPr>
            <a:picLocks/>
          </p:cNvPicPr>
          <p:nvPr/>
        </p:nvPicPr>
        <p:blipFill>
          <a:blip r:embed="rId4"/>
          <a:stretch>
            <a:fillRect/>
          </a:stretch>
        </p:blipFill>
        <p:spPr>
          <a:xfrm>
            <a:off x="1274125" y="2578942"/>
            <a:ext cx="6733589" cy="2407482"/>
          </a:xfrm>
          <a:prstGeom prst="rect">
            <a:avLst/>
          </a:prstGeom>
        </p:spPr>
      </p:pic>
    </p:spTree>
    <p:extLst>
      <p:ext uri="{BB962C8B-B14F-4D97-AF65-F5344CB8AC3E}">
        <p14:creationId xmlns:p14="http://schemas.microsoft.com/office/powerpoint/2010/main" val="12853795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fill="hold"/>
                                        <p:tgtEl>
                                          <p:spTgt spid="212">
                                            <p:bg/>
                                          </p:spTgt>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100"/>
                                  </p:iterate>
                                  <p:childTnLst>
                                    <p:set>
                                      <p:cBhvr>
                                        <p:cTn id="11" fill="hold"/>
                                        <p:tgtEl>
                                          <p:spTgt spid="212">
                                            <p:txEl>
                                              <p:pRg st="0" end="0"/>
                                            </p:txEl>
                                          </p:spTgt>
                                        </p:tgtEl>
                                        <p:attrNameLst>
                                          <p:attrName>style.visibility</p:attrName>
                                        </p:attrNameLst>
                                      </p:cBhvr>
                                      <p:to>
                                        <p:strVal val="visible"/>
                                      </p:to>
                                    </p:set>
                                  </p:childTnLst>
                                </p:cTn>
                              </p:par>
                            </p:childTnLst>
                          </p:cTn>
                        </p:par>
                        <p:par>
                          <p:cTn id="12" fill="hold">
                            <p:stCondLst>
                              <p:cond delay="300"/>
                            </p:stCondLst>
                            <p:childTnLst>
                              <p:par>
                                <p:cTn id="13" presetID="1" presetClass="entr" presetSubtype="0" fill="hold" grpId="0" nodeType="afterEffect">
                                  <p:stCondLst>
                                    <p:cond delay="0"/>
                                  </p:stCondLst>
                                  <p:iterate type="lt">
                                    <p:tmAbs val="100"/>
                                  </p:iterate>
                                  <p:childTnLst>
                                    <p:set>
                                      <p:cBhvr>
                                        <p:cTn id="14" fill="hold"/>
                                        <p:tgtEl>
                                          <p:spTgt spid="212">
                                            <p:txEl>
                                              <p:pRg st="1" end="1"/>
                                            </p:txEl>
                                          </p:spTgt>
                                        </p:tgtEl>
                                        <p:attrNameLst>
                                          <p:attrName>style.visibility</p:attrName>
                                        </p:attrNameLst>
                                      </p:cBhvr>
                                      <p:to>
                                        <p:strVal val="visible"/>
                                      </p:to>
                                    </p:set>
                                  </p:childTnLst>
                                </p:cTn>
                              </p:par>
                            </p:childTnLst>
                          </p:cTn>
                        </p:par>
                        <p:par>
                          <p:cTn id="15" fill="hold">
                            <p:stCondLst>
                              <p:cond delay="3100"/>
                            </p:stCondLst>
                            <p:childTnLst>
                              <p:par>
                                <p:cTn id="16" presetID="1" presetClass="entr" presetSubtype="0" fill="hold" grpId="0" nodeType="afterEffect">
                                  <p:stCondLst>
                                    <p:cond delay="0"/>
                                  </p:stCondLst>
                                  <p:iterate type="lt">
                                    <p:tmAbs val="100"/>
                                  </p:iterate>
                                  <p:childTnLst>
                                    <p:set>
                                      <p:cBhvr>
                                        <p:cTn id="17" fill="hold"/>
                                        <p:tgtEl>
                                          <p:spTgt spid="2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uild="p" bldLvl="5" animBg="1" advAuto="0"/>
      <p:bldP spid="213"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G_7186.JPG" descr="IMG_7186.JPG"/>
          <p:cNvPicPr>
            <a:picLocks/>
          </p:cNvPicPr>
          <p:nvPr/>
        </p:nvPicPr>
        <p:blipFill>
          <a:blip r:embed="rId3"/>
          <a:srcRect l="11189" r="11189"/>
          <a:stretch>
            <a:fillRect/>
          </a:stretch>
        </p:blipFill>
        <p:spPr>
          <a:xfrm>
            <a:off x="2563058" y="594566"/>
            <a:ext cx="6669077" cy="5332509"/>
          </a:xfrm>
          <a:prstGeom prst="rect">
            <a:avLst/>
          </a:prstGeom>
          <a:ln w="88900">
            <a:miter lim="400000"/>
          </a:ln>
        </p:spPr>
      </p:pic>
    </p:spTree>
    <p:extLst>
      <p:ext uri="{BB962C8B-B14F-4D97-AF65-F5344CB8AC3E}">
        <p14:creationId xmlns:p14="http://schemas.microsoft.com/office/powerpoint/2010/main" val="87415450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How to Inseminate?"/>
          <p:cNvSpPr txBox="1">
            <a:spLocks noGrp="1"/>
          </p:cNvSpPr>
          <p:nvPr>
            <p:ph type="title"/>
          </p:nvPr>
        </p:nvSpPr>
        <p:spPr>
          <a:xfrm>
            <a:off x="1465959" y="260581"/>
            <a:ext cx="6541755" cy="1785938"/>
          </a:xfrm>
          <a:prstGeom prst="rect">
            <a:avLst/>
          </a:prstGeom>
        </p:spPr>
        <p:txBody>
          <a:bodyPr/>
          <a:lstStyle>
            <a:lvl1pPr>
              <a:defRPr sz="4400"/>
            </a:lvl1pPr>
          </a:lstStyle>
          <a:p>
            <a:r>
              <a:rPr lang="tr-TR" dirty="0" smtClean="0"/>
              <a:t>Suni Tohumlama Nasıl Yapılır</a:t>
            </a:r>
            <a:r>
              <a:rPr dirty="0" smtClean="0"/>
              <a:t>?</a:t>
            </a:r>
            <a:endParaRPr dirty="0"/>
          </a:p>
        </p:txBody>
      </p:sp>
      <p:sp>
        <p:nvSpPr>
          <p:cNvPr id="215" name="Vaginal…"/>
          <p:cNvSpPr txBox="1"/>
          <p:nvPr/>
        </p:nvSpPr>
        <p:spPr>
          <a:xfrm>
            <a:off x="1768397" y="2046518"/>
            <a:ext cx="5260364" cy="3384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p>
            <a:pPr marL="305384" indent="-305384" defTabSz="289311" hangingPunct="0">
              <a:spcBef>
                <a:spcPts val="1969"/>
              </a:spcBef>
              <a:buSzPct val="43000"/>
              <a:buBlip>
                <a:blip r:embed="rId3"/>
              </a:buBlip>
              <a:defRPr sz="2880"/>
            </a:pPr>
            <a:r>
              <a:rPr sz="2025" kern="0" dirty="0" err="1">
                <a:solidFill>
                  <a:srgbClr val="FFFFFF"/>
                </a:solidFill>
                <a:sym typeface="Chalkduster"/>
              </a:rPr>
              <a:t>Va</a:t>
            </a:r>
            <a:r>
              <a:rPr lang="tr-TR" sz="2025" kern="0" dirty="0">
                <a:solidFill>
                  <a:srgbClr val="FFFFFF"/>
                </a:solidFill>
                <a:sym typeface="Chalkduster"/>
              </a:rPr>
              <a:t>j</a:t>
            </a:r>
            <a:r>
              <a:rPr sz="2025" kern="0" dirty="0" err="1">
                <a:solidFill>
                  <a:srgbClr val="FFFFFF"/>
                </a:solidFill>
                <a:sym typeface="Chalkduster"/>
              </a:rPr>
              <a:t>inal</a:t>
            </a:r>
            <a:endParaRPr sz="2025" kern="0" dirty="0">
              <a:solidFill>
                <a:srgbClr val="FFFFFF"/>
              </a:solidFill>
              <a:sym typeface="Chalkduster"/>
            </a:endParaRPr>
          </a:p>
          <a:p>
            <a:pPr marL="305384" indent="-305384" defTabSz="289311" hangingPunct="0">
              <a:spcBef>
                <a:spcPts val="1969"/>
              </a:spcBef>
              <a:buSzPct val="43000"/>
              <a:buBlip>
                <a:blip r:embed="rId3"/>
              </a:buBlip>
              <a:defRPr sz="2880"/>
            </a:pPr>
            <a:r>
              <a:rPr lang="tr-TR" sz="2025" kern="0" dirty="0">
                <a:solidFill>
                  <a:srgbClr val="FFFFFF"/>
                </a:solidFill>
                <a:sym typeface="Chalkduster"/>
              </a:rPr>
              <a:t>S</a:t>
            </a:r>
            <a:r>
              <a:rPr sz="2025" kern="0" dirty="0" err="1">
                <a:solidFill>
                  <a:srgbClr val="FFFFFF"/>
                </a:solidFill>
                <a:sym typeface="Chalkduster"/>
              </a:rPr>
              <a:t>ervi</a:t>
            </a:r>
            <a:r>
              <a:rPr lang="tr-TR" sz="2025" kern="0" dirty="0">
                <a:solidFill>
                  <a:srgbClr val="FFFFFF"/>
                </a:solidFill>
                <a:sym typeface="Chalkduster"/>
              </a:rPr>
              <a:t>k</a:t>
            </a:r>
            <a:r>
              <a:rPr sz="2025" kern="0" dirty="0">
                <a:solidFill>
                  <a:srgbClr val="FFFFFF"/>
                </a:solidFill>
                <a:sym typeface="Chalkduster"/>
              </a:rPr>
              <a:t>al</a:t>
            </a:r>
          </a:p>
          <a:p>
            <a:pPr marL="305384" indent="-305384" defTabSz="289311" hangingPunct="0">
              <a:spcBef>
                <a:spcPts val="1969"/>
              </a:spcBef>
              <a:buSzPct val="43000"/>
              <a:buBlip>
                <a:blip r:embed="rId3"/>
              </a:buBlip>
              <a:defRPr sz="2880"/>
            </a:pPr>
            <a:r>
              <a:rPr sz="2025" kern="0" dirty="0">
                <a:solidFill>
                  <a:srgbClr val="FFFFFF"/>
                </a:solidFill>
                <a:sym typeface="Chalkduster"/>
              </a:rPr>
              <a:t>Trans</a:t>
            </a:r>
            <a:r>
              <a:rPr lang="tr-TR" sz="2025" kern="0" dirty="0">
                <a:solidFill>
                  <a:srgbClr val="FFFFFF"/>
                </a:solidFill>
                <a:sym typeface="Chalkduster"/>
              </a:rPr>
              <a:t>s</a:t>
            </a:r>
            <a:r>
              <a:rPr sz="2025" kern="0" dirty="0" err="1">
                <a:solidFill>
                  <a:srgbClr val="FFFFFF"/>
                </a:solidFill>
                <a:sym typeface="Chalkduster"/>
              </a:rPr>
              <a:t>ervi</a:t>
            </a:r>
            <a:r>
              <a:rPr lang="tr-TR" sz="2025" kern="0" dirty="0">
                <a:solidFill>
                  <a:srgbClr val="FFFFFF"/>
                </a:solidFill>
                <a:sym typeface="Chalkduster"/>
              </a:rPr>
              <a:t>k</a:t>
            </a:r>
            <a:r>
              <a:rPr sz="2025" kern="0" dirty="0">
                <a:solidFill>
                  <a:srgbClr val="FFFFFF"/>
                </a:solidFill>
                <a:sym typeface="Chalkduster"/>
              </a:rPr>
              <a:t>al</a:t>
            </a:r>
          </a:p>
          <a:p>
            <a:pPr marL="305384" indent="-305384" defTabSz="289311" hangingPunct="0">
              <a:spcBef>
                <a:spcPts val="1969"/>
              </a:spcBef>
              <a:buSzPct val="43000"/>
              <a:buBlip>
                <a:blip r:embed="rId3"/>
              </a:buBlip>
              <a:defRPr sz="2880"/>
            </a:pPr>
            <a:r>
              <a:rPr sz="2025" kern="0" dirty="0" err="1">
                <a:solidFill>
                  <a:srgbClr val="FFFFFF"/>
                </a:solidFill>
                <a:sym typeface="Chalkduster"/>
              </a:rPr>
              <a:t>Laparos</a:t>
            </a:r>
            <a:r>
              <a:rPr lang="tr-TR" sz="2025" kern="0" dirty="0">
                <a:solidFill>
                  <a:srgbClr val="FFFFFF"/>
                </a:solidFill>
                <a:sym typeface="Chalkduster"/>
              </a:rPr>
              <a:t>k</a:t>
            </a:r>
            <a:r>
              <a:rPr sz="2025" kern="0" dirty="0">
                <a:solidFill>
                  <a:srgbClr val="FFFFFF"/>
                </a:solidFill>
                <a:sym typeface="Chalkduster"/>
              </a:rPr>
              <a:t>o</a:t>
            </a:r>
            <a:r>
              <a:rPr lang="tr-TR" sz="2025" kern="0" dirty="0">
                <a:solidFill>
                  <a:srgbClr val="FFFFFF"/>
                </a:solidFill>
                <a:sym typeface="Chalkduster"/>
              </a:rPr>
              <a:t>p</a:t>
            </a:r>
            <a:r>
              <a:rPr sz="2025" kern="0" dirty="0" err="1">
                <a:solidFill>
                  <a:srgbClr val="FFFFFF"/>
                </a:solidFill>
                <a:sym typeface="Chalkduster"/>
              </a:rPr>
              <a:t>i</a:t>
            </a:r>
            <a:r>
              <a:rPr lang="tr-TR" sz="2025" kern="0" dirty="0">
                <a:solidFill>
                  <a:srgbClr val="FFFFFF"/>
                </a:solidFill>
                <a:sym typeface="Chalkduster"/>
              </a:rPr>
              <a:t>k</a:t>
            </a:r>
            <a:endParaRPr sz="2025" kern="0" dirty="0">
              <a:solidFill>
                <a:srgbClr val="FFFFFF"/>
              </a:solidFill>
              <a:sym typeface="Chalkduster"/>
            </a:endParaRPr>
          </a:p>
        </p:txBody>
      </p:sp>
      <p:pic>
        <p:nvPicPr>
          <p:cNvPr id="216" name="Rectangle Square" descr="Rectangle Square"/>
          <p:cNvPicPr>
            <a:picLocks/>
          </p:cNvPicPr>
          <p:nvPr/>
        </p:nvPicPr>
        <p:blipFill>
          <a:blip r:embed="rId4"/>
          <a:stretch>
            <a:fillRect/>
          </a:stretch>
        </p:blipFill>
        <p:spPr>
          <a:xfrm>
            <a:off x="1465959" y="2580286"/>
            <a:ext cx="6541755" cy="2500022"/>
          </a:xfrm>
          <a:prstGeom prst="rect">
            <a:avLst/>
          </a:prstGeom>
        </p:spPr>
      </p:pic>
    </p:spTree>
    <p:extLst>
      <p:ext uri="{BB962C8B-B14F-4D97-AF65-F5344CB8AC3E}">
        <p14:creationId xmlns:p14="http://schemas.microsoft.com/office/powerpoint/2010/main" val="33778138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100"/>
                                  </p:iterate>
                                  <p:childTnLst>
                                    <p:set>
                                      <p:cBhvr>
                                        <p:cTn id="9" fill="hold"/>
                                        <p:tgtEl>
                                          <p:spTgt spid="215">
                                            <p:bg/>
                                          </p:spTgt>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100"/>
                                  </p:iterate>
                                  <p:childTnLst>
                                    <p:set>
                                      <p:cBhvr>
                                        <p:cTn id="11" fill="hold"/>
                                        <p:tgtEl>
                                          <p:spTgt spid="21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fill="hold"/>
                                        <p:tgtEl>
                                          <p:spTgt spid="21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fill="hold"/>
                                        <p:tgtEl>
                                          <p:spTgt spid="215">
                                            <p:txEl>
                                              <p:pRg st="2" end="2"/>
                                            </p:txEl>
                                          </p:spTgt>
                                        </p:tgtEl>
                                        <p:attrNameLst>
                                          <p:attrName>style.visibility</p:attrName>
                                        </p:attrNameLst>
                                      </p:cBhvr>
                                      <p:to>
                                        <p:strVal val="visible"/>
                                      </p:to>
                                    </p:set>
                                  </p:childTnLst>
                                </p:cTn>
                              </p:par>
                            </p:childTnLst>
                          </p:cTn>
                        </p:par>
                        <p:par>
                          <p:cTn id="20" fill="hold">
                            <p:stCondLst>
                              <p:cond delay="1200"/>
                            </p:stCondLst>
                            <p:childTnLst>
                              <p:par>
                                <p:cTn id="21" presetID="1" presetClass="entr" presetSubtype="0" fill="hold" grpId="0" nodeType="afterEffect">
                                  <p:stCondLst>
                                    <p:cond delay="0"/>
                                  </p:stCondLst>
                                  <p:iterate type="lt">
                                    <p:tmAbs val="100"/>
                                  </p:iterate>
                                  <p:childTnLst>
                                    <p:set>
                                      <p:cBhvr>
                                        <p:cTn id="22" fill="hold"/>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animBg="1" advAuto="0"/>
      <p:bldP spid="21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How to Inseminate?"/>
          <p:cNvSpPr txBox="1">
            <a:spLocks noGrp="1"/>
          </p:cNvSpPr>
          <p:nvPr>
            <p:ph type="title"/>
          </p:nvPr>
        </p:nvSpPr>
        <p:spPr>
          <a:xfrm>
            <a:off x="1465959" y="260581"/>
            <a:ext cx="6541755" cy="1785938"/>
          </a:xfrm>
          <a:prstGeom prst="rect">
            <a:avLst/>
          </a:prstGeom>
        </p:spPr>
        <p:txBody>
          <a:bodyPr/>
          <a:lstStyle>
            <a:lvl1pPr>
              <a:defRPr sz="4400"/>
            </a:lvl1pPr>
          </a:lstStyle>
          <a:p>
            <a:r>
              <a:rPr lang="tr-TR" dirty="0" smtClean="0"/>
              <a:t>Suni Tohumlama Nasıl Yapılır</a:t>
            </a:r>
            <a:r>
              <a:rPr dirty="0" smtClean="0"/>
              <a:t>?</a:t>
            </a:r>
            <a:endParaRPr dirty="0"/>
          </a:p>
        </p:txBody>
      </p:sp>
      <p:sp>
        <p:nvSpPr>
          <p:cNvPr id="220" name="Flushing…"/>
          <p:cNvSpPr/>
          <p:nvPr/>
        </p:nvSpPr>
        <p:spPr>
          <a:xfrm>
            <a:off x="1631211" y="2046519"/>
            <a:ext cx="6541755" cy="4078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marL="357175" indent="-357175" defTabSz="321457" hangingPunct="0">
              <a:lnSpc>
                <a:spcPct val="150000"/>
              </a:lnSpc>
              <a:buSzPct val="43000"/>
              <a:buBlip>
                <a:blip r:embed="rId3"/>
              </a:buBlip>
              <a:defRPr sz="3200">
                <a:solidFill>
                  <a:srgbClr val="71B0E2">
                    <a:satOff val="18910"/>
                    <a:lumOff val="-23604"/>
                  </a:srgbClr>
                </a:solidFill>
              </a:defRPr>
            </a:pPr>
            <a:r>
              <a:rPr sz="2250" kern="0" dirty="0">
                <a:solidFill>
                  <a:srgbClr val="00B0F0"/>
                </a:solidFill>
                <a:sym typeface="Chalkduster"/>
              </a:rPr>
              <a:t>Flushing</a:t>
            </a:r>
          </a:p>
          <a:p>
            <a:pPr marL="357175" indent="-357175" defTabSz="321457" hangingPunct="0">
              <a:lnSpc>
                <a:spcPct val="150000"/>
              </a:lnSpc>
              <a:buSzPct val="43000"/>
              <a:buBlip>
                <a:blip r:embed="rId3"/>
              </a:buBlip>
              <a:defRPr sz="3200">
                <a:solidFill>
                  <a:srgbClr val="71B0E2">
                    <a:satOff val="18910"/>
                    <a:lumOff val="-23604"/>
                  </a:srgbClr>
                </a:solidFill>
              </a:defRPr>
            </a:pPr>
            <a:r>
              <a:rPr lang="tr-TR" sz="2250" kern="0" dirty="0">
                <a:solidFill>
                  <a:srgbClr val="00B0F0"/>
                </a:solidFill>
                <a:sym typeface="Chalkduster"/>
              </a:rPr>
              <a:t>Uygun zaman</a:t>
            </a:r>
            <a:endParaRPr sz="2250" kern="0" dirty="0">
              <a:solidFill>
                <a:srgbClr val="00B0F0"/>
              </a:solidFill>
              <a:sym typeface="Chalkduster"/>
            </a:endParaRPr>
          </a:p>
          <a:p>
            <a:pPr marL="357175" indent="-357175" defTabSz="321457" hangingPunct="0">
              <a:lnSpc>
                <a:spcPct val="150000"/>
              </a:lnSpc>
              <a:buSzPct val="43000"/>
              <a:buBlip>
                <a:blip r:embed="rId3"/>
              </a:buBlip>
              <a:defRPr sz="3200">
                <a:solidFill>
                  <a:srgbClr val="71B0E2">
                    <a:satOff val="18910"/>
                    <a:lumOff val="-23604"/>
                  </a:srgbClr>
                </a:solidFill>
              </a:defRPr>
            </a:pPr>
            <a:r>
              <a:rPr lang="tr-TR" sz="2250" kern="0" dirty="0">
                <a:solidFill>
                  <a:srgbClr val="00B0F0"/>
                </a:solidFill>
                <a:sym typeface="Chalkduster"/>
              </a:rPr>
              <a:t>Görüntüleme</a:t>
            </a:r>
            <a:endParaRPr sz="2250" kern="0" dirty="0">
              <a:solidFill>
                <a:srgbClr val="00B0F0"/>
              </a:solidFill>
              <a:sym typeface="Chalkduster"/>
            </a:endParaRPr>
          </a:p>
          <a:p>
            <a:pPr marL="357175" indent="-357175" defTabSz="321457" hangingPunct="0">
              <a:lnSpc>
                <a:spcPct val="150000"/>
              </a:lnSpc>
              <a:buSzPct val="43000"/>
              <a:buBlip>
                <a:blip r:embed="rId3"/>
              </a:buBlip>
              <a:defRPr sz="3200">
                <a:solidFill>
                  <a:srgbClr val="71B0E2">
                    <a:satOff val="18910"/>
                    <a:lumOff val="-23604"/>
                  </a:srgbClr>
                </a:solidFill>
              </a:defRPr>
            </a:pPr>
            <a:r>
              <a:rPr lang="tr-TR" sz="2250" kern="0" dirty="0">
                <a:solidFill>
                  <a:srgbClr val="00B0F0"/>
                </a:solidFill>
                <a:sym typeface="Chalkduster"/>
              </a:rPr>
              <a:t>Senkronizasyon</a:t>
            </a:r>
            <a:endParaRPr sz="2250" kern="0" dirty="0">
              <a:solidFill>
                <a:srgbClr val="00B0F0"/>
              </a:solidFill>
              <a:sym typeface="Chalkduster"/>
            </a:endParaRPr>
          </a:p>
          <a:p>
            <a:pPr marL="357175" indent="-357175" defTabSz="321457" hangingPunct="0">
              <a:lnSpc>
                <a:spcPct val="150000"/>
              </a:lnSpc>
              <a:buSzPct val="43000"/>
              <a:buBlip>
                <a:blip r:embed="rId3"/>
              </a:buBlip>
              <a:defRPr sz="3200">
                <a:solidFill>
                  <a:srgbClr val="71B0E2">
                    <a:satOff val="18910"/>
                    <a:lumOff val="-23604"/>
                  </a:srgbClr>
                </a:solidFill>
              </a:defRPr>
            </a:pPr>
            <a:r>
              <a:rPr sz="2250" kern="0" dirty="0" err="1">
                <a:solidFill>
                  <a:srgbClr val="00B0F0"/>
                </a:solidFill>
                <a:sym typeface="Chalkduster"/>
              </a:rPr>
              <a:t>Anatomi</a:t>
            </a:r>
            <a:r>
              <a:rPr lang="tr-TR" sz="2250" kern="0" dirty="0">
                <a:solidFill>
                  <a:srgbClr val="00B0F0"/>
                </a:solidFill>
                <a:sym typeface="Chalkduster"/>
              </a:rPr>
              <a:t>k</a:t>
            </a:r>
            <a:r>
              <a:rPr sz="2250" kern="0" dirty="0">
                <a:solidFill>
                  <a:srgbClr val="00B0F0"/>
                </a:solidFill>
                <a:sym typeface="Chalkduster"/>
              </a:rPr>
              <a:t> </a:t>
            </a:r>
            <a:r>
              <a:rPr lang="tr-TR" sz="2250" kern="0" dirty="0">
                <a:solidFill>
                  <a:srgbClr val="00B0F0"/>
                </a:solidFill>
                <a:sym typeface="Chalkduster"/>
              </a:rPr>
              <a:t>yapı</a:t>
            </a:r>
            <a:endParaRPr sz="2250" kern="0" dirty="0">
              <a:solidFill>
                <a:srgbClr val="00B0F0"/>
              </a:solidFill>
              <a:sym typeface="Chalkduster"/>
            </a:endParaRPr>
          </a:p>
          <a:p>
            <a:pPr marL="357175" indent="-357175" defTabSz="321457" hangingPunct="0">
              <a:lnSpc>
                <a:spcPct val="150000"/>
              </a:lnSpc>
              <a:buSzPct val="43000"/>
              <a:buBlip>
                <a:blip r:embed="rId3"/>
              </a:buBlip>
              <a:defRPr sz="3200">
                <a:solidFill>
                  <a:srgbClr val="71B0E2">
                    <a:satOff val="18910"/>
                    <a:lumOff val="-23604"/>
                  </a:srgbClr>
                </a:solidFill>
              </a:defRPr>
            </a:pPr>
            <a:r>
              <a:rPr lang="tr-TR" sz="2250" kern="0" dirty="0">
                <a:solidFill>
                  <a:srgbClr val="00B0F0"/>
                </a:solidFill>
                <a:sym typeface="Chalkduster"/>
              </a:rPr>
              <a:t>Stressiz</a:t>
            </a:r>
            <a:endParaRPr sz="2250" kern="0" dirty="0">
              <a:solidFill>
                <a:srgbClr val="00B0F0"/>
              </a:solidFill>
              <a:sym typeface="Chalkduster"/>
            </a:endParaRPr>
          </a:p>
        </p:txBody>
      </p:sp>
    </p:spTree>
    <p:extLst>
      <p:ext uri="{BB962C8B-B14F-4D97-AF65-F5344CB8AC3E}">
        <p14:creationId xmlns:p14="http://schemas.microsoft.com/office/powerpoint/2010/main" val="9351229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20">
                                            <p:bg/>
                                          </p:spTgt>
                                        </p:tgtEl>
                                        <p:attrNameLst>
                                          <p:attrName>style.visibility</p:attrName>
                                        </p:attrNameLst>
                                      </p:cBhvr>
                                      <p:to>
                                        <p:strVal val="visible"/>
                                      </p:to>
                                    </p:set>
                                    <p:animEffect transition="in" filter="wipe(left)">
                                      <p:cBhvr>
                                        <p:cTn id="7" dur="1000"/>
                                        <p:tgtEl>
                                          <p:spTgt spid="220">
                                            <p:bg/>
                                          </p:spTgt>
                                        </p:tgtEl>
                                      </p:cBhvr>
                                    </p:animEffect>
                                  </p:childTnLst>
                                </p:cTn>
                              </p:par>
                              <p:par>
                                <p:cTn id="8" presetID="22" presetClass="entr" presetSubtype="8" fill="hold" grpId="0" nodeType="withEffect">
                                  <p:stCondLst>
                                    <p:cond delay="0"/>
                                  </p:stCondLst>
                                  <p:iterate>
                                    <p:tmAbs val="0"/>
                                  </p:iterate>
                                  <p:childTnLst>
                                    <p:set>
                                      <p:cBhvr>
                                        <p:cTn id="9" fill="hold"/>
                                        <p:tgtEl>
                                          <p:spTgt spid="220">
                                            <p:txEl>
                                              <p:pRg st="0" end="0"/>
                                            </p:txEl>
                                          </p:spTgt>
                                        </p:tgtEl>
                                        <p:attrNameLst>
                                          <p:attrName>style.visibility</p:attrName>
                                        </p:attrNameLst>
                                      </p:cBhvr>
                                      <p:to>
                                        <p:strVal val="visible"/>
                                      </p:to>
                                    </p:set>
                                    <p:animEffect transition="in" filter="wipe(left)">
                                      <p:cBhvr>
                                        <p:cTn id="10" dur="1000"/>
                                        <p:tgtEl>
                                          <p:spTgt spid="2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20">
                                            <p:txEl>
                                              <p:pRg st="1" end="1"/>
                                            </p:txEl>
                                          </p:spTgt>
                                        </p:tgtEl>
                                        <p:attrNameLst>
                                          <p:attrName>style.visibility</p:attrName>
                                        </p:attrNameLst>
                                      </p:cBhvr>
                                      <p:to>
                                        <p:strVal val="visible"/>
                                      </p:to>
                                    </p:set>
                                    <p:animEffect transition="in" filter="wipe(left)">
                                      <p:cBhvr>
                                        <p:cTn id="15" dur="1000"/>
                                        <p:tgtEl>
                                          <p:spTgt spid="2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20">
                                            <p:txEl>
                                              <p:pRg st="2" end="2"/>
                                            </p:txEl>
                                          </p:spTgt>
                                        </p:tgtEl>
                                        <p:attrNameLst>
                                          <p:attrName>style.visibility</p:attrName>
                                        </p:attrNameLst>
                                      </p:cBhvr>
                                      <p:to>
                                        <p:strVal val="visible"/>
                                      </p:to>
                                    </p:set>
                                    <p:animEffect transition="in" filter="wipe(left)">
                                      <p:cBhvr>
                                        <p:cTn id="20" dur="1000"/>
                                        <p:tgtEl>
                                          <p:spTgt spid="2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20">
                                            <p:txEl>
                                              <p:pRg st="3" end="3"/>
                                            </p:txEl>
                                          </p:spTgt>
                                        </p:tgtEl>
                                        <p:attrNameLst>
                                          <p:attrName>style.visibility</p:attrName>
                                        </p:attrNameLst>
                                      </p:cBhvr>
                                      <p:to>
                                        <p:strVal val="visible"/>
                                      </p:to>
                                    </p:set>
                                    <p:animEffect transition="in" filter="wipe(left)">
                                      <p:cBhvr>
                                        <p:cTn id="25" dur="1000"/>
                                        <p:tgtEl>
                                          <p:spTgt spid="2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220">
                                            <p:txEl>
                                              <p:pRg st="4" end="4"/>
                                            </p:txEl>
                                          </p:spTgt>
                                        </p:tgtEl>
                                        <p:attrNameLst>
                                          <p:attrName>style.visibility</p:attrName>
                                        </p:attrNameLst>
                                      </p:cBhvr>
                                      <p:to>
                                        <p:strVal val="visible"/>
                                      </p:to>
                                    </p:set>
                                    <p:animEffect transition="in" filter="wipe(left)">
                                      <p:cBhvr>
                                        <p:cTn id="30" dur="1000"/>
                                        <p:tgtEl>
                                          <p:spTgt spid="2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220">
                                            <p:txEl>
                                              <p:pRg st="5" end="5"/>
                                            </p:txEl>
                                          </p:spTgt>
                                        </p:tgtEl>
                                        <p:attrNameLst>
                                          <p:attrName>style.visibility</p:attrName>
                                        </p:attrNameLst>
                                      </p:cBhvr>
                                      <p:to>
                                        <p:strVal val="visible"/>
                                      </p:to>
                                    </p:set>
                                    <p:animEffect transition="in" filter="wipe(left)">
                                      <p:cBhvr>
                                        <p:cTn id="35" dur="1000"/>
                                        <p:tgtEl>
                                          <p:spTgt spid="2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collected_semen.png" descr="collected_semen.png"/>
          <p:cNvPicPr>
            <a:picLocks/>
          </p:cNvPicPr>
          <p:nvPr/>
        </p:nvPicPr>
        <p:blipFill>
          <a:blip r:embed="rId3"/>
          <a:stretch>
            <a:fillRect/>
          </a:stretch>
        </p:blipFill>
        <p:spPr>
          <a:xfrm>
            <a:off x="3981824" y="2157366"/>
            <a:ext cx="3393193" cy="3501961"/>
          </a:xfrm>
          <a:prstGeom prst="rect">
            <a:avLst/>
          </a:prstGeom>
          <a:ln w="88900">
            <a:miter lim="400000"/>
          </a:ln>
        </p:spPr>
      </p:pic>
      <p:pic>
        <p:nvPicPr>
          <p:cNvPr id="210" name="Lec_LR207_Laboratory_Fridge_82L_Capacity.jpg" descr="Lec_LR207_Laboratory_Fridge_82L_Capacity.jpg"/>
          <p:cNvPicPr>
            <a:picLocks noChangeAspect="1"/>
          </p:cNvPicPr>
          <p:nvPr/>
        </p:nvPicPr>
        <p:blipFill>
          <a:blip r:embed="rId4"/>
          <a:srcRect l="22103" t="19884" r="10146" b="7389"/>
          <a:stretch>
            <a:fillRect/>
          </a:stretch>
        </p:blipFill>
        <p:spPr>
          <a:xfrm>
            <a:off x="724746" y="2157368"/>
            <a:ext cx="2800651" cy="3604454"/>
          </a:xfrm>
          <a:prstGeom prst="rect">
            <a:avLst/>
          </a:prstGeom>
          <a:ln w="88900">
            <a:miter lim="400000"/>
          </a:ln>
        </p:spPr>
      </p:pic>
      <p:sp>
        <p:nvSpPr>
          <p:cNvPr id="211" name="How to Inseminate?"/>
          <p:cNvSpPr txBox="1">
            <a:spLocks noGrp="1"/>
          </p:cNvSpPr>
          <p:nvPr>
            <p:ph type="title"/>
          </p:nvPr>
        </p:nvSpPr>
        <p:spPr>
          <a:xfrm>
            <a:off x="2765950" y="227530"/>
            <a:ext cx="6541755" cy="1785938"/>
          </a:xfrm>
          <a:prstGeom prst="rect">
            <a:avLst/>
          </a:prstGeom>
        </p:spPr>
        <p:txBody>
          <a:bodyPr/>
          <a:lstStyle>
            <a:lvl1pPr>
              <a:defRPr sz="4400"/>
            </a:lvl1pPr>
          </a:lstStyle>
          <a:p>
            <a:r>
              <a:rPr lang="tr-TR" dirty="0" smtClean="0"/>
              <a:t>Suni Tohumlama Nasıl Yapılır</a:t>
            </a:r>
            <a:r>
              <a:rPr dirty="0" smtClean="0"/>
              <a:t>?</a:t>
            </a:r>
            <a:endParaRPr dirty="0"/>
          </a:p>
        </p:txBody>
      </p:sp>
      <p:pic>
        <p:nvPicPr>
          <p:cNvPr id="221" name="images-11.jpg" descr="images-11.jpg"/>
          <p:cNvPicPr>
            <a:picLocks/>
          </p:cNvPicPr>
          <p:nvPr/>
        </p:nvPicPr>
        <p:blipFill>
          <a:blip r:embed="rId5"/>
          <a:stretch>
            <a:fillRect/>
          </a:stretch>
        </p:blipFill>
        <p:spPr>
          <a:xfrm>
            <a:off x="7831444" y="2157367"/>
            <a:ext cx="3293665" cy="3501961"/>
          </a:xfrm>
          <a:prstGeom prst="rect">
            <a:avLst/>
          </a:prstGeom>
          <a:ln w="88900">
            <a:miter lim="400000"/>
          </a:ln>
        </p:spPr>
      </p:pic>
    </p:spTree>
    <p:extLst>
      <p:ext uri="{BB962C8B-B14F-4D97-AF65-F5344CB8AC3E}">
        <p14:creationId xmlns:p14="http://schemas.microsoft.com/office/powerpoint/2010/main" val="39053377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fill="hold" grpId="1" nodeType="clickEffect">
                                  <p:stCondLst>
                                    <p:cond delay="0"/>
                                  </p:stCondLst>
                                  <p:iterate>
                                    <p:tmAbs val="0"/>
                                  </p:iterate>
                                  <p:childTnLst>
                                    <p:animEffect transition="out" filter="dissolve">
                                      <p:cBhvr>
                                        <p:cTn id="10" dur="1500" fill="hold"/>
                                        <p:tgtEl>
                                          <p:spTgt spid="209"/>
                                        </p:tgtEl>
                                      </p:cBhvr>
                                    </p:animEffect>
                                    <p:set>
                                      <p:cBhvr>
                                        <p:cTn id="11" fill="hold">
                                          <p:stCondLst>
                                            <p:cond delay="1499"/>
                                          </p:stCondLst>
                                        </p:cTn>
                                        <p:tgtEl>
                                          <p:spTgt spid="209"/>
                                        </p:tgtEl>
                                        <p:attrNameLst>
                                          <p:attrName>style.visibility</p:attrName>
                                        </p:attrNameLst>
                                      </p:cBhvr>
                                      <p:to>
                                        <p:strVal val="hidden"/>
                                      </p:to>
                                    </p:set>
                                  </p:childTnLst>
                                </p:cTn>
                              </p:par>
                            </p:childTnLst>
                          </p:cTn>
                        </p:par>
                        <p:par>
                          <p:cTn id="12" fill="hold">
                            <p:stCondLst>
                              <p:cond delay="1500"/>
                            </p:stCondLst>
                            <p:childTnLst>
                              <p:par>
                                <p:cTn id="13" presetID="1" presetClass="entr" presetSubtype="0" fill="hold" grpId="0" nodeType="afterEffect">
                                  <p:stCondLst>
                                    <p:cond delay="0"/>
                                  </p:stCondLst>
                                  <p:iterate>
                                    <p:tmAbs val="0"/>
                                  </p:iterate>
                                  <p:childTnLst>
                                    <p:set>
                                      <p:cBhvr>
                                        <p:cTn id="14" fill="hold"/>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fill="hold" grpId="1" nodeType="clickEffect">
                                  <p:stCondLst>
                                    <p:cond delay="0"/>
                                  </p:stCondLst>
                                  <p:iterate>
                                    <p:tmAbs val="0"/>
                                  </p:iterate>
                                  <p:childTnLst>
                                    <p:animEffect transition="out" filter="dissolve">
                                      <p:cBhvr>
                                        <p:cTn id="18" dur="1500" fill="hold"/>
                                        <p:tgtEl>
                                          <p:spTgt spid="210"/>
                                        </p:tgtEl>
                                      </p:cBhvr>
                                    </p:animEffect>
                                    <p:set>
                                      <p:cBhvr>
                                        <p:cTn id="19" fill="hold">
                                          <p:stCondLst>
                                            <p:cond delay="1499"/>
                                          </p:stCondLst>
                                        </p:cTn>
                                        <p:tgtEl>
                                          <p:spTgt spid="210"/>
                                        </p:tgtEl>
                                        <p:attrNameLst>
                                          <p:attrName>style.visibility</p:attrName>
                                        </p:attrNameLst>
                                      </p:cBhvr>
                                      <p:to>
                                        <p:strVal val="hidden"/>
                                      </p:to>
                                    </p:set>
                                  </p:childTnLst>
                                </p:cTn>
                              </p:par>
                            </p:childTnLst>
                          </p:cTn>
                        </p:par>
                        <p:par>
                          <p:cTn id="20" fill="hold">
                            <p:stCondLst>
                              <p:cond delay="1500"/>
                            </p:stCondLst>
                            <p:childTnLst>
                              <p:par>
                                <p:cTn id="21" presetID="1" presetClass="entr" presetSubtype="0" fill="hold" grpId="0" nodeType="afterEffect">
                                  <p:stCondLst>
                                    <p:cond delay="0"/>
                                  </p:stCondLst>
                                  <p:iterate>
                                    <p:tmAbs val="0"/>
                                  </p:iterate>
                                  <p:childTnLst>
                                    <p:set>
                                      <p:cBhvr>
                                        <p:cTn id="22" fill="hold"/>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09" grpId="1" animBg="1" advAuto="0"/>
      <p:bldP spid="210" grpId="0" animBg="1" advAuto="0"/>
      <p:bldP spid="210" grpId="1" animBg="1" advAuto="0"/>
      <p:bldP spid="22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aipic.jpg" descr="aipic.jpg"/>
          <p:cNvPicPr>
            <a:picLocks/>
          </p:cNvPicPr>
          <p:nvPr/>
        </p:nvPicPr>
        <p:blipFill>
          <a:blip r:embed="rId3"/>
          <a:srcRect t="12569"/>
          <a:stretch>
            <a:fillRect/>
          </a:stretch>
        </p:blipFill>
        <p:spPr>
          <a:xfrm>
            <a:off x="3147465" y="3660103"/>
            <a:ext cx="5100546" cy="2905949"/>
          </a:xfrm>
          <a:prstGeom prst="rect">
            <a:avLst/>
          </a:prstGeom>
          <a:ln w="88900">
            <a:miter lim="400000"/>
          </a:ln>
        </p:spPr>
      </p:pic>
      <p:pic>
        <p:nvPicPr>
          <p:cNvPr id="208" name="page3image41960.png" descr="page3image41960.png"/>
          <p:cNvPicPr>
            <a:picLocks noChangeAspect="1"/>
          </p:cNvPicPr>
          <p:nvPr/>
        </p:nvPicPr>
        <p:blipFill>
          <a:blip r:embed="rId4"/>
          <a:stretch>
            <a:fillRect/>
          </a:stretch>
        </p:blipFill>
        <p:spPr>
          <a:xfrm>
            <a:off x="2042158" y="212627"/>
            <a:ext cx="7311161" cy="3267334"/>
          </a:xfrm>
          <a:prstGeom prst="rect">
            <a:avLst/>
          </a:prstGeom>
          <a:ln w="88900">
            <a:miter lim="400000"/>
          </a:ln>
        </p:spPr>
      </p:pic>
    </p:spTree>
    <p:extLst>
      <p:ext uri="{BB962C8B-B14F-4D97-AF65-F5344CB8AC3E}">
        <p14:creationId xmlns:p14="http://schemas.microsoft.com/office/powerpoint/2010/main" val="72576883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xit" presetSubtype="16" fill="hold" grpId="1" nodeType="clickEffect">
                                  <p:stCondLst>
                                    <p:cond delay="0"/>
                                  </p:stCondLst>
                                  <p:iterate>
                                    <p:tmAbs val="0"/>
                                  </p:iterate>
                                  <p:childTnLst>
                                    <p:anim calcmode="lin" valueType="num">
                                      <p:cBhvr>
                                        <p:cTn id="13" dur="750" fill="hold"/>
                                        <p:tgtEl>
                                          <p:spTgt spid="208"/>
                                        </p:tgtEl>
                                        <p:attrNameLst>
                                          <p:attrName>ppt_w</p:attrName>
                                        </p:attrNameLst>
                                      </p:cBhvr>
                                      <p:tavLst>
                                        <p:tav tm="0">
                                          <p:val>
                                            <p:strVal val="ppt_w"/>
                                          </p:val>
                                        </p:tav>
                                        <p:tav tm="100000">
                                          <p:val>
                                            <p:strVal val="4*ppt_w"/>
                                          </p:val>
                                        </p:tav>
                                      </p:tavLst>
                                    </p:anim>
                                    <p:anim calcmode="lin" valueType="num">
                                      <p:cBhvr>
                                        <p:cTn id="14" dur="750" fill="hold"/>
                                        <p:tgtEl>
                                          <p:spTgt spid="208"/>
                                        </p:tgtEl>
                                        <p:attrNameLst>
                                          <p:attrName>ppt_h</p:attrName>
                                        </p:attrNameLst>
                                      </p:cBhvr>
                                      <p:tavLst>
                                        <p:tav tm="0">
                                          <p:val>
                                            <p:strVal val="ppt_h"/>
                                          </p:val>
                                        </p:tav>
                                        <p:tav tm="100000">
                                          <p:val>
                                            <p:strVal val="4*ppt_h"/>
                                          </p:val>
                                        </p:tav>
                                      </p:tavLst>
                                    </p:anim>
                                    <p:set>
                                      <p:cBhvr>
                                        <p:cTn id="15" fill="hold">
                                          <p:stCondLst>
                                            <p:cond delay="749"/>
                                          </p:stCondLst>
                                        </p:cTn>
                                        <p:tgtEl>
                                          <p:spTgt spid="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08" grpId="0" animBg="1" advAuto="0"/>
      <p:bldP spid="20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8721" y="1469544"/>
            <a:ext cx="11115569"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defTabSz="457200" hangingPunct="0">
              <a:buFont typeface="Arial" panose="020B0604020202020204" pitchFamily="34" charset="0"/>
              <a:buChar char="•"/>
            </a:pPr>
            <a:r>
              <a:rPr lang="tr-TR" sz="2000" dirty="0">
                <a:solidFill>
                  <a:srgbClr val="FFFFFF"/>
                </a:solidFill>
                <a:sym typeface="Chalkduster"/>
              </a:rPr>
              <a:t>Dünya </a:t>
            </a:r>
            <a:r>
              <a:rPr lang="tr-TR" sz="2000" dirty="0" smtClean="0">
                <a:solidFill>
                  <a:srgbClr val="FFFFFF"/>
                </a:solidFill>
                <a:sym typeface="Chalkduster"/>
              </a:rPr>
              <a:t>çapında, </a:t>
            </a:r>
            <a:r>
              <a:rPr lang="tr-TR" sz="2000" dirty="0">
                <a:solidFill>
                  <a:srgbClr val="FFFFFF"/>
                </a:solidFill>
                <a:sym typeface="Chalkduster"/>
              </a:rPr>
              <a:t>küçükbaş hayvanlarda üç </a:t>
            </a:r>
            <a:r>
              <a:rPr lang="tr-TR" sz="2000" dirty="0" smtClean="0">
                <a:solidFill>
                  <a:srgbClr val="FFFFFF"/>
                </a:solidFill>
                <a:sym typeface="Chalkduster"/>
              </a:rPr>
              <a:t>sperma </a:t>
            </a:r>
            <a:r>
              <a:rPr lang="tr-TR" sz="2000" dirty="0">
                <a:solidFill>
                  <a:srgbClr val="FFFFFF"/>
                </a:solidFill>
                <a:sym typeface="Chalkduster"/>
              </a:rPr>
              <a:t>koruma yöntemi ve dört tohumlama tekniği kullanılmaktadır;</a:t>
            </a:r>
          </a:p>
          <a:p>
            <a:pPr marL="342900" indent="-342900" defTabSz="457200" hangingPunct="0">
              <a:buFont typeface="Arial" panose="020B0604020202020204" pitchFamily="34" charset="0"/>
              <a:buChar char="•"/>
            </a:pPr>
            <a:r>
              <a:rPr lang="tr-TR" sz="2000" dirty="0" smtClean="0">
                <a:solidFill>
                  <a:srgbClr val="FFFFFF"/>
                </a:solidFill>
                <a:sym typeface="Chalkduster"/>
              </a:rPr>
              <a:t>Taze, </a:t>
            </a:r>
            <a:r>
              <a:rPr lang="tr-TR" sz="2000" dirty="0">
                <a:solidFill>
                  <a:srgbClr val="FFFFFF"/>
                </a:solidFill>
                <a:sym typeface="Chalkduster"/>
              </a:rPr>
              <a:t>soğutulmuş (soğutulmuş) veya dondurulmuş </a:t>
            </a:r>
            <a:r>
              <a:rPr lang="tr-TR" sz="2000" dirty="0" smtClean="0">
                <a:solidFill>
                  <a:srgbClr val="FFFFFF"/>
                </a:solidFill>
                <a:sym typeface="Chalkduster"/>
              </a:rPr>
              <a:t>sperma ve vajinal</a:t>
            </a:r>
            <a:r>
              <a:rPr lang="tr-TR" sz="2000" dirty="0">
                <a:solidFill>
                  <a:srgbClr val="FFFFFF"/>
                </a:solidFill>
                <a:sym typeface="Chalkduster"/>
              </a:rPr>
              <a:t>, </a:t>
            </a:r>
            <a:r>
              <a:rPr lang="tr-TR" sz="2000" dirty="0" err="1">
                <a:solidFill>
                  <a:srgbClr val="FFFFFF"/>
                </a:solidFill>
                <a:sym typeface="Chalkduster"/>
              </a:rPr>
              <a:t>servikal</a:t>
            </a:r>
            <a:r>
              <a:rPr lang="tr-TR" sz="2000" dirty="0">
                <a:solidFill>
                  <a:srgbClr val="FFFFFF"/>
                </a:solidFill>
                <a:sym typeface="Chalkduster"/>
              </a:rPr>
              <a:t>, </a:t>
            </a:r>
            <a:r>
              <a:rPr lang="tr-TR" sz="2000" dirty="0" err="1">
                <a:solidFill>
                  <a:srgbClr val="FFFFFF"/>
                </a:solidFill>
                <a:sym typeface="Chalkduster"/>
              </a:rPr>
              <a:t>intrauterin</a:t>
            </a:r>
            <a:r>
              <a:rPr lang="tr-TR" sz="2000" dirty="0">
                <a:solidFill>
                  <a:srgbClr val="FFFFFF"/>
                </a:solidFill>
                <a:sym typeface="Chalkduster"/>
              </a:rPr>
              <a:t> veya </a:t>
            </a:r>
            <a:r>
              <a:rPr lang="tr-TR" sz="2000" dirty="0" err="1">
                <a:solidFill>
                  <a:srgbClr val="FFFFFF"/>
                </a:solidFill>
                <a:sym typeface="Chalkduster"/>
              </a:rPr>
              <a:t>laparoskopik</a:t>
            </a:r>
            <a:r>
              <a:rPr lang="tr-TR" sz="2000" dirty="0">
                <a:solidFill>
                  <a:srgbClr val="FFFFFF"/>
                </a:solidFill>
                <a:sym typeface="Chalkduster"/>
              </a:rPr>
              <a:t> döllenme teknikleri.</a:t>
            </a:r>
          </a:p>
          <a:p>
            <a:pPr marL="342900" indent="-342900" defTabSz="457200" hangingPunct="0">
              <a:buFont typeface="Arial" panose="020B0604020202020204" pitchFamily="34" charset="0"/>
              <a:buChar char="•"/>
            </a:pPr>
            <a:r>
              <a:rPr lang="tr-TR" sz="2000" dirty="0">
                <a:solidFill>
                  <a:srgbClr val="FFFFFF"/>
                </a:solidFill>
                <a:sym typeface="Chalkduster"/>
              </a:rPr>
              <a:t>Taze </a:t>
            </a:r>
            <a:r>
              <a:rPr lang="tr-TR" sz="2000" dirty="0" smtClean="0">
                <a:solidFill>
                  <a:srgbClr val="FFFFFF"/>
                </a:solidFill>
                <a:sym typeface="Chalkduster"/>
              </a:rPr>
              <a:t>sperma, </a:t>
            </a:r>
            <a:r>
              <a:rPr lang="tr-TR" sz="2000" dirty="0">
                <a:solidFill>
                  <a:srgbClr val="FFFFFF"/>
                </a:solidFill>
                <a:sym typeface="Chalkduster"/>
              </a:rPr>
              <a:t>özellikle </a:t>
            </a:r>
            <a:r>
              <a:rPr lang="tr-TR" sz="2000" dirty="0" smtClean="0">
                <a:solidFill>
                  <a:srgbClr val="FFFFFF"/>
                </a:solidFill>
                <a:sym typeface="Chalkduster"/>
              </a:rPr>
              <a:t>sperma </a:t>
            </a:r>
            <a:r>
              <a:rPr lang="tr-TR" sz="2000" dirty="0">
                <a:solidFill>
                  <a:srgbClr val="FFFFFF"/>
                </a:solidFill>
                <a:sym typeface="Chalkduster"/>
              </a:rPr>
              <a:t>üretimi ve kalitesinin </a:t>
            </a:r>
            <a:r>
              <a:rPr lang="tr-TR" sz="2000" dirty="0" smtClean="0">
                <a:solidFill>
                  <a:srgbClr val="FFFFFF"/>
                </a:solidFill>
                <a:sym typeface="Chalkduster"/>
              </a:rPr>
              <a:t>zirvede </a:t>
            </a:r>
            <a:r>
              <a:rPr lang="tr-TR" sz="2000" dirty="0">
                <a:solidFill>
                  <a:srgbClr val="FFFFFF"/>
                </a:solidFill>
                <a:sym typeface="Chalkduster"/>
              </a:rPr>
              <a:t>olduğu üreme mevsiminde tercih edilen koruma yöntemidir. </a:t>
            </a:r>
            <a:r>
              <a:rPr lang="tr-TR" sz="2000" dirty="0" smtClean="0">
                <a:solidFill>
                  <a:srgbClr val="FFFFFF"/>
                </a:solidFill>
                <a:sym typeface="Chalkduster"/>
              </a:rPr>
              <a:t>Süt bazlı sulandırıcılar ile </a:t>
            </a:r>
            <a:r>
              <a:rPr lang="tr-TR" sz="2000" dirty="0">
                <a:solidFill>
                  <a:srgbClr val="FFFFFF"/>
                </a:solidFill>
                <a:sym typeface="Chalkduster"/>
              </a:rPr>
              <a:t>38◦C ve 24 saat.</a:t>
            </a:r>
          </a:p>
          <a:p>
            <a:pPr marL="342900" indent="-342900" defTabSz="457200" hangingPunct="0">
              <a:buFont typeface="Arial" panose="020B0604020202020204" pitchFamily="34" charset="0"/>
              <a:buChar char="•"/>
            </a:pPr>
            <a:r>
              <a:rPr lang="tr-TR" sz="2000" dirty="0">
                <a:solidFill>
                  <a:srgbClr val="FFFFFF"/>
                </a:solidFill>
                <a:sym typeface="Chalkduster"/>
              </a:rPr>
              <a:t>Soğutulmuş </a:t>
            </a:r>
            <a:r>
              <a:rPr lang="tr-TR" sz="2000" dirty="0" smtClean="0">
                <a:solidFill>
                  <a:srgbClr val="FFFFFF"/>
                </a:solidFill>
                <a:sym typeface="Chalkduster"/>
              </a:rPr>
              <a:t>sperma </a:t>
            </a:r>
            <a:r>
              <a:rPr lang="tr-TR" sz="2000" dirty="0">
                <a:solidFill>
                  <a:srgbClr val="FFFFFF"/>
                </a:solidFill>
                <a:sym typeface="Chalkduster"/>
              </a:rPr>
              <a:t>kullanımı, belirli bir erkeğin nispeten küçük bir alanda bulunan bir grup çiftçi tarafından paylaşıldığı durumlarda yaygın bir stratejidir. Bu gibi durumlarda, </a:t>
            </a:r>
            <a:r>
              <a:rPr lang="tr-TR" sz="2000" dirty="0" smtClean="0">
                <a:solidFill>
                  <a:srgbClr val="FFFFFF"/>
                </a:solidFill>
                <a:sym typeface="Chalkduster"/>
              </a:rPr>
              <a:t>sperma ∼</a:t>
            </a:r>
            <a:r>
              <a:rPr lang="tr-TR" sz="2000" dirty="0">
                <a:solidFill>
                  <a:srgbClr val="FFFFFF"/>
                </a:solidFill>
                <a:sym typeface="Chalkduster"/>
              </a:rPr>
              <a:t>4◦C'de saklanır ve </a:t>
            </a:r>
            <a:r>
              <a:rPr lang="tr-TR" sz="2000" dirty="0" smtClean="0">
                <a:solidFill>
                  <a:srgbClr val="FFFFFF"/>
                </a:solidFill>
                <a:sym typeface="Chalkduster"/>
              </a:rPr>
              <a:t>alınmasından </a:t>
            </a:r>
            <a:r>
              <a:rPr lang="tr-TR" sz="2000" dirty="0">
                <a:solidFill>
                  <a:srgbClr val="FFFFFF"/>
                </a:solidFill>
                <a:sym typeface="Chalkduster"/>
              </a:rPr>
              <a:t>itibaren 24 saate kadar kullanılabilir.</a:t>
            </a:r>
          </a:p>
          <a:p>
            <a:pPr marL="342900" indent="-342900" defTabSz="457200" hangingPunct="0">
              <a:buFont typeface="Arial" panose="020B0604020202020204" pitchFamily="34" charset="0"/>
              <a:buChar char="•"/>
            </a:pPr>
            <a:r>
              <a:rPr lang="tr-TR" sz="2000" dirty="0">
                <a:solidFill>
                  <a:srgbClr val="FFFFFF"/>
                </a:solidFill>
                <a:sym typeface="Chalkduster"/>
              </a:rPr>
              <a:t>Son olarak, </a:t>
            </a:r>
            <a:r>
              <a:rPr lang="tr-TR" sz="2000" dirty="0" smtClean="0">
                <a:solidFill>
                  <a:srgbClr val="FFFFFF"/>
                </a:solidFill>
                <a:sym typeface="Chalkduster"/>
              </a:rPr>
              <a:t>sperma </a:t>
            </a:r>
            <a:r>
              <a:rPr lang="tr-TR" sz="2000" dirty="0">
                <a:solidFill>
                  <a:srgbClr val="FFFFFF"/>
                </a:solidFill>
                <a:sym typeface="Chalkduster"/>
              </a:rPr>
              <a:t>uzun süreli koruma için dondurulur ve geniş bir alanda </a:t>
            </a:r>
            <a:r>
              <a:rPr lang="tr-TR" sz="2000" dirty="0" smtClean="0">
                <a:solidFill>
                  <a:srgbClr val="FFFFFF"/>
                </a:solidFill>
                <a:sym typeface="Chalkduster"/>
              </a:rPr>
              <a:t>pazarlanması mümkündür, </a:t>
            </a:r>
            <a:r>
              <a:rPr lang="tr-TR" sz="2000" dirty="0">
                <a:solidFill>
                  <a:srgbClr val="FFFFFF"/>
                </a:solidFill>
                <a:sym typeface="Chalkduster"/>
              </a:rPr>
              <a:t>yıl boyunca kullanılır ve hayvanın ölmesi durumunda genetik materyali </a:t>
            </a:r>
            <a:r>
              <a:rPr lang="tr-TR" sz="2000" dirty="0" smtClean="0">
                <a:solidFill>
                  <a:srgbClr val="FFFFFF"/>
                </a:solidFill>
                <a:sym typeface="Chalkduster"/>
              </a:rPr>
              <a:t>korunur</a:t>
            </a:r>
            <a:r>
              <a:rPr lang="tr-TR" sz="2000" dirty="0">
                <a:solidFill>
                  <a:srgbClr val="FFFFFF"/>
                </a:solidFill>
                <a:sym typeface="Chalkduster"/>
              </a:rPr>
              <a:t>. </a:t>
            </a:r>
            <a:endParaRPr lang="tr-TR" sz="2000" dirty="0" smtClean="0">
              <a:solidFill>
                <a:srgbClr val="FFFFFF"/>
              </a:solidFill>
              <a:sym typeface="Chalkduster"/>
            </a:endParaRPr>
          </a:p>
          <a:p>
            <a:pPr marL="342900" indent="-342900" defTabSz="457200" hangingPunct="0">
              <a:buFont typeface="Arial" panose="020B0604020202020204" pitchFamily="34" charset="0"/>
              <a:buChar char="•"/>
            </a:pPr>
            <a:r>
              <a:rPr lang="tr-TR" sz="2000" dirty="0" smtClean="0">
                <a:solidFill>
                  <a:srgbClr val="FFFFFF"/>
                </a:solidFill>
                <a:sym typeface="Chalkduster"/>
              </a:rPr>
              <a:t>Vajinal </a:t>
            </a:r>
            <a:r>
              <a:rPr lang="tr-TR" sz="2000" dirty="0">
                <a:solidFill>
                  <a:srgbClr val="FFFFFF"/>
                </a:solidFill>
                <a:sym typeface="Chalkduster"/>
              </a:rPr>
              <a:t>tohumlama taze </a:t>
            </a:r>
            <a:r>
              <a:rPr lang="tr-TR" sz="2000" dirty="0" smtClean="0">
                <a:solidFill>
                  <a:srgbClr val="FFFFFF"/>
                </a:solidFill>
                <a:sym typeface="Chalkduster"/>
              </a:rPr>
              <a:t>sperma </a:t>
            </a:r>
            <a:r>
              <a:rPr lang="tr-TR" sz="2000" dirty="0">
                <a:solidFill>
                  <a:srgbClr val="FFFFFF"/>
                </a:solidFill>
                <a:sym typeface="Chalkduster"/>
              </a:rPr>
              <a:t>için başarılıdır</a:t>
            </a:r>
            <a:r>
              <a:rPr lang="tr-TR" sz="2000" dirty="0" smtClean="0">
                <a:solidFill>
                  <a:srgbClr val="FFFFFF"/>
                </a:solidFill>
                <a:sym typeface="Chalkduster"/>
              </a:rPr>
              <a:t>.</a:t>
            </a:r>
            <a:endParaRPr lang="tr-TR" sz="2000" dirty="0">
              <a:solidFill>
                <a:srgbClr val="FFFFFF"/>
              </a:solidFill>
              <a:sym typeface="Chalkduster"/>
            </a:endParaRPr>
          </a:p>
        </p:txBody>
      </p:sp>
    </p:spTree>
    <p:extLst>
      <p:ext uri="{BB962C8B-B14F-4D97-AF65-F5344CB8AC3E}">
        <p14:creationId xmlns:p14="http://schemas.microsoft.com/office/powerpoint/2010/main" val="3430429938"/>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8721" y="1161767"/>
            <a:ext cx="11115569"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defTabSz="457200" hangingPunct="0">
              <a:buFont typeface="Arial" panose="020B0604020202020204" pitchFamily="34" charset="0"/>
              <a:buChar char="•"/>
            </a:pPr>
            <a:r>
              <a:rPr lang="tr-TR" sz="2000" dirty="0" err="1" smtClean="0">
                <a:solidFill>
                  <a:srgbClr val="FFFFFF"/>
                </a:solidFill>
                <a:sym typeface="Chalkduster"/>
              </a:rPr>
              <a:t>İntraservikal</a:t>
            </a:r>
            <a:r>
              <a:rPr lang="tr-TR" sz="2000" dirty="0" smtClean="0">
                <a:solidFill>
                  <a:srgbClr val="FFFFFF"/>
                </a:solidFill>
                <a:sym typeface="Chalkduster"/>
              </a:rPr>
              <a:t> tohumlama, soğutulmuş </a:t>
            </a:r>
            <a:r>
              <a:rPr lang="tr-TR" sz="2000" dirty="0">
                <a:solidFill>
                  <a:srgbClr val="FFFFFF"/>
                </a:solidFill>
                <a:sym typeface="Chalkduster"/>
              </a:rPr>
              <a:t>ve dondurulmuş </a:t>
            </a:r>
            <a:r>
              <a:rPr lang="tr-TR" sz="2000" dirty="0" smtClean="0">
                <a:solidFill>
                  <a:srgbClr val="FFFFFF"/>
                </a:solidFill>
                <a:sym typeface="Chalkduster"/>
              </a:rPr>
              <a:t>sperma için </a:t>
            </a:r>
            <a:r>
              <a:rPr lang="tr-TR" sz="2000" dirty="0">
                <a:solidFill>
                  <a:srgbClr val="FFFFFF"/>
                </a:solidFill>
                <a:sym typeface="Chalkduster"/>
              </a:rPr>
              <a:t>kullanılır. Bununla birlikte, dondurulmuş </a:t>
            </a:r>
            <a:r>
              <a:rPr lang="tr-TR" sz="2000" dirty="0" smtClean="0">
                <a:solidFill>
                  <a:srgbClr val="FFFFFF"/>
                </a:solidFill>
                <a:sym typeface="Chalkduster"/>
              </a:rPr>
              <a:t>sperma </a:t>
            </a:r>
            <a:r>
              <a:rPr lang="tr-TR" sz="2000" dirty="0">
                <a:solidFill>
                  <a:srgbClr val="FFFFFF"/>
                </a:solidFill>
                <a:sym typeface="Chalkduster"/>
              </a:rPr>
              <a:t>ile yüksek gebelik oranları (&gt;% 70) elde etmek </a:t>
            </a:r>
            <a:r>
              <a:rPr lang="tr-TR" sz="2000" dirty="0" smtClean="0">
                <a:solidFill>
                  <a:srgbClr val="FFFFFF"/>
                </a:solidFill>
                <a:sym typeface="Chalkduster"/>
              </a:rPr>
              <a:t>için </a:t>
            </a:r>
            <a:r>
              <a:rPr lang="tr-TR" sz="2000" dirty="0" err="1">
                <a:solidFill>
                  <a:srgbClr val="FFFFFF"/>
                </a:solidFill>
                <a:sym typeface="Chalkduster"/>
              </a:rPr>
              <a:t>intrauterin</a:t>
            </a:r>
            <a:r>
              <a:rPr lang="tr-TR" sz="2000" dirty="0">
                <a:solidFill>
                  <a:srgbClr val="FFFFFF"/>
                </a:solidFill>
                <a:sym typeface="Chalkduster"/>
              </a:rPr>
              <a:t> </a:t>
            </a:r>
            <a:r>
              <a:rPr lang="tr-TR" sz="2000" dirty="0" smtClean="0">
                <a:solidFill>
                  <a:srgbClr val="FFFFFF"/>
                </a:solidFill>
                <a:sym typeface="Chalkduster"/>
              </a:rPr>
              <a:t>tohumlama </a:t>
            </a:r>
            <a:r>
              <a:rPr lang="tr-TR" sz="2000" dirty="0">
                <a:solidFill>
                  <a:srgbClr val="FFFFFF"/>
                </a:solidFill>
                <a:sym typeface="Chalkduster"/>
              </a:rPr>
              <a:t>gereklidir. Birçoğunda </a:t>
            </a:r>
            <a:r>
              <a:rPr lang="tr-TR" sz="2000" dirty="0" err="1">
                <a:solidFill>
                  <a:srgbClr val="FFFFFF"/>
                </a:solidFill>
                <a:sym typeface="Chalkduster"/>
              </a:rPr>
              <a:t>serviks</a:t>
            </a:r>
            <a:r>
              <a:rPr lang="tr-TR" sz="2000" dirty="0">
                <a:solidFill>
                  <a:srgbClr val="FFFFFF"/>
                </a:solidFill>
                <a:sym typeface="Chalkduster"/>
              </a:rPr>
              <a:t> </a:t>
            </a:r>
            <a:r>
              <a:rPr lang="tr-TR" sz="2000" dirty="0" err="1">
                <a:solidFill>
                  <a:srgbClr val="FFFFFF"/>
                </a:solidFill>
                <a:sym typeface="Chalkduster"/>
              </a:rPr>
              <a:t>by-pass</a:t>
            </a:r>
            <a:r>
              <a:rPr lang="tr-TR" sz="2000" dirty="0">
                <a:solidFill>
                  <a:srgbClr val="FFFFFF"/>
                </a:solidFill>
                <a:sym typeface="Chalkduster"/>
              </a:rPr>
              <a:t> ve </a:t>
            </a:r>
            <a:r>
              <a:rPr lang="tr-TR" sz="2000" dirty="0" err="1" smtClean="0">
                <a:solidFill>
                  <a:srgbClr val="FFFFFF"/>
                </a:solidFill>
                <a:sym typeface="Chalkduster"/>
              </a:rPr>
              <a:t>intrauterin</a:t>
            </a:r>
            <a:r>
              <a:rPr lang="tr-TR" sz="2000" dirty="0">
                <a:solidFill>
                  <a:srgbClr val="FFFFFF"/>
                </a:solidFill>
                <a:sym typeface="Chalkduster"/>
              </a:rPr>
              <a:t>, belirli hayvan kategorilerinde (örneğin, </a:t>
            </a:r>
            <a:r>
              <a:rPr lang="tr-TR" sz="2000" dirty="0" err="1">
                <a:solidFill>
                  <a:srgbClr val="FFFFFF"/>
                </a:solidFill>
                <a:sym typeface="Chalkduster"/>
              </a:rPr>
              <a:t>doelings</a:t>
            </a:r>
            <a:r>
              <a:rPr lang="tr-TR" sz="2000" dirty="0">
                <a:solidFill>
                  <a:srgbClr val="FFFFFF"/>
                </a:solidFill>
                <a:sym typeface="Chalkduster"/>
              </a:rPr>
              <a:t>, Nijeryalı cüce gibi ırklar) ve bireylerde biriktirmek mümkün olsa da, bu sadece prosedürü daha teknik hale getiren </a:t>
            </a:r>
            <a:r>
              <a:rPr lang="tr-TR" sz="2000" dirty="0" err="1">
                <a:solidFill>
                  <a:srgbClr val="FFFFFF"/>
                </a:solidFill>
                <a:sym typeface="Chalkduster"/>
              </a:rPr>
              <a:t>laparoskopik</a:t>
            </a:r>
            <a:r>
              <a:rPr lang="tr-TR" sz="2000" dirty="0">
                <a:solidFill>
                  <a:srgbClr val="FFFFFF"/>
                </a:solidFill>
                <a:sym typeface="Chalkduster"/>
              </a:rPr>
              <a:t> bir teknik kullanılarak mümkün olacaktır. zorlayıcı.</a:t>
            </a:r>
          </a:p>
          <a:p>
            <a:pPr defTabSz="457200" hangingPunct="0"/>
            <a:r>
              <a:rPr lang="tr-TR" sz="2000" dirty="0">
                <a:solidFill>
                  <a:srgbClr val="FFFFFF"/>
                </a:solidFill>
                <a:sym typeface="Chalkduster"/>
              </a:rPr>
              <a:t>Trans-</a:t>
            </a:r>
            <a:r>
              <a:rPr lang="tr-TR" sz="2000" dirty="0" err="1">
                <a:solidFill>
                  <a:srgbClr val="FFFFFF"/>
                </a:solidFill>
                <a:sym typeface="Chalkduster"/>
              </a:rPr>
              <a:t>servikal</a:t>
            </a:r>
            <a:r>
              <a:rPr lang="tr-TR" sz="2000" dirty="0">
                <a:solidFill>
                  <a:srgbClr val="FFFFFF"/>
                </a:solidFill>
                <a:sym typeface="Chalkduster"/>
              </a:rPr>
              <a:t> tohumlama yöntemi, </a:t>
            </a:r>
            <a:r>
              <a:rPr lang="tr-TR" sz="2000" dirty="0" err="1">
                <a:solidFill>
                  <a:srgbClr val="FFFFFF"/>
                </a:solidFill>
                <a:sym typeface="Chalkduster"/>
              </a:rPr>
              <a:t>serviksin</a:t>
            </a:r>
            <a:r>
              <a:rPr lang="tr-TR" sz="2000" dirty="0">
                <a:solidFill>
                  <a:srgbClr val="FFFFFF"/>
                </a:solidFill>
                <a:sym typeface="Chalkduster"/>
              </a:rPr>
              <a:t> kavranmasını ve bir tohumlama aletinin </a:t>
            </a:r>
            <a:r>
              <a:rPr lang="tr-TR" sz="2000" dirty="0" err="1">
                <a:solidFill>
                  <a:srgbClr val="FFFFFF"/>
                </a:solidFill>
                <a:sym typeface="Chalkduster"/>
              </a:rPr>
              <a:t>servikal</a:t>
            </a:r>
            <a:r>
              <a:rPr lang="tr-TR" sz="2000" dirty="0">
                <a:solidFill>
                  <a:srgbClr val="FFFFFF"/>
                </a:solidFill>
                <a:sym typeface="Chalkduster"/>
              </a:rPr>
              <a:t> kanala sokulmasını sağlamak için bir çift forseps ile vajinaya geri çekilmesini içerir. </a:t>
            </a:r>
            <a:r>
              <a:rPr lang="tr-TR" sz="2000" dirty="0" err="1">
                <a:solidFill>
                  <a:srgbClr val="FFFFFF"/>
                </a:solidFill>
                <a:sym typeface="Chalkduster"/>
              </a:rPr>
              <a:t>Guelph</a:t>
            </a:r>
            <a:r>
              <a:rPr lang="tr-TR" sz="2000" dirty="0">
                <a:solidFill>
                  <a:srgbClr val="FFFFFF"/>
                </a:solidFill>
                <a:sym typeface="Chalkduster"/>
              </a:rPr>
              <a:t> Üniversitesi (Kanada), </a:t>
            </a:r>
            <a:r>
              <a:rPr lang="tr-TR" sz="2000" dirty="0" err="1">
                <a:solidFill>
                  <a:srgbClr val="FFFFFF"/>
                </a:solidFill>
                <a:sym typeface="Chalkduster"/>
              </a:rPr>
              <a:t>serviks</a:t>
            </a:r>
            <a:r>
              <a:rPr lang="tr-TR" sz="2000" dirty="0">
                <a:solidFill>
                  <a:srgbClr val="FFFFFF"/>
                </a:solidFill>
                <a:sym typeface="Chalkduster"/>
              </a:rPr>
              <a:t> içinden geçişe izin veren özel bükülmüş ucu olan bir alet geliştirdi.</a:t>
            </a:r>
          </a:p>
          <a:p>
            <a:pPr defTabSz="457200" hangingPunct="0"/>
            <a:r>
              <a:rPr lang="tr-TR" sz="2000" dirty="0" err="1">
                <a:solidFill>
                  <a:srgbClr val="FFFFFF"/>
                </a:solidFill>
                <a:sym typeface="Chalkduster"/>
              </a:rPr>
              <a:t>Laparoskopik</a:t>
            </a:r>
            <a:r>
              <a:rPr lang="tr-TR" sz="2000" dirty="0">
                <a:solidFill>
                  <a:srgbClr val="FFFFFF"/>
                </a:solidFill>
                <a:sym typeface="Chalkduster"/>
              </a:rPr>
              <a:t> döllenme, karın boşluğunun nüfuz etmesini ve semenin </a:t>
            </a:r>
            <a:r>
              <a:rPr lang="tr-TR" sz="2000" dirty="0" err="1">
                <a:solidFill>
                  <a:srgbClr val="FFFFFF"/>
                </a:solidFill>
                <a:sym typeface="Chalkduster"/>
              </a:rPr>
              <a:t>östrustaki</a:t>
            </a:r>
            <a:r>
              <a:rPr lang="tr-TR" sz="2000" dirty="0">
                <a:solidFill>
                  <a:srgbClr val="FFFFFF"/>
                </a:solidFill>
                <a:sym typeface="Chalkduster"/>
              </a:rPr>
              <a:t> bir dişi koyun rahmine birikmesini içerir. Ek olarak, döllenmeye yardımcı olmak için ikinci bir karın </a:t>
            </a:r>
            <a:r>
              <a:rPr lang="tr-TR" sz="2000" dirty="0" err="1">
                <a:solidFill>
                  <a:srgbClr val="FFFFFF"/>
                </a:solidFill>
                <a:sym typeface="Chalkduster"/>
              </a:rPr>
              <a:t>penetrasyonu</a:t>
            </a:r>
            <a:r>
              <a:rPr lang="tr-TR" sz="2000" dirty="0">
                <a:solidFill>
                  <a:srgbClr val="FFFFFF"/>
                </a:solidFill>
                <a:sym typeface="Chalkduster"/>
              </a:rPr>
              <a:t> yoluyla karın boşluğuna gaz sokulur. </a:t>
            </a:r>
            <a:r>
              <a:rPr lang="tr-TR" sz="2000" dirty="0" err="1">
                <a:solidFill>
                  <a:srgbClr val="FFFFFF"/>
                </a:solidFill>
                <a:sym typeface="Chalkduster"/>
              </a:rPr>
              <a:t>Laparoskopik</a:t>
            </a:r>
            <a:r>
              <a:rPr lang="tr-TR" sz="2000" dirty="0">
                <a:solidFill>
                  <a:srgbClr val="FFFFFF"/>
                </a:solidFill>
                <a:sym typeface="Chalkduster"/>
              </a:rPr>
              <a:t> döllenmenin temel amaçları damızlık koçanı yetiştirmek ve dölün genetik değerini arttırmaktır. Yeterli anestezi, ameliyat öncesi ve sonrası analjezi sağlanmalıdır. </a:t>
            </a:r>
            <a:r>
              <a:rPr lang="tr-TR" sz="2000" dirty="0" err="1">
                <a:solidFill>
                  <a:srgbClr val="FFFFFF"/>
                </a:solidFill>
                <a:sym typeface="Chalkduster"/>
              </a:rPr>
              <a:t>Laparoskopik</a:t>
            </a:r>
            <a:r>
              <a:rPr lang="tr-TR" sz="2000" dirty="0">
                <a:solidFill>
                  <a:srgbClr val="FFFFFF"/>
                </a:solidFill>
                <a:sym typeface="Chalkduster"/>
              </a:rPr>
              <a:t> tohumlama aynı dişi üzerinde rutin olarak yapılmamalıdır</a:t>
            </a:r>
            <a:r>
              <a:rPr lang="tr-TR" sz="2000" dirty="0" smtClean="0">
                <a:solidFill>
                  <a:srgbClr val="FFFFFF"/>
                </a:solidFill>
                <a:sym typeface="Chalkduster"/>
              </a:rPr>
              <a:t>.</a:t>
            </a:r>
            <a:endParaRPr lang="tr-TR" sz="2000" dirty="0">
              <a:solidFill>
                <a:srgbClr val="FFFFFF"/>
              </a:solidFill>
              <a:sym typeface="Chalkduster"/>
            </a:endParaRPr>
          </a:p>
        </p:txBody>
      </p:sp>
    </p:spTree>
    <p:extLst>
      <p:ext uri="{BB962C8B-B14F-4D97-AF65-F5344CB8AC3E}">
        <p14:creationId xmlns:p14="http://schemas.microsoft.com/office/powerpoint/2010/main" val="348402409"/>
      </p:ext>
    </p:extLst>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B712-10-2.jpg" descr="B712-10-2.jpg"/>
          <p:cNvPicPr>
            <a:picLocks noChangeAspect="1"/>
          </p:cNvPicPr>
          <p:nvPr/>
        </p:nvPicPr>
        <p:blipFill>
          <a:blip r:embed="rId3"/>
          <a:srcRect l="7020" t="3694" r="13718" b="3694"/>
          <a:stretch>
            <a:fillRect/>
          </a:stretch>
        </p:blipFill>
        <p:spPr>
          <a:xfrm>
            <a:off x="593947" y="1419349"/>
            <a:ext cx="3421581" cy="2998414"/>
          </a:xfrm>
          <a:prstGeom prst="rect">
            <a:avLst/>
          </a:prstGeom>
          <a:ln w="88900">
            <a:miter lim="400000"/>
          </a:ln>
        </p:spPr>
      </p:pic>
      <p:pic>
        <p:nvPicPr>
          <p:cNvPr id="204" name="images-17.jpg" descr="images-17.jpg"/>
          <p:cNvPicPr>
            <a:picLocks/>
          </p:cNvPicPr>
          <p:nvPr/>
        </p:nvPicPr>
        <p:blipFill>
          <a:blip r:embed="rId4"/>
          <a:stretch>
            <a:fillRect/>
          </a:stretch>
        </p:blipFill>
        <p:spPr>
          <a:xfrm>
            <a:off x="4332843" y="1419349"/>
            <a:ext cx="3293144" cy="2998415"/>
          </a:xfrm>
          <a:prstGeom prst="rect">
            <a:avLst/>
          </a:prstGeom>
          <a:ln w="88900">
            <a:miter lim="400000"/>
          </a:ln>
        </p:spPr>
      </p:pic>
      <p:pic>
        <p:nvPicPr>
          <p:cNvPr id="205" name="images-18.jpg" descr="images-18.jpg"/>
          <p:cNvPicPr>
            <a:picLocks/>
          </p:cNvPicPr>
          <p:nvPr/>
        </p:nvPicPr>
        <p:blipFill>
          <a:blip r:embed="rId5"/>
          <a:stretch>
            <a:fillRect/>
          </a:stretch>
        </p:blipFill>
        <p:spPr>
          <a:xfrm>
            <a:off x="8260616" y="1419350"/>
            <a:ext cx="3340145" cy="2998415"/>
          </a:xfrm>
          <a:prstGeom prst="rect">
            <a:avLst/>
          </a:prstGeom>
          <a:ln w="88900">
            <a:miter lim="400000"/>
          </a:ln>
        </p:spPr>
      </p:pic>
    </p:spTree>
    <p:extLst>
      <p:ext uri="{BB962C8B-B14F-4D97-AF65-F5344CB8AC3E}">
        <p14:creationId xmlns:p14="http://schemas.microsoft.com/office/powerpoint/2010/main" val="33937276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4000"/>
                                  </p:stCondLst>
                                  <p:iterate>
                                    <p:tmAbs val="0"/>
                                  </p:iterate>
                                  <p:childTnLst>
                                    <p:set>
                                      <p:cBhvr>
                                        <p:cTn id="12" fill="hold"/>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P spid="204" grpId="0" animBg="1" advAuto="0"/>
      <p:bldP spid="20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8721" y="915546"/>
            <a:ext cx="11115569" cy="49039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0"/>
            <a:r>
              <a:rPr lang="tr-TR" sz="1200" dirty="0">
                <a:solidFill>
                  <a:srgbClr val="FFFFFF"/>
                </a:solidFill>
                <a:sym typeface="Chalkduster"/>
              </a:rPr>
              <a:t>Dünya </a:t>
            </a:r>
            <a:r>
              <a:rPr lang="tr-TR" sz="1200" dirty="0" smtClean="0">
                <a:solidFill>
                  <a:srgbClr val="FFFFFF"/>
                </a:solidFill>
                <a:sym typeface="Chalkduster"/>
              </a:rPr>
              <a:t>çapında, </a:t>
            </a:r>
            <a:r>
              <a:rPr lang="tr-TR" sz="1200" dirty="0">
                <a:solidFill>
                  <a:srgbClr val="FFFFFF"/>
                </a:solidFill>
                <a:sym typeface="Chalkduster"/>
              </a:rPr>
              <a:t>küçükbaş hayvanlarda üç </a:t>
            </a:r>
            <a:r>
              <a:rPr lang="tr-TR" sz="1200" dirty="0" smtClean="0">
                <a:solidFill>
                  <a:srgbClr val="FFFFFF"/>
                </a:solidFill>
                <a:sym typeface="Chalkduster"/>
              </a:rPr>
              <a:t>sperma </a:t>
            </a:r>
            <a:r>
              <a:rPr lang="tr-TR" sz="1200" dirty="0">
                <a:solidFill>
                  <a:srgbClr val="FFFFFF"/>
                </a:solidFill>
                <a:sym typeface="Chalkduster"/>
              </a:rPr>
              <a:t>koruma yöntemi ve dört tohumlama tekniği kullanılmaktadır;</a:t>
            </a:r>
          </a:p>
          <a:p>
            <a:pPr defTabSz="457200" hangingPunct="0"/>
            <a:r>
              <a:rPr lang="tr-TR" sz="1200" dirty="0" smtClean="0">
                <a:solidFill>
                  <a:srgbClr val="FFFFFF"/>
                </a:solidFill>
                <a:sym typeface="Chalkduster"/>
              </a:rPr>
              <a:t>Taze, </a:t>
            </a:r>
            <a:r>
              <a:rPr lang="tr-TR" sz="1200" dirty="0">
                <a:solidFill>
                  <a:srgbClr val="FFFFFF"/>
                </a:solidFill>
                <a:sym typeface="Chalkduster"/>
              </a:rPr>
              <a:t>soğutulmuş (soğutulmuş) veya dondurulmuş </a:t>
            </a:r>
            <a:r>
              <a:rPr lang="tr-TR" sz="1200" dirty="0" smtClean="0">
                <a:solidFill>
                  <a:srgbClr val="FFFFFF"/>
                </a:solidFill>
                <a:sym typeface="Chalkduster"/>
              </a:rPr>
              <a:t>sperma ve vajinal</a:t>
            </a:r>
            <a:r>
              <a:rPr lang="tr-TR" sz="1200" dirty="0">
                <a:solidFill>
                  <a:srgbClr val="FFFFFF"/>
                </a:solidFill>
                <a:sym typeface="Chalkduster"/>
              </a:rPr>
              <a:t>, </a:t>
            </a:r>
            <a:r>
              <a:rPr lang="tr-TR" sz="1200" dirty="0" err="1">
                <a:solidFill>
                  <a:srgbClr val="FFFFFF"/>
                </a:solidFill>
                <a:sym typeface="Chalkduster"/>
              </a:rPr>
              <a:t>servikal</a:t>
            </a:r>
            <a:r>
              <a:rPr lang="tr-TR" sz="1200" dirty="0">
                <a:solidFill>
                  <a:srgbClr val="FFFFFF"/>
                </a:solidFill>
                <a:sym typeface="Chalkduster"/>
              </a:rPr>
              <a:t>, </a:t>
            </a:r>
            <a:r>
              <a:rPr lang="tr-TR" sz="1200" dirty="0" err="1">
                <a:solidFill>
                  <a:srgbClr val="FFFFFF"/>
                </a:solidFill>
                <a:sym typeface="Chalkduster"/>
              </a:rPr>
              <a:t>intrauterin</a:t>
            </a:r>
            <a:r>
              <a:rPr lang="tr-TR" sz="1200" dirty="0">
                <a:solidFill>
                  <a:srgbClr val="FFFFFF"/>
                </a:solidFill>
                <a:sym typeface="Chalkduster"/>
              </a:rPr>
              <a:t> veya </a:t>
            </a:r>
            <a:r>
              <a:rPr lang="tr-TR" sz="1200" dirty="0" err="1">
                <a:solidFill>
                  <a:srgbClr val="FFFFFF"/>
                </a:solidFill>
                <a:sym typeface="Chalkduster"/>
              </a:rPr>
              <a:t>laparoskopik</a:t>
            </a:r>
            <a:r>
              <a:rPr lang="tr-TR" sz="1200" dirty="0">
                <a:solidFill>
                  <a:srgbClr val="FFFFFF"/>
                </a:solidFill>
                <a:sym typeface="Chalkduster"/>
              </a:rPr>
              <a:t> döllenme teknikleri.</a:t>
            </a:r>
          </a:p>
          <a:p>
            <a:pPr defTabSz="457200" hangingPunct="0"/>
            <a:r>
              <a:rPr lang="tr-TR" sz="1200" dirty="0">
                <a:solidFill>
                  <a:srgbClr val="FFFFFF"/>
                </a:solidFill>
                <a:sym typeface="Chalkduster"/>
              </a:rPr>
              <a:t>Taze </a:t>
            </a:r>
            <a:r>
              <a:rPr lang="tr-TR" sz="1200" dirty="0" smtClean="0">
                <a:solidFill>
                  <a:srgbClr val="FFFFFF"/>
                </a:solidFill>
                <a:sym typeface="Chalkduster"/>
              </a:rPr>
              <a:t>sperma, </a:t>
            </a:r>
            <a:r>
              <a:rPr lang="tr-TR" sz="1200" dirty="0">
                <a:solidFill>
                  <a:srgbClr val="FFFFFF"/>
                </a:solidFill>
                <a:sym typeface="Chalkduster"/>
              </a:rPr>
              <a:t>özellikle </a:t>
            </a:r>
            <a:r>
              <a:rPr lang="tr-TR" sz="1200" dirty="0" smtClean="0">
                <a:solidFill>
                  <a:srgbClr val="FFFFFF"/>
                </a:solidFill>
                <a:sym typeface="Chalkduster"/>
              </a:rPr>
              <a:t>sperma </a:t>
            </a:r>
            <a:r>
              <a:rPr lang="tr-TR" sz="1200" dirty="0">
                <a:solidFill>
                  <a:srgbClr val="FFFFFF"/>
                </a:solidFill>
                <a:sym typeface="Chalkduster"/>
              </a:rPr>
              <a:t>üretimi ve kalitesinin </a:t>
            </a:r>
            <a:r>
              <a:rPr lang="tr-TR" sz="1200" dirty="0" smtClean="0">
                <a:solidFill>
                  <a:srgbClr val="FFFFFF"/>
                </a:solidFill>
                <a:sym typeface="Chalkduster"/>
              </a:rPr>
              <a:t>zirvede </a:t>
            </a:r>
            <a:r>
              <a:rPr lang="tr-TR" sz="1200" dirty="0">
                <a:solidFill>
                  <a:srgbClr val="FFFFFF"/>
                </a:solidFill>
                <a:sym typeface="Chalkduster"/>
              </a:rPr>
              <a:t>olduğu üreme mevsiminde tercih edilen koruma yöntemidir. </a:t>
            </a:r>
            <a:r>
              <a:rPr lang="tr-TR" sz="1200" dirty="0" smtClean="0">
                <a:solidFill>
                  <a:srgbClr val="FFFFFF"/>
                </a:solidFill>
                <a:sym typeface="Chalkduster"/>
              </a:rPr>
              <a:t>Süt bazlı sulandırıcılar ile </a:t>
            </a:r>
            <a:r>
              <a:rPr lang="tr-TR" sz="1200" dirty="0">
                <a:solidFill>
                  <a:srgbClr val="FFFFFF"/>
                </a:solidFill>
                <a:sym typeface="Chalkduster"/>
              </a:rPr>
              <a:t>38◦C ve 24 saat.</a:t>
            </a:r>
          </a:p>
          <a:p>
            <a:pPr defTabSz="457200" hangingPunct="0"/>
            <a:r>
              <a:rPr lang="tr-TR" sz="1200" dirty="0">
                <a:solidFill>
                  <a:srgbClr val="FFFFFF"/>
                </a:solidFill>
                <a:sym typeface="Chalkduster"/>
              </a:rPr>
              <a:t>Soğutulmuş </a:t>
            </a:r>
            <a:r>
              <a:rPr lang="tr-TR" sz="1200" dirty="0" smtClean="0">
                <a:solidFill>
                  <a:srgbClr val="FFFFFF"/>
                </a:solidFill>
                <a:sym typeface="Chalkduster"/>
              </a:rPr>
              <a:t>sperma </a:t>
            </a:r>
            <a:r>
              <a:rPr lang="tr-TR" sz="1200" dirty="0">
                <a:solidFill>
                  <a:srgbClr val="FFFFFF"/>
                </a:solidFill>
                <a:sym typeface="Chalkduster"/>
              </a:rPr>
              <a:t>kullanımı, belirli bir erkeğin nispeten küçük bir alanda bulunan bir grup çiftçi tarafından paylaşıldığı durumlarda yaygın bir stratejidir. Bu gibi durumlarda, </a:t>
            </a:r>
            <a:r>
              <a:rPr lang="tr-TR" sz="1200" dirty="0" smtClean="0">
                <a:solidFill>
                  <a:srgbClr val="FFFFFF"/>
                </a:solidFill>
                <a:sym typeface="Chalkduster"/>
              </a:rPr>
              <a:t>sperma ∼</a:t>
            </a:r>
            <a:r>
              <a:rPr lang="tr-TR" sz="1200" dirty="0">
                <a:solidFill>
                  <a:srgbClr val="FFFFFF"/>
                </a:solidFill>
                <a:sym typeface="Chalkduster"/>
              </a:rPr>
              <a:t>4◦C'de saklanır ve </a:t>
            </a:r>
            <a:r>
              <a:rPr lang="tr-TR" sz="1200" dirty="0" smtClean="0">
                <a:solidFill>
                  <a:srgbClr val="FFFFFF"/>
                </a:solidFill>
                <a:sym typeface="Chalkduster"/>
              </a:rPr>
              <a:t>alınmasından </a:t>
            </a:r>
            <a:r>
              <a:rPr lang="tr-TR" sz="1200" dirty="0">
                <a:solidFill>
                  <a:srgbClr val="FFFFFF"/>
                </a:solidFill>
                <a:sym typeface="Chalkduster"/>
              </a:rPr>
              <a:t>itibaren 24 saate kadar kullanılabilir.</a:t>
            </a:r>
          </a:p>
          <a:p>
            <a:pPr defTabSz="457200" hangingPunct="0"/>
            <a:r>
              <a:rPr lang="tr-TR" sz="1200" dirty="0">
                <a:solidFill>
                  <a:srgbClr val="FFFFFF"/>
                </a:solidFill>
                <a:sym typeface="Chalkduster"/>
              </a:rPr>
              <a:t>Son olarak, </a:t>
            </a:r>
            <a:r>
              <a:rPr lang="tr-TR" sz="1200" dirty="0" smtClean="0">
                <a:solidFill>
                  <a:srgbClr val="FFFFFF"/>
                </a:solidFill>
                <a:sym typeface="Chalkduster"/>
              </a:rPr>
              <a:t>sperma </a:t>
            </a:r>
            <a:r>
              <a:rPr lang="tr-TR" sz="1200" dirty="0">
                <a:solidFill>
                  <a:srgbClr val="FFFFFF"/>
                </a:solidFill>
                <a:sym typeface="Chalkduster"/>
              </a:rPr>
              <a:t>uzun süreli koruma için dondurulur ve geniş bir alanda pazarlanmasına izin verir, yıl boyunca kullanılır ve hayvanın ölmesi durumunda genetik materyali korur. Vajinal tohumlama taze </a:t>
            </a:r>
            <a:r>
              <a:rPr lang="tr-TR" sz="1200" dirty="0" smtClean="0">
                <a:solidFill>
                  <a:srgbClr val="FFFFFF"/>
                </a:solidFill>
                <a:sym typeface="Chalkduster"/>
              </a:rPr>
              <a:t>sperma </a:t>
            </a:r>
            <a:r>
              <a:rPr lang="tr-TR" sz="1200" dirty="0">
                <a:solidFill>
                  <a:srgbClr val="FFFFFF"/>
                </a:solidFill>
                <a:sym typeface="Chalkduster"/>
              </a:rPr>
              <a:t>için başarılıdır.</a:t>
            </a:r>
          </a:p>
          <a:p>
            <a:pPr defTabSz="457200" hangingPunct="0"/>
            <a:r>
              <a:rPr lang="tr-TR" sz="1200" dirty="0" err="1">
                <a:solidFill>
                  <a:srgbClr val="FFFFFF"/>
                </a:solidFill>
                <a:sym typeface="Chalkduster"/>
              </a:rPr>
              <a:t>İntraservikal</a:t>
            </a:r>
            <a:r>
              <a:rPr lang="tr-TR" sz="1200" dirty="0">
                <a:solidFill>
                  <a:srgbClr val="FFFFFF"/>
                </a:solidFill>
                <a:sym typeface="Chalkduster"/>
              </a:rPr>
              <a:t> tohumlama buzdolabında ve dondurulmuş meni için kullanılır. Bununla birlikte, dondurulmuş meni ile yüksek gebelik oranları (&gt;% 70) elde etmek için, meni </a:t>
            </a:r>
            <a:r>
              <a:rPr lang="tr-TR" sz="1200" dirty="0" err="1">
                <a:solidFill>
                  <a:srgbClr val="FFFFFF"/>
                </a:solidFill>
                <a:sym typeface="Chalkduster"/>
              </a:rPr>
              <a:t>intrauterin</a:t>
            </a:r>
            <a:r>
              <a:rPr lang="tr-TR" sz="1200" dirty="0">
                <a:solidFill>
                  <a:srgbClr val="FFFFFF"/>
                </a:solidFill>
                <a:sym typeface="Chalkduster"/>
              </a:rPr>
              <a:t> birikimi gereklidir. Birçoğunda </a:t>
            </a:r>
            <a:r>
              <a:rPr lang="tr-TR" sz="1200" dirty="0" err="1">
                <a:solidFill>
                  <a:srgbClr val="FFFFFF"/>
                </a:solidFill>
                <a:sym typeface="Chalkduster"/>
              </a:rPr>
              <a:t>serviks</a:t>
            </a:r>
            <a:r>
              <a:rPr lang="tr-TR" sz="1200" dirty="0">
                <a:solidFill>
                  <a:srgbClr val="FFFFFF"/>
                </a:solidFill>
                <a:sym typeface="Chalkduster"/>
              </a:rPr>
              <a:t> </a:t>
            </a:r>
            <a:r>
              <a:rPr lang="tr-TR" sz="1200" dirty="0" err="1">
                <a:solidFill>
                  <a:srgbClr val="FFFFFF"/>
                </a:solidFill>
                <a:sym typeface="Chalkduster"/>
              </a:rPr>
              <a:t>by-pass</a:t>
            </a:r>
            <a:r>
              <a:rPr lang="tr-TR" sz="1200" dirty="0">
                <a:solidFill>
                  <a:srgbClr val="FFFFFF"/>
                </a:solidFill>
                <a:sym typeface="Chalkduster"/>
              </a:rPr>
              <a:t> ve meni </a:t>
            </a:r>
            <a:r>
              <a:rPr lang="tr-TR" sz="1200" dirty="0" err="1">
                <a:solidFill>
                  <a:srgbClr val="FFFFFF"/>
                </a:solidFill>
                <a:sym typeface="Chalkduster"/>
              </a:rPr>
              <a:t>intrauterin</a:t>
            </a:r>
            <a:r>
              <a:rPr lang="tr-TR" sz="1200" dirty="0">
                <a:solidFill>
                  <a:srgbClr val="FFFFFF"/>
                </a:solidFill>
                <a:sym typeface="Chalkduster"/>
              </a:rPr>
              <a:t>, belirli hayvan kategorilerinde (örneğin, </a:t>
            </a:r>
            <a:r>
              <a:rPr lang="tr-TR" sz="1200" dirty="0" err="1">
                <a:solidFill>
                  <a:srgbClr val="FFFFFF"/>
                </a:solidFill>
                <a:sym typeface="Chalkduster"/>
              </a:rPr>
              <a:t>doelings</a:t>
            </a:r>
            <a:r>
              <a:rPr lang="tr-TR" sz="1200" dirty="0">
                <a:solidFill>
                  <a:srgbClr val="FFFFFF"/>
                </a:solidFill>
                <a:sym typeface="Chalkduster"/>
              </a:rPr>
              <a:t>, Nijeryalı cüce gibi ırklar) ve bireylerde biriktirmek mümkün olsa da, bu sadece prosedürü daha teknik hale getiren </a:t>
            </a:r>
            <a:r>
              <a:rPr lang="tr-TR" sz="1200" dirty="0" err="1">
                <a:solidFill>
                  <a:srgbClr val="FFFFFF"/>
                </a:solidFill>
                <a:sym typeface="Chalkduster"/>
              </a:rPr>
              <a:t>laparoskopik</a:t>
            </a:r>
            <a:r>
              <a:rPr lang="tr-TR" sz="1200" dirty="0">
                <a:solidFill>
                  <a:srgbClr val="FFFFFF"/>
                </a:solidFill>
                <a:sym typeface="Chalkduster"/>
              </a:rPr>
              <a:t> bir teknik kullanılarak mümkün olacaktır. zorlayıcı.</a:t>
            </a:r>
          </a:p>
          <a:p>
            <a:pPr defTabSz="457200" hangingPunct="0"/>
            <a:r>
              <a:rPr lang="tr-TR" sz="1200" dirty="0">
                <a:solidFill>
                  <a:srgbClr val="FFFFFF"/>
                </a:solidFill>
                <a:sym typeface="Chalkduster"/>
              </a:rPr>
              <a:t>Trans-</a:t>
            </a:r>
            <a:r>
              <a:rPr lang="tr-TR" sz="1200" dirty="0" err="1">
                <a:solidFill>
                  <a:srgbClr val="FFFFFF"/>
                </a:solidFill>
                <a:sym typeface="Chalkduster"/>
              </a:rPr>
              <a:t>servikal</a:t>
            </a:r>
            <a:r>
              <a:rPr lang="tr-TR" sz="1200" dirty="0">
                <a:solidFill>
                  <a:srgbClr val="FFFFFF"/>
                </a:solidFill>
                <a:sym typeface="Chalkduster"/>
              </a:rPr>
              <a:t> tohumlama yöntemi, </a:t>
            </a:r>
            <a:r>
              <a:rPr lang="tr-TR" sz="1200" dirty="0" err="1">
                <a:solidFill>
                  <a:srgbClr val="FFFFFF"/>
                </a:solidFill>
                <a:sym typeface="Chalkduster"/>
              </a:rPr>
              <a:t>serviksin</a:t>
            </a:r>
            <a:r>
              <a:rPr lang="tr-TR" sz="1200" dirty="0">
                <a:solidFill>
                  <a:srgbClr val="FFFFFF"/>
                </a:solidFill>
                <a:sym typeface="Chalkduster"/>
              </a:rPr>
              <a:t> kavranmasını ve bir tohumlama aletinin </a:t>
            </a:r>
            <a:r>
              <a:rPr lang="tr-TR" sz="1200" dirty="0" err="1">
                <a:solidFill>
                  <a:srgbClr val="FFFFFF"/>
                </a:solidFill>
                <a:sym typeface="Chalkduster"/>
              </a:rPr>
              <a:t>servikal</a:t>
            </a:r>
            <a:r>
              <a:rPr lang="tr-TR" sz="1200" dirty="0">
                <a:solidFill>
                  <a:srgbClr val="FFFFFF"/>
                </a:solidFill>
                <a:sym typeface="Chalkduster"/>
              </a:rPr>
              <a:t> kanala sokulmasını sağlamak için bir çift forseps ile vajinaya geri çekilmesini içerir. </a:t>
            </a:r>
            <a:r>
              <a:rPr lang="tr-TR" sz="1200" dirty="0" err="1">
                <a:solidFill>
                  <a:srgbClr val="FFFFFF"/>
                </a:solidFill>
                <a:sym typeface="Chalkduster"/>
              </a:rPr>
              <a:t>Guelph</a:t>
            </a:r>
            <a:r>
              <a:rPr lang="tr-TR" sz="1200" dirty="0">
                <a:solidFill>
                  <a:srgbClr val="FFFFFF"/>
                </a:solidFill>
                <a:sym typeface="Chalkduster"/>
              </a:rPr>
              <a:t> Üniversitesi (Kanada), </a:t>
            </a:r>
            <a:r>
              <a:rPr lang="tr-TR" sz="1200" dirty="0" err="1">
                <a:solidFill>
                  <a:srgbClr val="FFFFFF"/>
                </a:solidFill>
                <a:sym typeface="Chalkduster"/>
              </a:rPr>
              <a:t>serviks</a:t>
            </a:r>
            <a:r>
              <a:rPr lang="tr-TR" sz="1200" dirty="0">
                <a:solidFill>
                  <a:srgbClr val="FFFFFF"/>
                </a:solidFill>
                <a:sym typeface="Chalkduster"/>
              </a:rPr>
              <a:t> içinden geçişe izin veren özel bükülmüş ucu olan bir alet geliştirdi.</a:t>
            </a:r>
          </a:p>
          <a:p>
            <a:pPr defTabSz="457200" hangingPunct="0"/>
            <a:r>
              <a:rPr lang="tr-TR" sz="1200" dirty="0" err="1">
                <a:solidFill>
                  <a:srgbClr val="FFFFFF"/>
                </a:solidFill>
                <a:sym typeface="Chalkduster"/>
              </a:rPr>
              <a:t>Laparoskopik</a:t>
            </a:r>
            <a:r>
              <a:rPr lang="tr-TR" sz="1200" dirty="0">
                <a:solidFill>
                  <a:srgbClr val="FFFFFF"/>
                </a:solidFill>
                <a:sym typeface="Chalkduster"/>
              </a:rPr>
              <a:t> döllenme, karın boşluğunun nüfuz etmesini ve semenin </a:t>
            </a:r>
            <a:r>
              <a:rPr lang="tr-TR" sz="1200" dirty="0" err="1">
                <a:solidFill>
                  <a:srgbClr val="FFFFFF"/>
                </a:solidFill>
                <a:sym typeface="Chalkduster"/>
              </a:rPr>
              <a:t>östrustaki</a:t>
            </a:r>
            <a:r>
              <a:rPr lang="tr-TR" sz="1200" dirty="0">
                <a:solidFill>
                  <a:srgbClr val="FFFFFF"/>
                </a:solidFill>
                <a:sym typeface="Chalkduster"/>
              </a:rPr>
              <a:t> bir dişi koyun rahmine birikmesini içerir. Ek olarak, döllenmeye yardımcı olmak için ikinci bir karın </a:t>
            </a:r>
            <a:r>
              <a:rPr lang="tr-TR" sz="1200" dirty="0" err="1">
                <a:solidFill>
                  <a:srgbClr val="FFFFFF"/>
                </a:solidFill>
                <a:sym typeface="Chalkduster"/>
              </a:rPr>
              <a:t>penetrasyonu</a:t>
            </a:r>
            <a:r>
              <a:rPr lang="tr-TR" sz="1200" dirty="0">
                <a:solidFill>
                  <a:srgbClr val="FFFFFF"/>
                </a:solidFill>
                <a:sym typeface="Chalkduster"/>
              </a:rPr>
              <a:t> yoluyla karın boşluğuna gaz sokulur. </a:t>
            </a:r>
            <a:r>
              <a:rPr lang="tr-TR" sz="1200" dirty="0" err="1">
                <a:solidFill>
                  <a:srgbClr val="FFFFFF"/>
                </a:solidFill>
                <a:sym typeface="Chalkduster"/>
              </a:rPr>
              <a:t>Laparoskopik</a:t>
            </a:r>
            <a:r>
              <a:rPr lang="tr-TR" sz="1200" dirty="0">
                <a:solidFill>
                  <a:srgbClr val="FFFFFF"/>
                </a:solidFill>
                <a:sym typeface="Chalkduster"/>
              </a:rPr>
              <a:t> döllenmenin temel amaçları damızlık koçanı yetiştirmek ve dölün genetik değerini arttırmaktır. Yeterli anestezi, ameliyat öncesi ve sonrası analjezi sağlanmalıdır. </a:t>
            </a:r>
            <a:r>
              <a:rPr lang="tr-TR" sz="1200" dirty="0" err="1">
                <a:solidFill>
                  <a:srgbClr val="FFFFFF"/>
                </a:solidFill>
                <a:sym typeface="Chalkduster"/>
              </a:rPr>
              <a:t>Laparoskopik</a:t>
            </a:r>
            <a:r>
              <a:rPr lang="tr-TR" sz="1200" dirty="0">
                <a:solidFill>
                  <a:srgbClr val="FFFFFF"/>
                </a:solidFill>
                <a:sym typeface="Chalkduster"/>
              </a:rPr>
              <a:t> tohumlama aynı dişi üzerinde rutin olarak yapılmamalıdır.</a:t>
            </a:r>
          </a:p>
          <a:p>
            <a:pPr defTabSz="457200" hangingPunct="0"/>
            <a:r>
              <a:rPr lang="tr-TR" sz="1200" dirty="0">
                <a:solidFill>
                  <a:srgbClr val="FFFFFF"/>
                </a:solidFill>
                <a:sym typeface="Chalkduster"/>
              </a:rPr>
              <a:t>Başarıyı etkileyen faktörler;</a:t>
            </a:r>
          </a:p>
          <a:p>
            <a:pPr defTabSz="457200" hangingPunct="0"/>
            <a:r>
              <a:rPr lang="tr-TR" sz="1200" dirty="0">
                <a:solidFill>
                  <a:srgbClr val="FFFFFF"/>
                </a:solidFill>
                <a:sym typeface="Chalkduster"/>
              </a:rPr>
              <a:t>Kullandığımız bu teknikler, türler, cinsler ve her hayvan için doğum sayısı olarak farklılık göstermektedir. Donmuş çözdürülmüş meni ile genel AI doğurganlık oranları% 40 ila% 65 arasında değişmektedir ve mevsim, çiftlik, dişinin üreme durumu ve anatomik yapıya bağlı semen birikme yeri, AI için uygun zaman gibi faktörlerden çok etkilenmiş gibi görünmektedir. , </a:t>
            </a:r>
            <a:r>
              <a:rPr lang="tr-TR" sz="1200" dirty="0" err="1">
                <a:solidFill>
                  <a:srgbClr val="FFFFFF"/>
                </a:solidFill>
                <a:sym typeface="Chalkduster"/>
              </a:rPr>
              <a:t>doe</a:t>
            </a:r>
            <a:r>
              <a:rPr lang="tr-TR" sz="1200" dirty="0">
                <a:solidFill>
                  <a:srgbClr val="FFFFFF"/>
                </a:solidFill>
                <a:sym typeface="Chalkduster"/>
              </a:rPr>
              <a:t> senkronizasyonuna yanıt.</a:t>
            </a:r>
          </a:p>
          <a:p>
            <a:pPr defTabSz="457200" hangingPunct="0"/>
            <a:r>
              <a:rPr lang="tr-TR" sz="1200" dirty="0" err="1">
                <a:solidFill>
                  <a:srgbClr val="FFFFFF"/>
                </a:solidFill>
                <a:sym typeface="Chalkduster"/>
              </a:rPr>
              <a:t>Flushing</a:t>
            </a:r>
            <a:endParaRPr lang="tr-TR" sz="1200" dirty="0">
              <a:solidFill>
                <a:srgbClr val="FFFFFF"/>
              </a:solidFill>
              <a:sym typeface="Chalkduster"/>
            </a:endParaRPr>
          </a:p>
          <a:p>
            <a:pPr defTabSz="457200" hangingPunct="0"/>
            <a:r>
              <a:rPr lang="tr-TR" sz="1200" dirty="0">
                <a:solidFill>
                  <a:srgbClr val="FFFFFF"/>
                </a:solidFill>
                <a:sym typeface="Chalkduster"/>
              </a:rPr>
              <a:t>Uygun zaman</a:t>
            </a:r>
          </a:p>
          <a:p>
            <a:pPr defTabSz="457200" hangingPunct="0"/>
            <a:r>
              <a:rPr lang="tr-TR" sz="1200" dirty="0">
                <a:solidFill>
                  <a:srgbClr val="FFFFFF"/>
                </a:solidFill>
                <a:sym typeface="Chalkduster"/>
              </a:rPr>
              <a:t>İzleme</a:t>
            </a:r>
          </a:p>
          <a:p>
            <a:pPr defTabSz="457200" hangingPunct="0"/>
            <a:r>
              <a:rPr lang="tr-TR" sz="1200" dirty="0">
                <a:solidFill>
                  <a:srgbClr val="FFFFFF"/>
                </a:solidFill>
                <a:sym typeface="Chalkduster"/>
              </a:rPr>
              <a:t>Senkronizasyona yanıt.</a:t>
            </a:r>
          </a:p>
          <a:p>
            <a:pPr defTabSz="457200" hangingPunct="0"/>
            <a:r>
              <a:rPr lang="tr-TR" sz="1200" dirty="0">
                <a:solidFill>
                  <a:srgbClr val="FFFFFF"/>
                </a:solidFill>
                <a:sym typeface="Chalkduster"/>
              </a:rPr>
              <a:t>Anatomik yapı</a:t>
            </a:r>
          </a:p>
          <a:p>
            <a:pPr defTabSz="457200" hangingPunct="0"/>
            <a:r>
              <a:rPr lang="tr-TR" sz="1200" dirty="0">
                <a:solidFill>
                  <a:srgbClr val="FFFFFF"/>
                </a:solidFill>
                <a:sym typeface="Chalkduster"/>
              </a:rPr>
              <a:t>Sigara Stres</a:t>
            </a:r>
            <a:endParaRPr kumimoji="0" lang="tr-TR" sz="1200" b="0" i="0" u="none" strike="noStrike" cap="none" spc="0" normalizeH="0" baseline="0" dirty="0">
              <a:ln>
                <a:noFill/>
              </a:ln>
              <a:solidFill>
                <a:srgbClr val="FFFFFF"/>
              </a:solidFill>
              <a:effectLst/>
              <a:uFillTx/>
              <a:sym typeface="Chalkduster"/>
            </a:endParaRPr>
          </a:p>
        </p:txBody>
      </p:sp>
    </p:spTree>
    <p:extLst>
      <p:ext uri="{BB962C8B-B14F-4D97-AF65-F5344CB8AC3E}">
        <p14:creationId xmlns:p14="http://schemas.microsoft.com/office/powerpoint/2010/main" val="2247333687"/>
      </p:ext>
    </p:extLst>
  </p:cSld>
  <p:clrMapOvr>
    <a:masterClrMapping/>
  </p:clrMapOvr>
  <p:transition spd="med"/>
  <p:timing>
    <p:tnLst>
      <p:par>
        <p:cTn id="1" dur="indefinite" restart="never" fill="hold"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779</Words>
  <Application>Microsoft Office PowerPoint</Application>
  <PresentationFormat>Geniş ekran</PresentationFormat>
  <Paragraphs>222</Paragraphs>
  <Slides>10</Slides>
  <Notes>10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10</vt:i4>
      </vt:variant>
    </vt:vector>
  </HeadingPairs>
  <TitlesOfParts>
    <vt:vector size="17" baseType="lpstr">
      <vt:lpstr>Arial</vt:lpstr>
      <vt:lpstr>Calibri</vt:lpstr>
      <vt:lpstr>Calibri Light</vt:lpstr>
      <vt:lpstr>Chalkduster</vt:lpstr>
      <vt:lpstr>Gill Sans</vt:lpstr>
      <vt:lpstr>Office Teması</vt:lpstr>
      <vt:lpstr>Chalkboard</vt:lpstr>
      <vt:lpstr>Suni Tohumlama Nasıl Yapılır?</vt:lpstr>
      <vt:lpstr>Suni Tohumlama Nasıl Yapılır?</vt:lpstr>
      <vt:lpstr>Suni Tohumlama Nasıl Yapılır?</vt:lpstr>
      <vt:lpstr>Suni Tohumlama Nasıl Yapılır?</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Toprak</cp:lastModifiedBy>
  <cp:revision>9</cp:revision>
  <dcterms:created xsi:type="dcterms:W3CDTF">2019-12-20T10:40:14Z</dcterms:created>
  <dcterms:modified xsi:type="dcterms:W3CDTF">2019-12-25T08:20:47Z</dcterms:modified>
</cp:coreProperties>
</file>