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7" r:id="rId3"/>
    <p:sldId id="258" r:id="rId4"/>
    <p:sldId id="260" r:id="rId5"/>
    <p:sldId id="259" r:id="rId6"/>
    <p:sldId id="261" r:id="rId7"/>
    <p:sldId id="262" r:id="rId8"/>
    <p:sldId id="263" r:id="rId9"/>
    <p:sldId id="274" r:id="rId10"/>
    <p:sldId id="264" r:id="rId11"/>
    <p:sldId id="265" r:id="rId12"/>
    <p:sldId id="275" r:id="rId13"/>
    <p:sldId id="266" r:id="rId14"/>
    <p:sldId id="267" r:id="rId15"/>
    <p:sldId id="276" r:id="rId16"/>
    <p:sldId id="268" r:id="rId17"/>
    <p:sldId id="269" r:id="rId18"/>
    <p:sldId id="277" r:id="rId19"/>
    <p:sldId id="270" r:id="rId20"/>
    <p:sldId id="271" r:id="rId21"/>
    <p:sldId id="272" r:id="rId22"/>
    <p:sldId id="278" r:id="rId23"/>
    <p:sldId id="273"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599" autoAdjust="0"/>
  </p:normalViewPr>
  <p:slideViewPr>
    <p:cSldViewPr>
      <p:cViewPr varScale="1">
        <p:scale>
          <a:sx n="92" d="100"/>
          <a:sy n="92"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852F4B4A-E307-47E1-839B-29F1B8175CE0}" type="datetimeFigureOut">
              <a:rPr lang="en-US" smtClean="0"/>
              <a:pPr/>
              <a:t>3/7/2018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D282FD4B-2110-4CA1-A54C-09B9C2E10B39}" type="slidenum">
              <a:rPr lang="en-US" smtClean="0"/>
              <a:pPr/>
              <a:t>‹#›</a:t>
            </a:fld>
            <a:endParaRPr lang="en-US"/>
          </a:p>
        </p:txBody>
      </p:sp>
    </p:spTree>
    <p:extLst>
      <p:ext uri="{BB962C8B-B14F-4D97-AF65-F5344CB8AC3E}">
        <p14:creationId xmlns:p14="http://schemas.microsoft.com/office/powerpoint/2010/main" val="318464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D6FDD18-DE22-4C8A-AD4A-80E4D221ED62}" type="datetimeFigureOut">
              <a:rPr lang="en-US" smtClean="0"/>
              <a:pPr/>
              <a:t>3/7/2018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DBA6C2E0-B7F0-4AB2-8A87-0FCC1A736427}" type="slidenum">
              <a:rPr lang="en-US" smtClean="0"/>
              <a:pPr/>
              <a:t>‹#›</a:t>
            </a:fld>
            <a:endParaRPr lang="en-US"/>
          </a:p>
        </p:txBody>
      </p:sp>
    </p:spTree>
    <p:extLst>
      <p:ext uri="{BB962C8B-B14F-4D97-AF65-F5344CB8AC3E}">
        <p14:creationId xmlns:p14="http://schemas.microsoft.com/office/powerpoint/2010/main" val="120651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DBA6C2E0-B7F0-4AB2-8A87-0FCC1A736427}" type="slidenum">
              <a:rPr lang="en-US" smtClean="0"/>
              <a:pPr/>
              <a:t>1</a:t>
            </a:fld>
            <a:endParaRPr lang="en-US"/>
          </a:p>
        </p:txBody>
      </p:sp>
    </p:spTree>
    <p:extLst>
      <p:ext uri="{BB962C8B-B14F-4D97-AF65-F5344CB8AC3E}">
        <p14:creationId xmlns:p14="http://schemas.microsoft.com/office/powerpoint/2010/main" val="158136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Rectang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3/7/2018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3/7/2018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Rectangl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Rectangle 3"/>
          <p:cNvSpPr>
            <a:spLocks noGrp="1"/>
          </p:cNvSpPr>
          <p:nvPr>
            <p:ph type="dt" sz="half" idx="10"/>
          </p:nvPr>
        </p:nvSpPr>
        <p:spPr/>
        <p:txBody>
          <a:bodyPr/>
          <a:lstStyle/>
          <a:p>
            <a:fld id="{FC90DA51-C2E5-408A-8504-0C83EDDEDAF4}" type="datetimeFigureOut">
              <a:rPr lang="en-US" smtClean="0"/>
              <a:pPr/>
              <a:t>3/7/2018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p:cNvSpPr>
          <p:nvPr>
            <p:ph type="dt" sz="half" idx="10"/>
          </p:nvPr>
        </p:nvSpPr>
        <p:spPr/>
        <p:txBody>
          <a:bodyPr/>
          <a:lstStyle/>
          <a:p>
            <a:fld id="{FC90DA51-C2E5-408A-8504-0C83EDDEDAF4}" type="datetimeFigureOut">
              <a:rPr lang="en-US" smtClean="0"/>
              <a:pPr/>
              <a:t>3/7/2018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tr-TR" smtClean="0"/>
              <a:t>Asıl başlık stili için tıklatın</a:t>
            </a:r>
            <a:endParaRPr lang="en-US"/>
          </a:p>
        </p:txBody>
      </p:sp>
      <p:sp>
        <p:nvSpPr>
          <p:cNvPr id="3" name="Rectangl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6"/>
          <p:cNvSpPr>
            <a:spLocks noGrp="1"/>
          </p:cNvSpPr>
          <p:nvPr>
            <p:ph type="dt" sz="half" idx="10"/>
          </p:nvPr>
        </p:nvSpPr>
        <p:spPr/>
        <p:txBody>
          <a:bodyPr/>
          <a:lstStyle/>
          <a:p>
            <a:fld id="{FC90DA51-C2E5-408A-8504-0C83EDDEDAF4}" type="datetimeFigureOut">
              <a:rPr lang="en-US" smtClean="0"/>
              <a:pPr/>
              <a:t>3/7/2018</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type="dt" sz="half" idx="10"/>
          </p:nvPr>
        </p:nvSpPr>
        <p:spPr/>
        <p:txBody>
          <a:bodyPr/>
          <a:lstStyle/>
          <a:p>
            <a:fld id="{FC90DA51-C2E5-408A-8504-0C83EDDEDAF4}" type="datetimeFigureOut">
              <a:rPr lang="en-US" smtClean="0"/>
              <a:pPr/>
              <a:t>3/7/2018</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rtificat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533400" y="3619500"/>
            <a:ext cx="7848600" cy="838200"/>
          </a:xfrm>
        </p:spPr>
        <p:txBody>
          <a:bodyPr anchor="b" anchorCtr="0">
            <a:noAutofit/>
          </a:bodyPr>
          <a:lstStyle>
            <a:lvl1pPr marL="0" indent="0" algn="l">
              <a:spcBef>
                <a:spcPts val="0"/>
              </a:spcBef>
              <a:buFontTx/>
              <a:buNone/>
              <a:defRPr sz="4800" kern="1200" cap="all" baseline="0">
                <a:solidFill>
                  <a:schemeClr val="tx1"/>
                </a:solidFill>
                <a:effectLst>
                  <a:outerShdw blurRad="94454" dist="50800" dir="2700000" algn="tl" rotWithShape="0">
                    <a:srgbClr val="000000">
                      <a:alpha val="36000"/>
                    </a:srgbClr>
                  </a:outerShdw>
                </a:effectLst>
                <a:latin typeface="+mj-lt"/>
                <a:ea typeface="+mj-ea"/>
                <a:cs typeface="+mj-cs"/>
              </a:defRPr>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
        <p:nvSpPr>
          <p:cNvPr id="7" name="Text Placeholder 6"/>
          <p:cNvSpPr>
            <a:spLocks noGrp="1"/>
          </p:cNvSpPr>
          <p:nvPr>
            <p:ph type="body" sz="quarter" idx="13"/>
          </p:nvPr>
        </p:nvSpPr>
        <p:spPr>
          <a:xfrm>
            <a:off x="990600" y="4343400"/>
            <a:ext cx="7391400" cy="914400"/>
          </a:xfrm>
        </p:spPr>
        <p:txBody>
          <a:bodyPr>
            <a:noAutofit/>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
        <p:nvSpPr>
          <p:cNvPr id="8" name="Text Placeholder 7"/>
          <p:cNvSpPr>
            <a:spLocks noGrp="1"/>
          </p:cNvSpPr>
          <p:nvPr>
            <p:ph type="body" sz="quarter" idx="14"/>
          </p:nvPr>
        </p:nvSpPr>
        <p:spPr>
          <a:xfrm>
            <a:off x="990600" y="1476375"/>
            <a:ext cx="5410200" cy="352425"/>
          </a:xfrm>
        </p:spPr>
        <p:txBody>
          <a:bodyPr anchor="b" anchorCtr="0"/>
          <a:lstStyle>
            <a:lvl1pPr>
              <a:buFontTx/>
              <a:buNone/>
              <a:defRPr sz="16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
        <p:nvSpPr>
          <p:cNvPr id="9" name="Text Placeholder 8"/>
          <p:cNvSpPr>
            <a:spLocks noGrp="1"/>
          </p:cNvSpPr>
          <p:nvPr>
            <p:ph type="body" sz="quarter" idx="15"/>
          </p:nvPr>
        </p:nvSpPr>
        <p:spPr>
          <a:xfrm>
            <a:off x="990600" y="5819777"/>
            <a:ext cx="7391400" cy="304799"/>
          </a:xfrm>
        </p:spPr>
        <p:txBody>
          <a:bodyPr>
            <a:noAutofit/>
          </a:bodyPr>
          <a:lstStyle>
            <a:lvl1pPr>
              <a:buFontTx/>
              <a:buNone/>
              <a:defRPr sz="1200"/>
            </a:lvl1pPr>
            <a:lvl2pPr>
              <a:buFontTx/>
              <a:buNone/>
              <a:defRPr/>
            </a:lvl2pPr>
            <a:lvl3pPr>
              <a:buFontTx/>
              <a:buNone/>
              <a:defRPr/>
            </a:lvl3pPr>
            <a:lvl4pPr>
              <a:buFontTx/>
              <a:buNone/>
              <a:defRPr/>
            </a:lvl4pPr>
            <a:lvl5pPr>
              <a:buFontTx/>
              <a:buNone/>
              <a:defRPr/>
            </a:lvl5pPr>
          </a:lstStyle>
          <a:p>
            <a:pPr lvl="0"/>
            <a:r>
              <a:rPr lang="tr-TR" smtClean="0"/>
              <a:t>Asıl metin stillerini düzenlemek için tıklatın</a:t>
            </a:r>
          </a:p>
        </p:txBody>
      </p:sp>
      <p:sp>
        <p:nvSpPr>
          <p:cNvPr id="12" name="Rectangle 1"/>
          <p:cNvSpPr>
            <a:spLocks noGrp="1"/>
          </p:cNvSpPr>
          <p:nvPr>
            <p:ph type="title"/>
          </p:nvPr>
        </p:nvSpPr>
        <p:spPr>
          <a:xfrm>
            <a:off x="990600" y="609599"/>
            <a:ext cx="8153400" cy="989013"/>
          </a:xfrm>
        </p:spPr>
        <p:txBody>
          <a:bodyPr anchor="ctr" anchorCtr="0">
            <a:normAutofit/>
          </a:bodyPr>
          <a:lstStyle>
            <a:lvl1pPr algn="l">
              <a:defRPr sz="4400">
                <a:solidFill>
                  <a:schemeClr val="tx1"/>
                </a:solidFill>
                <a:latin typeface="+mn-lt"/>
              </a:defRPr>
            </a:lvl1pPr>
          </a:lstStyle>
          <a:p>
            <a:r>
              <a:rPr lang="tr-TR" smtClean="0"/>
              <a:t>Asıl başlık stili için tıklatın</a:t>
            </a:r>
            <a:endParaRPr lang="en-US" dirty="0"/>
          </a:p>
        </p:txBody>
      </p:sp>
      <p:cxnSp>
        <p:nvCxnSpPr>
          <p:cNvPr id="11" name="Straight Connector 10"/>
          <p:cNvCxnSpPr/>
          <p:nvPr userDrawn="1"/>
        </p:nvCxnSpPr>
        <p:spPr>
          <a:xfrm>
            <a:off x="1047750" y="5808662"/>
            <a:ext cx="5334000" cy="1588"/>
          </a:xfrm>
          <a:prstGeom prst="line">
            <a:avLst/>
          </a:prstGeom>
          <a:noFill/>
          <a:ln w="6350" cap="rnd" cmpd="sng" algn="ctr">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p:cNvSpPr>
          <p:nvPr>
            <p:ph type="dt" sz="half" idx="10"/>
          </p:nvPr>
        </p:nvSpPr>
        <p:spPr/>
        <p:txBody>
          <a:bodyPr/>
          <a:lstStyle/>
          <a:p>
            <a:fld id="{FC90DA51-C2E5-408A-8504-0C83EDDEDAF4}" type="datetimeFigureOut">
              <a:rPr lang="en-US" smtClean="0"/>
              <a:pPr/>
              <a:t>3/7/2018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ctangl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Rectangl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p:cNvSpPr>
          <p:nvPr>
            <p:ph type="dt" sz="half" idx="10"/>
          </p:nvPr>
        </p:nvSpPr>
        <p:spPr/>
        <p:txBody>
          <a:bodyPr/>
          <a:lstStyle/>
          <a:p>
            <a:fld id="{FC90DA51-C2E5-408A-8504-0C83EDDEDAF4}" type="datetimeFigureOut">
              <a:rPr lang="en-US" smtClean="0"/>
              <a:pPr/>
              <a:t>3/7/2018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35000">
              <a:schemeClr val="bg1"/>
            </a:gs>
            <a:gs pos="100000">
              <a:schemeClr val="accent5"/>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2" name="clouds.png"/>
            <p:cNvPicPr>
              <a:picLocks noChangeAspect="1"/>
            </p:cNvPicPr>
            <p:nvPr/>
          </p:nvPicPr>
          <p:blipFill>
            <a:blip r:embed="rId11">
              <a:duotone>
                <a:schemeClr val="accent5"/>
                <a:srgbClr val="FFFFFF"/>
              </a:duotone>
            </a:blip>
            <a:srcRect b="6067"/>
            <a:stretch>
              <a:fillRect/>
            </a:stretch>
          </p:blipFill>
          <p:spPr>
            <a:xfrm>
              <a:off x="0" y="0"/>
              <a:ext cx="9144000" cy="6858000"/>
            </a:xfrm>
            <a:prstGeom prst="rect">
              <a:avLst/>
            </a:prstGeom>
            <a:noFill/>
            <a:ln>
              <a:noFill/>
            </a:ln>
          </p:spPr>
        </p:pic>
        <p:sp>
          <p:nvSpPr>
            <p:cNvPr id="8" name="Rectangle 7"/>
            <p:cNvSpPr/>
            <p:nvPr userDrawn="1"/>
          </p:nvSpPr>
          <p:spPr>
            <a:xfrm>
              <a:off x="0" y="0"/>
              <a:ext cx="9144000" cy="6858000"/>
            </a:xfrm>
            <a:prstGeom prst="rect">
              <a:avLst/>
            </a:prstGeom>
            <a:noFill/>
            <a:ln w="12700" cap="rnd" cmpd="sng" algn="ctr">
              <a:gradFill>
                <a:gsLst>
                  <a:gs pos="0">
                    <a:schemeClr val="accent5"/>
                  </a:gs>
                  <a:gs pos="67000">
                    <a:schemeClr val="bg1"/>
                  </a:gs>
                  <a:gs pos="100000">
                    <a:schemeClr val="accent3"/>
                  </a:gs>
                </a:gsLst>
                <a:lin ang="5400000" scaled="1"/>
              </a:gra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57200" y="6286500"/>
            <a:ext cx="2133600" cy="365125"/>
          </a:xfrm>
          <a:prstGeom prst="rect">
            <a:avLst/>
          </a:prstGeom>
        </p:spPr>
        <p:txBody>
          <a:bodyPr vert="horz" rtlCol="0" anchor="ctr"/>
          <a:lstStyle>
            <a:lvl1pPr algn="l">
              <a:defRPr sz="1200">
                <a:solidFill>
                  <a:schemeClr val="tx1">
                    <a:tint val="75000"/>
                  </a:schemeClr>
                </a:solidFill>
              </a:defRPr>
            </a:lvl1pPr>
          </a:lstStyle>
          <a:p>
            <a:fld id="{FC90DA51-C2E5-408A-8504-0C83EDDEDAF4}" type="datetimeFigureOut">
              <a:rPr lang="en-US" smtClean="0"/>
              <a:pPr/>
              <a:t>3/7/2018</a:t>
            </a:fld>
            <a:endParaRPr lang="en-US"/>
          </a:p>
        </p:txBody>
      </p:sp>
      <p:sp>
        <p:nvSpPr>
          <p:cNvPr id="5" name="Footer Placeholder 4"/>
          <p:cNvSpPr>
            <a:spLocks noGrp="1"/>
          </p:cNvSpPr>
          <p:nvPr>
            <p:ph type="ftr" sz="quarter" idx="3"/>
          </p:nvPr>
        </p:nvSpPr>
        <p:spPr>
          <a:xfrm>
            <a:off x="3124200" y="628650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86500"/>
            <a:ext cx="2133600" cy="365125"/>
          </a:xfrm>
          <a:prstGeom prst="rect">
            <a:avLst/>
          </a:prstGeom>
        </p:spPr>
        <p:txBody>
          <a:bodyPr vert="horz" rtlCol="0" anchor="ctr"/>
          <a:lstStyle>
            <a:lvl1pPr algn="r">
              <a:defRPr sz="1200">
                <a:solidFill>
                  <a:schemeClr val="tx1">
                    <a:tint val="75000"/>
                  </a:schemeClr>
                </a:solidFill>
              </a:defRPr>
            </a:lvl1pPr>
          </a:lstStyle>
          <a:p>
            <a:fld id="{AD828CE7-68F5-41DF-B820-82E57A425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latinLnBrk="0" hangingPunct="1">
        <a:spcBef>
          <a:spcPct val="0"/>
        </a:spcBef>
        <a:buNone/>
        <a:defRPr sz="4400" kern="1200">
          <a:solidFill>
            <a:schemeClr val="tx1"/>
          </a:solidFill>
          <a:latin typeface="+mj-lt"/>
          <a:ea typeface="+mj-ea"/>
          <a:cs typeface="+mj-cs"/>
        </a:defRPr>
      </a:lvl1pPr>
    </p:titleStyle>
    <p:bodyStyle>
      <a:lvl1pPr marL="342900" indent="-342900" algn="l"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560" y="260648"/>
            <a:ext cx="9144000" cy="989013"/>
          </a:xfrm>
        </p:spPr>
        <p:txBody>
          <a:bodyPr>
            <a:normAutofit fontScale="90000"/>
          </a:bodyPr>
          <a:lstStyle/>
          <a:p>
            <a:pPr algn="ctr"/>
            <a:r>
              <a:rPr lang="tr-TR" sz="4400" kern="1200" dirty="0" smtClean="0">
                <a:solidFill>
                  <a:schemeClr val="tx1"/>
                </a:solidFill>
                <a:latin typeface="+mn-lt"/>
                <a:ea typeface="+mj-ea"/>
                <a:cs typeface="+mj-cs"/>
              </a:rPr>
              <a:t>OKUL ÖNCES</a:t>
            </a:r>
            <a:r>
              <a:rPr lang="tr-TR" dirty="0" smtClean="0"/>
              <a:t>İ EĞİTİME TEMEL OLAN YAKLAŞIMLAR -</a:t>
            </a:r>
            <a:r>
              <a:rPr lang="tr-TR" dirty="0"/>
              <a:t> </a:t>
            </a:r>
            <a:r>
              <a:rPr lang="tr-TR" dirty="0" smtClean="0"/>
              <a:t>REGGİO EMİLİA</a:t>
            </a:r>
            <a:endParaRPr lang="tr-TR" dirty="0"/>
          </a:p>
        </p:txBody>
      </p:sp>
      <p:pic>
        <p:nvPicPr>
          <p:cNvPr id="2" name="Resim 1"/>
          <p:cNvPicPr>
            <a:picLocks noChangeAspect="1"/>
          </p:cNvPicPr>
          <p:nvPr/>
        </p:nvPicPr>
        <p:blipFill>
          <a:blip r:embed="rId3"/>
          <a:stretch>
            <a:fillRect/>
          </a:stretch>
        </p:blipFill>
        <p:spPr>
          <a:xfrm>
            <a:off x="1115616" y="1916832"/>
            <a:ext cx="5161284" cy="38659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83568" y="2276872"/>
            <a:ext cx="7391400" cy="914400"/>
          </a:xfrm>
        </p:spPr>
        <p:txBody>
          <a:bodyPr/>
          <a:lstStyle/>
          <a:p>
            <a:r>
              <a:rPr lang="tr-TR" sz="2800" dirty="0" smtClean="0"/>
              <a:t>    3. Çocuk </a:t>
            </a:r>
            <a:r>
              <a:rPr lang="tr-TR" sz="2800" dirty="0"/>
              <a:t>bir iletişimci olarak algılanır. Çocukların yaptıkları etkinlikler </a:t>
            </a:r>
            <a:r>
              <a:rPr lang="tr-TR" sz="2800" dirty="0" smtClean="0"/>
              <a:t>ile (</a:t>
            </a:r>
            <a:r>
              <a:rPr lang="tr-TR" sz="2800" dirty="0"/>
              <a:t>boyama, resim, dramatik oyun, heykel, gölge oyunları, müzik vb.) entelektüel gelişimleri desteklenir. Çocuğun değişik materyaller kullanarak araştırması, sorgulaması, hayal etmesi ve yapması onun kendisini kendi "farklı doğal dilleri" ile ifade etmesini sağlar.</a:t>
            </a:r>
          </a:p>
        </p:txBody>
      </p:sp>
    </p:spTree>
    <p:extLst>
      <p:ext uri="{BB962C8B-B14F-4D97-AF65-F5344CB8AC3E}">
        <p14:creationId xmlns:p14="http://schemas.microsoft.com/office/powerpoint/2010/main" val="371336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683568" y="620688"/>
            <a:ext cx="7776864" cy="5832648"/>
          </a:xfrm>
          <a:prstGeom prst="rect">
            <a:avLst/>
          </a:prstGeom>
        </p:spPr>
      </p:pic>
    </p:spTree>
    <p:extLst>
      <p:ext uri="{BB962C8B-B14F-4D97-AF65-F5344CB8AC3E}">
        <p14:creationId xmlns:p14="http://schemas.microsoft.com/office/powerpoint/2010/main" val="246200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body" sz="quarter" idx="13"/>
          </p:nvPr>
        </p:nvSpPr>
        <p:spPr bwMode="auto">
          <a:xfrm>
            <a:off x="899592" y="3140968"/>
            <a:ext cx="79832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4. Çevre üçüncü öğretmendir. Çevre çocukların</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gelişimini desteklemek üzere amaçlı bir biçimde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zengin materyallerle düzenlenmeli ve etkileşimi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destekler nitelikte olmalıdır. Çünkü çevre kendi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başına çocuk için bir öğretmen görevini görür. </a:t>
            </a:r>
          </a:p>
        </p:txBody>
      </p:sp>
      <p:pic>
        <p:nvPicPr>
          <p:cNvPr id="2" name="Resim 1"/>
          <p:cNvPicPr>
            <a:picLocks noChangeAspect="1"/>
          </p:cNvPicPr>
          <p:nvPr/>
        </p:nvPicPr>
        <p:blipFill>
          <a:blip r:embed="rId2"/>
          <a:stretch>
            <a:fillRect/>
          </a:stretch>
        </p:blipFill>
        <p:spPr>
          <a:xfrm>
            <a:off x="1691680" y="116632"/>
            <a:ext cx="5256584" cy="3498017"/>
          </a:xfrm>
          <a:prstGeom prst="rect">
            <a:avLst/>
          </a:prstGeom>
        </p:spPr>
      </p:pic>
    </p:spTree>
    <p:extLst>
      <p:ext uri="{BB962C8B-B14F-4D97-AF65-F5344CB8AC3E}">
        <p14:creationId xmlns:p14="http://schemas.microsoft.com/office/powerpoint/2010/main" val="261035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2276872"/>
            <a:ext cx="7391400" cy="914400"/>
          </a:xfrm>
        </p:spPr>
        <p:txBody>
          <a:bodyPr/>
          <a:lstStyle/>
          <a:p>
            <a:r>
              <a:rPr lang="tr-TR" sz="2800" dirty="0" smtClean="0"/>
              <a:t>    5</a:t>
            </a:r>
            <a:r>
              <a:rPr lang="tr-TR" sz="2800" dirty="0"/>
              <a:t>. Öğretmen bir ortak, bir rehberdir. Öğretmenler problem durumları yaratarak, farklı projeler geliştirerek çocuklarla birlikte öğrenme yaşantıları oluştururlar. Aynı zamanda, çocukları yakından gözleyerek, sorular sorarak onların fikirleri, teorileri hakkında bilgi sahibi olmaya çalışarak öğrenme yaşantıları düzenlerler.</a:t>
            </a:r>
          </a:p>
        </p:txBody>
      </p:sp>
    </p:spTree>
    <p:extLst>
      <p:ext uri="{BB962C8B-B14F-4D97-AF65-F5344CB8AC3E}">
        <p14:creationId xmlns:p14="http://schemas.microsoft.com/office/powerpoint/2010/main" val="175381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22966" y="980728"/>
            <a:ext cx="8357377" cy="5256584"/>
          </a:xfrm>
          <a:prstGeom prst="rect">
            <a:avLst/>
          </a:prstGeom>
        </p:spPr>
      </p:pic>
    </p:spTree>
    <p:extLst>
      <p:ext uri="{BB962C8B-B14F-4D97-AF65-F5344CB8AC3E}">
        <p14:creationId xmlns:p14="http://schemas.microsoft.com/office/powerpoint/2010/main" val="341826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516260" y="3573016"/>
            <a:ext cx="7391400" cy="914400"/>
          </a:xfrm>
        </p:spPr>
        <p:txBody>
          <a:bodyPr/>
          <a:lstStyle/>
          <a:p>
            <a:r>
              <a:rPr lang="tr-TR" sz="2800" dirty="0" smtClean="0"/>
              <a:t>    6</a:t>
            </a:r>
            <a:r>
              <a:rPr lang="tr-TR" sz="2800" dirty="0"/>
              <a:t>. Öğretmen aynı zamanda bir araştırmacıdır. Öğretmen kendisini çocuklarla ilgili dokümanları oluşturmada, okuldaki diğer öğretmenler, çalışan personel ve ailelerle etkileşimde bir araştırmacı olarak görür.</a:t>
            </a:r>
          </a:p>
        </p:txBody>
      </p:sp>
      <p:pic>
        <p:nvPicPr>
          <p:cNvPr id="2" name="Resim 1"/>
          <p:cNvPicPr>
            <a:picLocks noChangeAspect="1"/>
          </p:cNvPicPr>
          <p:nvPr/>
        </p:nvPicPr>
        <p:blipFill>
          <a:blip r:embed="rId2"/>
          <a:stretch>
            <a:fillRect/>
          </a:stretch>
        </p:blipFill>
        <p:spPr>
          <a:xfrm>
            <a:off x="1979712" y="116632"/>
            <a:ext cx="4680520" cy="3505873"/>
          </a:xfrm>
          <a:prstGeom prst="rect">
            <a:avLst/>
          </a:prstGeom>
        </p:spPr>
      </p:pic>
    </p:spTree>
    <p:extLst>
      <p:ext uri="{BB962C8B-B14F-4D97-AF65-F5344CB8AC3E}">
        <p14:creationId xmlns:p14="http://schemas.microsoft.com/office/powerpoint/2010/main" val="247689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1988840"/>
            <a:ext cx="7391400" cy="914400"/>
          </a:xfrm>
        </p:spPr>
        <p:txBody>
          <a:bodyPr/>
          <a:lstStyle/>
          <a:p>
            <a:r>
              <a:rPr lang="tr-TR" sz="2800" dirty="0"/>
              <a:t> </a:t>
            </a:r>
            <a:r>
              <a:rPr lang="tr-TR" sz="2800" dirty="0" smtClean="0"/>
              <a:t>   7</a:t>
            </a:r>
            <a:r>
              <a:rPr lang="tr-TR" sz="2800" dirty="0"/>
              <a:t>. </a:t>
            </a:r>
            <a:r>
              <a:rPr lang="tr-TR" sz="2800" dirty="0" smtClean="0"/>
              <a:t>Belgelendirme </a:t>
            </a:r>
            <a:r>
              <a:rPr lang="tr-TR" sz="2800" dirty="0"/>
              <a:t>bir iletişim aracıdır. Belgelendirme, aileleri çocuklarının gelişimleri hakkında bilgi sahibi yapmak, öğretmenlerin çocuklarını daha iyi tanımalarını sağlamak, çocuklara kendi çalışmalarının değerli olduğunu göstermek gibi pek çok amaçla gerçekleştirilir. Aynı zamanda çocukların öğrenme deneyimleri ile ilgili geniş bir arşivin oluşması da sağlanmış olur.</a:t>
            </a:r>
          </a:p>
        </p:txBody>
      </p:sp>
    </p:spTree>
    <p:extLst>
      <p:ext uri="{BB962C8B-B14F-4D97-AF65-F5344CB8AC3E}">
        <p14:creationId xmlns:p14="http://schemas.microsoft.com/office/powerpoint/2010/main" val="229821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395536" y="332656"/>
            <a:ext cx="8424936" cy="6310570"/>
          </a:xfrm>
          <a:prstGeom prst="rect">
            <a:avLst/>
          </a:prstGeom>
        </p:spPr>
      </p:pic>
    </p:spTree>
    <p:extLst>
      <p:ext uri="{BB962C8B-B14F-4D97-AF65-F5344CB8AC3E}">
        <p14:creationId xmlns:p14="http://schemas.microsoft.com/office/powerpoint/2010/main" val="346944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4365104"/>
            <a:ext cx="7391400" cy="914400"/>
          </a:xfrm>
        </p:spPr>
        <p:txBody>
          <a:bodyPr/>
          <a:lstStyle/>
          <a:p>
            <a:r>
              <a:rPr lang="tr-TR" sz="2800" dirty="0" smtClean="0"/>
              <a:t>    8</a:t>
            </a:r>
            <a:r>
              <a:rPr lang="tr-TR" sz="2800" dirty="0"/>
              <a:t>. Aile bir ortak olarak algılanır. Ailenin çocuğun öğrenme deneyimlerine ve okul yaşantısına katılımı önemsenir.</a:t>
            </a:r>
          </a:p>
        </p:txBody>
      </p:sp>
      <p:pic>
        <p:nvPicPr>
          <p:cNvPr id="2" name="Resim 1"/>
          <p:cNvPicPr>
            <a:picLocks noChangeAspect="1"/>
          </p:cNvPicPr>
          <p:nvPr/>
        </p:nvPicPr>
        <p:blipFill>
          <a:blip r:embed="rId2"/>
          <a:stretch>
            <a:fillRect/>
          </a:stretch>
        </p:blipFill>
        <p:spPr>
          <a:xfrm>
            <a:off x="1102904" y="98651"/>
            <a:ext cx="6408712" cy="4272474"/>
          </a:xfrm>
          <a:prstGeom prst="rect">
            <a:avLst/>
          </a:prstGeom>
        </p:spPr>
      </p:pic>
    </p:spTree>
    <p:extLst>
      <p:ext uri="{BB962C8B-B14F-4D97-AF65-F5344CB8AC3E}">
        <p14:creationId xmlns:p14="http://schemas.microsoft.com/office/powerpoint/2010/main" val="92150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539552" y="3501008"/>
            <a:ext cx="7391400" cy="914400"/>
          </a:xfrm>
        </p:spPr>
        <p:txBody>
          <a:bodyPr/>
          <a:lstStyle/>
          <a:p>
            <a:r>
              <a:rPr lang="tr-TR" sz="2800" dirty="0" smtClean="0"/>
              <a:t>    9</a:t>
            </a:r>
            <a:r>
              <a:rPr lang="tr-TR" sz="2800" dirty="0"/>
              <a:t>. Organizasyon temeldir. </a:t>
            </a:r>
            <a:r>
              <a:rPr lang="tr-TR" sz="2800" dirty="0" err="1"/>
              <a:t>Reggio</a:t>
            </a:r>
            <a:r>
              <a:rPr lang="tr-TR" sz="2800" dirty="0"/>
              <a:t> </a:t>
            </a:r>
            <a:r>
              <a:rPr lang="tr-TR" sz="2800" dirty="0" err="1"/>
              <a:t>Emilia</a:t>
            </a:r>
            <a:r>
              <a:rPr lang="tr-TR" sz="2800" dirty="0"/>
              <a:t> Yaklaşımı'nın uygulandığı okullarda günlük etkinlikler, belgelendirme ve çocukların değerlendirilmesi çok iyi bir organizasyonu gerektirir.</a:t>
            </a:r>
          </a:p>
        </p:txBody>
      </p:sp>
      <p:pic>
        <p:nvPicPr>
          <p:cNvPr id="2" name="Resim 1"/>
          <p:cNvPicPr>
            <a:picLocks noChangeAspect="1"/>
          </p:cNvPicPr>
          <p:nvPr/>
        </p:nvPicPr>
        <p:blipFill>
          <a:blip r:embed="rId2"/>
          <a:stretch>
            <a:fillRect/>
          </a:stretch>
        </p:blipFill>
        <p:spPr>
          <a:xfrm>
            <a:off x="683568" y="99488"/>
            <a:ext cx="6696744" cy="3401520"/>
          </a:xfrm>
          <a:prstGeom prst="rect">
            <a:avLst/>
          </a:prstGeom>
        </p:spPr>
      </p:pic>
    </p:spTree>
    <p:extLst>
      <p:ext uri="{BB962C8B-B14F-4D97-AF65-F5344CB8AC3E}">
        <p14:creationId xmlns:p14="http://schemas.microsoft.com/office/powerpoint/2010/main" val="38534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4005064"/>
            <a:ext cx="7391400" cy="2376264"/>
          </a:xfrm>
        </p:spPr>
        <p:txBody>
          <a:bodyPr/>
          <a:lstStyle/>
          <a:p>
            <a:r>
              <a:rPr lang="tr-TR" sz="2800" dirty="0" smtClean="0"/>
              <a:t>    1970 </a:t>
            </a:r>
            <a:r>
              <a:rPr lang="tr-TR" sz="2800" dirty="0"/>
              <a:t>yılında İtalya'daki </a:t>
            </a:r>
            <a:r>
              <a:rPr lang="tr-TR" sz="2800" dirty="0" smtClean="0"/>
              <a:t>okul öncesi </a:t>
            </a:r>
            <a:r>
              <a:rPr lang="tr-TR" sz="2800" dirty="0"/>
              <a:t>eğitim kurumlarında reform yapmak ve </a:t>
            </a:r>
            <a:r>
              <a:rPr lang="tr-TR" sz="2800" dirty="0" smtClean="0"/>
              <a:t>yeni yaklaşımları </a:t>
            </a:r>
            <a:r>
              <a:rPr lang="tr-TR" sz="2800" dirty="0"/>
              <a:t>uygulamak amacıyla geliştirilen okul öncesi eğitim </a:t>
            </a:r>
            <a:r>
              <a:rPr lang="tr-TR" sz="2800" dirty="0" smtClean="0"/>
              <a:t>programıdır.</a:t>
            </a:r>
            <a:endParaRPr lang="tr-TR" sz="2800" dirty="0"/>
          </a:p>
        </p:txBody>
      </p:sp>
      <p:sp>
        <p:nvSpPr>
          <p:cNvPr id="6" name="Unvan 5"/>
          <p:cNvSpPr>
            <a:spLocks noGrp="1"/>
          </p:cNvSpPr>
          <p:nvPr>
            <p:ph type="title"/>
          </p:nvPr>
        </p:nvSpPr>
        <p:spPr>
          <a:xfrm>
            <a:off x="495300" y="134942"/>
            <a:ext cx="8153400" cy="989013"/>
          </a:xfrm>
        </p:spPr>
        <p:txBody>
          <a:bodyPr>
            <a:normAutofit fontScale="90000"/>
          </a:bodyPr>
          <a:lstStyle/>
          <a:p>
            <a:pPr algn="ctr"/>
            <a:r>
              <a:rPr lang="tr-TR" b="1" dirty="0" err="1"/>
              <a:t>Reggio</a:t>
            </a:r>
            <a:r>
              <a:rPr lang="tr-TR" b="1" dirty="0"/>
              <a:t> </a:t>
            </a:r>
            <a:r>
              <a:rPr lang="tr-TR" b="1" dirty="0" err="1"/>
              <a:t>Emilia</a:t>
            </a:r>
            <a:r>
              <a:rPr lang="tr-TR" b="1" dirty="0"/>
              <a:t> E</a:t>
            </a:r>
            <a:r>
              <a:rPr lang="tr-TR" b="1" dirty="0" smtClean="0"/>
              <a:t>ğitim Yaklaşımı</a:t>
            </a:r>
            <a:r>
              <a:rPr lang="tr-TR" b="1" dirty="0"/>
              <a:t/>
            </a:r>
            <a:br>
              <a:rPr lang="tr-TR" b="1" dirty="0"/>
            </a:br>
            <a:endParaRPr lang="tr-TR" dirty="0"/>
          </a:p>
        </p:txBody>
      </p:sp>
      <p:pic>
        <p:nvPicPr>
          <p:cNvPr id="4" name="Resim 3"/>
          <p:cNvPicPr>
            <a:picLocks noChangeAspect="1"/>
          </p:cNvPicPr>
          <p:nvPr/>
        </p:nvPicPr>
        <p:blipFill>
          <a:blip r:embed="rId2"/>
          <a:stretch>
            <a:fillRect/>
          </a:stretch>
        </p:blipFill>
        <p:spPr>
          <a:xfrm>
            <a:off x="1835696" y="629448"/>
            <a:ext cx="4536504" cy="3397998"/>
          </a:xfrm>
          <a:prstGeom prst="rect">
            <a:avLst/>
          </a:prstGeom>
        </p:spPr>
      </p:pic>
    </p:spTree>
    <p:extLst>
      <p:ext uri="{BB962C8B-B14F-4D97-AF65-F5344CB8AC3E}">
        <p14:creationId xmlns:p14="http://schemas.microsoft.com/office/powerpoint/2010/main" val="247435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2276872"/>
            <a:ext cx="7391400" cy="914400"/>
          </a:xfrm>
        </p:spPr>
        <p:txBody>
          <a:bodyPr/>
          <a:lstStyle/>
          <a:p>
            <a:r>
              <a:rPr lang="tr-TR" sz="2800" dirty="0"/>
              <a:t>    </a:t>
            </a:r>
            <a:r>
              <a:rPr lang="tr-TR" sz="2800" dirty="0" err="1"/>
              <a:t>Reggio</a:t>
            </a:r>
            <a:r>
              <a:rPr lang="tr-TR" sz="2800" dirty="0"/>
              <a:t> </a:t>
            </a:r>
            <a:r>
              <a:rPr lang="tr-TR" sz="2800" dirty="0" err="1"/>
              <a:t>Emilia</a:t>
            </a:r>
            <a:r>
              <a:rPr lang="tr-TR" sz="2800" dirty="0"/>
              <a:t> Yaklaşımı'na göre eğitimin amacı; büyüme sürecindeki çocuğun gelişimini engelleyen “</a:t>
            </a:r>
            <a:r>
              <a:rPr lang="tr-TR" sz="2800" dirty="0" err="1"/>
              <a:t>duvar”ın</a:t>
            </a:r>
            <a:r>
              <a:rPr lang="tr-TR" sz="2800" dirty="0"/>
              <a:t> ortadan kaldırılmasıdır. Eski ve katı kurallar, güncelliğini yitirmiş kavramlar, yetişkinlerce benimsenmiş anlaşılması güç davranış ve tutumlar, geleneksel eğitim yöntemleri bu "</a:t>
            </a:r>
            <a:r>
              <a:rPr lang="tr-TR" sz="2800" dirty="0" err="1"/>
              <a:t>duvar"ı</a:t>
            </a:r>
            <a:r>
              <a:rPr lang="tr-TR" sz="2800" dirty="0"/>
              <a:t> oluşturmaktadır. </a:t>
            </a:r>
          </a:p>
          <a:p>
            <a:endParaRPr lang="tr-TR" sz="2800" dirty="0"/>
          </a:p>
        </p:txBody>
      </p:sp>
    </p:spTree>
    <p:extLst>
      <p:ext uri="{BB962C8B-B14F-4D97-AF65-F5344CB8AC3E}">
        <p14:creationId xmlns:p14="http://schemas.microsoft.com/office/powerpoint/2010/main" val="150675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27584" y="836712"/>
            <a:ext cx="7344816" cy="5202578"/>
          </a:xfrm>
          <a:prstGeom prst="rect">
            <a:avLst/>
          </a:prstGeom>
        </p:spPr>
      </p:pic>
    </p:spTree>
    <p:extLst>
      <p:ext uri="{BB962C8B-B14F-4D97-AF65-F5344CB8AC3E}">
        <p14:creationId xmlns:p14="http://schemas.microsoft.com/office/powerpoint/2010/main" val="33322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83568" y="188640"/>
            <a:ext cx="7391400" cy="914400"/>
          </a:xfrm>
        </p:spPr>
        <p:txBody>
          <a:bodyPr/>
          <a:lstStyle/>
          <a:p>
            <a:r>
              <a:rPr lang="tr-TR" sz="2800" dirty="0" smtClean="0"/>
              <a:t>    Yaklaşıma </a:t>
            </a:r>
            <a:r>
              <a:rPr lang="tr-TR" sz="2800" dirty="0"/>
              <a:t>göre, çocuğun gelişim sürecinde yaşayan toplumdaki yeni kültürel değerler ve rolleri öğrenmesi desteklenmeli böylece gelişimini engelleyen ve eski değer yargılarından oluşan "duvar" ile karşılaştığında bunu kendi kendine aşması sağlanmalıdır. Bu yaklaşıma göre çocuk, teoriler geliştiren, verileri elde etmede ve hipotezler oluşturmada kendi yolları olan bir bireydir. Bu süreçte öğretmenin görevi çocuklara yapılandırılmamış ortamlar sunmak ve çocukların hazırlanan ortam sayesinde kendi kendilerine öğrenmelerini desteklemektir.</a:t>
            </a:r>
          </a:p>
        </p:txBody>
      </p:sp>
    </p:spTree>
    <p:extLst>
      <p:ext uri="{BB962C8B-B14F-4D97-AF65-F5344CB8AC3E}">
        <p14:creationId xmlns:p14="http://schemas.microsoft.com/office/powerpoint/2010/main" val="364935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351920" y="705902"/>
            <a:ext cx="8468552" cy="5128016"/>
          </a:xfrm>
          <a:prstGeom prst="rect">
            <a:avLst/>
          </a:prstGeom>
        </p:spPr>
      </p:pic>
    </p:spTree>
    <p:extLst>
      <p:ext uri="{BB962C8B-B14F-4D97-AF65-F5344CB8AC3E}">
        <p14:creationId xmlns:p14="http://schemas.microsoft.com/office/powerpoint/2010/main" val="26705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1043608" y="764704"/>
            <a:ext cx="7391400" cy="3312368"/>
          </a:xfrm>
        </p:spPr>
        <p:txBody>
          <a:bodyPr/>
          <a:lstStyle/>
          <a:p>
            <a:r>
              <a:rPr lang="tr-TR" sz="2800" dirty="0" smtClean="0"/>
              <a:t>    İtalyan </a:t>
            </a:r>
            <a:r>
              <a:rPr lang="tr-TR" sz="2800" dirty="0"/>
              <a:t>hükümeti tarafından belediyelere verilen okul öncesi eğitimi yaygınlaştırma görevi sırasında ortaya çıkmış ve </a:t>
            </a:r>
            <a:r>
              <a:rPr lang="tr-TR" sz="2800" dirty="0" err="1" smtClean="0"/>
              <a:t>Malaguzzi</a:t>
            </a:r>
            <a:r>
              <a:rPr lang="tr-TR" sz="2800" dirty="0" smtClean="0"/>
              <a:t> tarafından </a:t>
            </a:r>
            <a:r>
              <a:rPr lang="tr-TR" sz="2800" dirty="0"/>
              <a:t>geliştirilmiştir. </a:t>
            </a:r>
            <a:r>
              <a:rPr lang="tr-TR" sz="2800" dirty="0" err="1"/>
              <a:t>Malaguzzi</a:t>
            </a:r>
            <a:r>
              <a:rPr lang="tr-TR" sz="2800" dirty="0"/>
              <a:t>; </a:t>
            </a:r>
            <a:r>
              <a:rPr lang="tr-TR" sz="2800" dirty="0" err="1"/>
              <a:t>Piaget</a:t>
            </a:r>
            <a:r>
              <a:rPr lang="tr-TR" sz="2800" dirty="0"/>
              <a:t>, </a:t>
            </a:r>
            <a:r>
              <a:rPr lang="tr-TR" sz="2800" dirty="0" err="1"/>
              <a:t>Vygotsky</a:t>
            </a:r>
            <a:r>
              <a:rPr lang="tr-TR" sz="2800" dirty="0"/>
              <a:t>, </a:t>
            </a:r>
            <a:r>
              <a:rPr lang="tr-TR" sz="2800" dirty="0" err="1"/>
              <a:t>Bruner</a:t>
            </a:r>
            <a:r>
              <a:rPr lang="tr-TR" sz="2800" dirty="0"/>
              <a:t> ve diğerlerinin sosyal </a:t>
            </a:r>
            <a:r>
              <a:rPr lang="tr-TR" sz="2800" dirty="0" err="1"/>
              <a:t>yapılandırmacılığa</a:t>
            </a:r>
            <a:r>
              <a:rPr lang="tr-TR" sz="2800" dirty="0"/>
              <a:t> ilişkin görüşlerinden etkilenmiştir. </a:t>
            </a:r>
          </a:p>
        </p:txBody>
      </p:sp>
      <p:pic>
        <p:nvPicPr>
          <p:cNvPr id="2" name="Resim 1"/>
          <p:cNvPicPr>
            <a:picLocks noChangeAspect="1"/>
          </p:cNvPicPr>
          <p:nvPr/>
        </p:nvPicPr>
        <p:blipFill>
          <a:blip r:embed="rId2"/>
          <a:stretch>
            <a:fillRect/>
          </a:stretch>
        </p:blipFill>
        <p:spPr>
          <a:xfrm>
            <a:off x="899592" y="4869160"/>
            <a:ext cx="6984776" cy="2171883"/>
          </a:xfrm>
          <a:prstGeom prst="rect">
            <a:avLst/>
          </a:prstGeom>
        </p:spPr>
      </p:pic>
    </p:spTree>
    <p:extLst>
      <p:ext uri="{BB962C8B-B14F-4D97-AF65-F5344CB8AC3E}">
        <p14:creationId xmlns:p14="http://schemas.microsoft.com/office/powerpoint/2010/main" val="340189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4005064"/>
            <a:ext cx="7391400" cy="914400"/>
          </a:xfrm>
        </p:spPr>
        <p:txBody>
          <a:bodyPr/>
          <a:lstStyle/>
          <a:p>
            <a:r>
              <a:rPr lang="tr-TR" sz="2800" dirty="0" smtClean="0"/>
              <a:t>    Yaklaşım, çocukların </a:t>
            </a:r>
            <a:r>
              <a:rPr lang="tr-TR" sz="2800" dirty="0"/>
              <a:t>nasıl öğrendikleri ile ilgilenir. Bu nedenle </a:t>
            </a:r>
            <a:r>
              <a:rPr lang="tr-TR" sz="2800" dirty="0" err="1"/>
              <a:t>Reggio</a:t>
            </a:r>
            <a:r>
              <a:rPr lang="tr-TR" sz="2800" dirty="0"/>
              <a:t> </a:t>
            </a:r>
            <a:r>
              <a:rPr lang="tr-TR" sz="2800" dirty="0" err="1"/>
              <a:t>Emilia</a:t>
            </a:r>
            <a:r>
              <a:rPr lang="tr-TR" sz="2800" dirty="0"/>
              <a:t> Yaklaşımının uygulandığı okullarda aktif eğitim yaklaşımı kullanılır.</a:t>
            </a:r>
          </a:p>
        </p:txBody>
      </p:sp>
      <p:pic>
        <p:nvPicPr>
          <p:cNvPr id="4" name="Resim 3"/>
          <p:cNvPicPr>
            <a:picLocks noChangeAspect="1"/>
          </p:cNvPicPr>
          <p:nvPr/>
        </p:nvPicPr>
        <p:blipFill>
          <a:blip r:embed="rId2"/>
          <a:stretch>
            <a:fillRect/>
          </a:stretch>
        </p:blipFill>
        <p:spPr>
          <a:xfrm>
            <a:off x="1115616" y="188640"/>
            <a:ext cx="5760640" cy="3798683"/>
          </a:xfrm>
          <a:prstGeom prst="rect">
            <a:avLst/>
          </a:prstGeom>
        </p:spPr>
      </p:pic>
    </p:spTree>
    <p:extLst>
      <p:ext uri="{BB962C8B-B14F-4D97-AF65-F5344CB8AC3E}">
        <p14:creationId xmlns:p14="http://schemas.microsoft.com/office/powerpoint/2010/main" val="107514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11560" y="3933056"/>
            <a:ext cx="7391400" cy="914400"/>
          </a:xfrm>
        </p:spPr>
        <p:txBody>
          <a:bodyPr/>
          <a:lstStyle/>
          <a:p>
            <a:r>
              <a:rPr lang="tr-TR" sz="2800" dirty="0" smtClean="0"/>
              <a:t>    Bu </a:t>
            </a:r>
            <a:r>
              <a:rPr lang="tr-TR" sz="2800" dirty="0"/>
              <a:t>okullar çocukların bağımsız ve hareketli olmasını aynı zamanda yoğun bir etkileşimi desteklediği için </a:t>
            </a:r>
            <a:r>
              <a:rPr lang="tr-TR" sz="2800" dirty="0" err="1"/>
              <a:t>Malaguzzi</a:t>
            </a:r>
            <a:r>
              <a:rPr lang="tr-TR" sz="2800" dirty="0"/>
              <a:t> tarafından “sevimli” olarak nitelendirilmişlerdir.</a:t>
            </a:r>
          </a:p>
        </p:txBody>
      </p:sp>
      <p:pic>
        <p:nvPicPr>
          <p:cNvPr id="2" name="Resim 1"/>
          <p:cNvPicPr>
            <a:picLocks noChangeAspect="1"/>
          </p:cNvPicPr>
          <p:nvPr/>
        </p:nvPicPr>
        <p:blipFill>
          <a:blip r:embed="rId2"/>
          <a:stretch>
            <a:fillRect/>
          </a:stretch>
        </p:blipFill>
        <p:spPr>
          <a:xfrm>
            <a:off x="1187624" y="116632"/>
            <a:ext cx="5832648" cy="3888432"/>
          </a:xfrm>
          <a:prstGeom prst="rect">
            <a:avLst/>
          </a:prstGeom>
        </p:spPr>
      </p:pic>
    </p:spTree>
    <p:extLst>
      <p:ext uri="{BB962C8B-B14F-4D97-AF65-F5344CB8AC3E}">
        <p14:creationId xmlns:p14="http://schemas.microsoft.com/office/powerpoint/2010/main" val="302677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755576" y="4941168"/>
            <a:ext cx="7391400" cy="914400"/>
          </a:xfrm>
        </p:spPr>
        <p:txBody>
          <a:bodyPr/>
          <a:lstStyle/>
          <a:p>
            <a:r>
              <a:rPr lang="tr-TR" sz="2800" dirty="0" smtClean="0"/>
              <a:t>    Genel anlamda </a:t>
            </a:r>
            <a:r>
              <a:rPr lang="tr-TR" sz="2800" dirty="0" err="1"/>
              <a:t>Reggio</a:t>
            </a:r>
            <a:r>
              <a:rPr lang="tr-TR" sz="2800" dirty="0"/>
              <a:t> </a:t>
            </a:r>
            <a:r>
              <a:rPr lang="tr-TR" sz="2800" dirty="0" err="1"/>
              <a:t>Emilia</a:t>
            </a:r>
            <a:r>
              <a:rPr lang="tr-TR" sz="2800" dirty="0"/>
              <a:t> Yaklaşımı dokuz temel ilke ile açıklanabilir</a:t>
            </a:r>
            <a:r>
              <a:rPr lang="tr-TR" sz="2800" dirty="0" smtClean="0"/>
              <a:t>.</a:t>
            </a:r>
            <a:endParaRPr lang="tr-TR" sz="2800" dirty="0"/>
          </a:p>
          <a:p>
            <a:endParaRPr lang="tr-TR" sz="2800" dirty="0"/>
          </a:p>
        </p:txBody>
      </p:sp>
      <p:sp>
        <p:nvSpPr>
          <p:cNvPr id="7" name="Dikdörtgen 6"/>
          <p:cNvSpPr/>
          <p:nvPr/>
        </p:nvSpPr>
        <p:spPr>
          <a:xfrm>
            <a:off x="3225716" y="0"/>
            <a:ext cx="2451120" cy="584775"/>
          </a:xfrm>
          <a:prstGeom prst="rect">
            <a:avLst/>
          </a:prstGeom>
        </p:spPr>
        <p:txBody>
          <a:bodyPr wrap="none">
            <a:spAutoFit/>
          </a:bodyPr>
          <a:lstStyle/>
          <a:p>
            <a:r>
              <a:rPr lang="tr-TR" sz="3200" b="1" dirty="0"/>
              <a:t>Temel </a:t>
            </a:r>
            <a:r>
              <a:rPr lang="tr-TR" sz="3200" b="1" dirty="0" smtClean="0"/>
              <a:t>İlkeleri</a:t>
            </a:r>
            <a:endParaRPr lang="tr-TR" sz="3200" b="1" dirty="0"/>
          </a:p>
        </p:txBody>
      </p:sp>
      <p:pic>
        <p:nvPicPr>
          <p:cNvPr id="2" name="Resim 1"/>
          <p:cNvPicPr>
            <a:picLocks noChangeAspect="1"/>
          </p:cNvPicPr>
          <p:nvPr/>
        </p:nvPicPr>
        <p:blipFill>
          <a:blip r:embed="rId2"/>
          <a:stretch>
            <a:fillRect/>
          </a:stretch>
        </p:blipFill>
        <p:spPr>
          <a:xfrm>
            <a:off x="1498948" y="512676"/>
            <a:ext cx="5904656" cy="4428492"/>
          </a:xfrm>
          <a:prstGeom prst="rect">
            <a:avLst/>
          </a:prstGeom>
        </p:spPr>
      </p:pic>
    </p:spTree>
    <p:extLst>
      <p:ext uri="{BB962C8B-B14F-4D97-AF65-F5344CB8AC3E}">
        <p14:creationId xmlns:p14="http://schemas.microsoft.com/office/powerpoint/2010/main" val="291639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3"/>
          </p:nvPr>
        </p:nvSpPr>
        <p:spPr>
          <a:xfrm>
            <a:off x="683568" y="620688"/>
            <a:ext cx="7391400" cy="914400"/>
          </a:xfrm>
        </p:spPr>
        <p:txBody>
          <a:bodyPr/>
          <a:lstStyle/>
          <a:p>
            <a:r>
              <a:rPr lang="tr-TR" sz="2800" dirty="0" smtClean="0"/>
              <a:t>    </a:t>
            </a:r>
            <a:r>
              <a:rPr lang="tr-TR" sz="2800" dirty="0"/>
              <a:t>1. Çocuk bir lider olarak algılanır: Çocukların doğuştan yetenekli, kendini yönetebilir, dinlenebilir, üretebilir, güçlü, değerli oldukları ve her çocuğun çevresindekileri araştırarak, inceleyerek merakı ve ilgisi ile kendi öğrenmesini gerçekleştirdiği </a:t>
            </a:r>
            <a:r>
              <a:rPr lang="tr-TR" sz="2800" dirty="0" smtClean="0"/>
              <a:t>varsayılır.</a:t>
            </a:r>
            <a:r>
              <a:rPr lang="tr-TR" sz="2800" baseline="30000" dirty="0"/>
              <a:t> </a:t>
            </a:r>
            <a:r>
              <a:rPr lang="tr-TR" sz="2800" dirty="0" smtClean="0"/>
              <a:t>Çocukların </a:t>
            </a:r>
            <a:r>
              <a:rPr lang="tr-TR" sz="2800" dirty="0"/>
              <a:t>dinlenmesi gereken, bilgiye sahip bireyler olduğu görüşü yaygındır. </a:t>
            </a:r>
            <a:r>
              <a:rPr lang="tr-TR" sz="2800" dirty="0" err="1"/>
              <a:t>Reggio</a:t>
            </a:r>
            <a:r>
              <a:rPr lang="tr-TR" sz="2800" dirty="0"/>
              <a:t> </a:t>
            </a:r>
            <a:r>
              <a:rPr lang="tr-TR" sz="2800" dirty="0" err="1"/>
              <a:t>Emilia</a:t>
            </a:r>
            <a:r>
              <a:rPr lang="tr-TR" sz="2800" dirty="0"/>
              <a:t> yaklaşımında çocuk; bir ‘kişiliktir’. Çocukların yapamayacaklarına değil, yapabileceklerine yönelim söz konusudur. Çocukların keşifler yapmaları sağlanmaktadır.</a:t>
            </a:r>
          </a:p>
          <a:p>
            <a:endParaRPr lang="tr-TR" sz="2800" dirty="0"/>
          </a:p>
        </p:txBody>
      </p:sp>
    </p:spTree>
    <p:extLst>
      <p:ext uri="{BB962C8B-B14F-4D97-AF65-F5344CB8AC3E}">
        <p14:creationId xmlns:p14="http://schemas.microsoft.com/office/powerpoint/2010/main" val="274994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51520" y="476672"/>
            <a:ext cx="8717273" cy="5832648"/>
          </a:xfrm>
          <a:prstGeom prst="rect">
            <a:avLst/>
          </a:prstGeom>
        </p:spPr>
      </p:pic>
    </p:spTree>
    <p:extLst>
      <p:ext uri="{BB962C8B-B14F-4D97-AF65-F5344CB8AC3E}">
        <p14:creationId xmlns:p14="http://schemas.microsoft.com/office/powerpoint/2010/main" val="7752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body" sz="quarter" idx="13"/>
          </p:nvPr>
        </p:nvSpPr>
        <p:spPr bwMode="auto">
          <a:xfrm>
            <a:off x="990600" y="3726896"/>
            <a:ext cx="7665881"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2. Çocuk bir işbirlikçi (ortak) olarak algılanır.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Çocukların birbirleri, aileleri, öğretmenleri ve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toplumdaki diğer bireylerle etkileşim ve işbirliği </a:t>
            </a:r>
          </a:p>
          <a:p>
            <a:pPr marL="0" marR="0" lvl="0" indent="0" algn="l" defTabSz="914400" rtl="0" eaLnBrk="0" fontAlgn="base" latinLnBrk="0" hangingPunct="0">
              <a:lnSpc>
                <a:spcPct val="100000"/>
              </a:lnSpc>
              <a:spcBef>
                <a:spcPct val="0"/>
              </a:spcBef>
              <a:spcAft>
                <a:spcPct val="0"/>
              </a:spcAft>
              <a:buClrTx/>
              <a:buSzTx/>
              <a:tabLst/>
            </a:pPr>
            <a:r>
              <a:rPr kumimoji="0" lang="tr-TR" altLang="tr-TR" sz="2800" b="0" i="0" u="none" strike="noStrike" cap="none" normalizeH="0" baseline="0" dirty="0" smtClean="0">
                <a:ln>
                  <a:noFill/>
                </a:ln>
                <a:solidFill>
                  <a:schemeClr val="tx1"/>
                </a:solidFill>
                <a:effectLst/>
                <a:latin typeface="Arial" panose="020B0604020202020204" pitchFamily="34" charset="0"/>
              </a:rPr>
              <a:t>içinde olması önemlidir. </a:t>
            </a:r>
          </a:p>
        </p:txBody>
      </p:sp>
      <p:pic>
        <p:nvPicPr>
          <p:cNvPr id="2" name="Resim 1"/>
          <p:cNvPicPr>
            <a:picLocks noChangeAspect="1"/>
          </p:cNvPicPr>
          <p:nvPr/>
        </p:nvPicPr>
        <p:blipFill>
          <a:blip r:embed="rId2"/>
          <a:stretch>
            <a:fillRect/>
          </a:stretch>
        </p:blipFill>
        <p:spPr>
          <a:xfrm>
            <a:off x="1403648" y="48797"/>
            <a:ext cx="5976664" cy="4050120"/>
          </a:xfrm>
          <a:prstGeom prst="rect">
            <a:avLst/>
          </a:prstGeom>
        </p:spPr>
      </p:pic>
    </p:spTree>
    <p:extLst>
      <p:ext uri="{BB962C8B-B14F-4D97-AF65-F5344CB8AC3E}">
        <p14:creationId xmlns:p14="http://schemas.microsoft.com/office/powerpoint/2010/main" val="27573142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8A9362-862E-4065-AD3C-E683D9662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Kursu tamamlama sertifikası</Template>
  <TotalTime>0</TotalTime>
  <Words>608</Words>
  <Application>Microsoft Office PowerPoint</Application>
  <PresentationFormat>Ekran Gösterisi (4:3)</PresentationFormat>
  <Paragraphs>29</Paragraphs>
  <Slides>23</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Cambria</vt:lpstr>
      <vt:lpstr>Office Teması</vt:lpstr>
      <vt:lpstr>OKUL ÖNCESİ EĞİTİME TEMEL OLAN YAKLAŞIMLAR - REGGİO EMİLİA</vt:lpstr>
      <vt:lpstr>Reggio Emilia Eğitim Yaklaşımı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2015-10-05T08:10:41Z</dcterms:created>
  <dcterms:modified xsi:type="dcterms:W3CDTF">2018-03-07T11:15:25Z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TC101641899990</vt:lpwstr>
  </property>
</Properties>
</file>