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69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3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927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25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580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127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030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12" y="142873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2025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50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0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19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741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28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962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525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22" y="274639"/>
            <a:ext cx="10972799" cy="353344"/>
          </a:xfrm>
          <a:prstGeom prst="rect">
            <a:avLst/>
          </a:prstGeom>
        </p:spPr>
        <p:txBody>
          <a:bodyPr lIns="117784" tIns="58892" rIns="117784" bIns="58892">
            <a:noAutofit/>
          </a:bodyPr>
          <a:lstStyle>
            <a:lvl1pPr>
              <a:defRPr lang="tr-TR" sz="2300" b="1" kern="120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354763"/>
            <a:ext cx="3860800" cy="368300"/>
          </a:xfrm>
          <a:prstGeom prst="rect">
            <a:avLst/>
          </a:prstGeom>
        </p:spPr>
        <p:txBody>
          <a:bodyPr lIns="117784" tIns="58892" rIns="117784" bIns="58892"/>
          <a:lstStyle>
            <a:lvl1pPr eaLnBrk="1" hangingPunct="1">
              <a:defRPr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354763"/>
            <a:ext cx="2844800" cy="368300"/>
          </a:xfrm>
          <a:prstGeom prst="rect">
            <a:avLst/>
          </a:prstGeom>
        </p:spPr>
        <p:txBody>
          <a:bodyPr vert="horz" wrap="square" lIns="117784" tIns="58892" rIns="117784" bIns="588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61D77-EB1D-4EDA-904C-1A53E868655B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1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70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4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68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5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1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8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84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275B-CFB8-424B-B6A6-2EC87D38E4B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4A4A-F5D1-4BB2-B9B5-A491967B0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9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31284" y="1079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41401" y="1079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696385" y="5302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189567" y="5302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43933" y="4572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990600" y="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65151" y="7905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altLang="tr-TR" sz="2400" smtClean="0">
              <a:solidFill>
                <a:srgbClr val="000000"/>
              </a:solidFill>
            </a:endParaRP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1488018" y="333375"/>
            <a:ext cx="10272183" cy="4572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tr-TR" altLang="tr-TR" sz="2400" b="1" smtClean="0">
                <a:solidFill>
                  <a:srgbClr val="66CCFF"/>
                </a:solidFill>
              </a:rPr>
              <a:t>HAYVANCILIK EKONOMİSİ DERS NOTLARI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1488018" y="765175"/>
            <a:ext cx="10272183" cy="2746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96969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200" b="1" dirty="0" smtClean="0">
                <a:solidFill>
                  <a:srgbClr val="FF0000"/>
                </a:solidFill>
              </a:rPr>
              <a:t>Prof. Dr. Yılmaz ARAL</a:t>
            </a:r>
          </a:p>
        </p:txBody>
      </p:sp>
    </p:spTree>
    <p:extLst>
      <p:ext uri="{BB962C8B-B14F-4D97-AF65-F5344CB8AC3E}">
        <p14:creationId xmlns:p14="http://schemas.microsoft.com/office/powerpoint/2010/main" val="127128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Belgesi1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568539"/>
            <a:ext cx="9027560" cy="941423"/>
          </a:xfrm>
        </p:spPr>
        <p:txBody>
          <a:bodyPr/>
          <a:lstStyle/>
          <a:p>
            <a:r>
              <a:rPr lang="tr-TR" dirty="0" smtClean="0"/>
              <a:t>CHAPTER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306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232899" y="1412876"/>
            <a:ext cx="954469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err="1" smtClean="0">
                <a:solidFill>
                  <a:srgbClr val="CC0000"/>
                </a:solidFill>
              </a:rPr>
              <a:t>Example</a:t>
            </a:r>
            <a:r>
              <a:rPr lang="tr-TR" altLang="tr-TR" sz="2400" dirty="0" smtClean="0">
                <a:solidFill>
                  <a:srgbClr val="CC0000"/>
                </a:solidFill>
              </a:rPr>
              <a:t>: 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The monthly feed requirement of a livestock farm is 120 tons. The time needed for the company to renew its stock is five days. Find this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enterprise’s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notice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stock level?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smtClean="0">
                <a:solidFill>
                  <a:srgbClr val="CC0000"/>
                </a:solidFill>
                <a:latin typeface="Arial" panose="020B0604020202020204" pitchFamily="34" charset="0"/>
              </a:rPr>
              <a:t>CD </a:t>
            </a:r>
            <a:r>
              <a:rPr lang="tr-TR" altLang="tr-TR" sz="2400" dirty="0">
                <a:solidFill>
                  <a:srgbClr val="CC0000"/>
                </a:solidFill>
                <a:latin typeface="Arial" panose="020B0604020202020204" pitchFamily="34" charset="0"/>
              </a:rPr>
              <a:t>= OA * CB / OB</a:t>
            </a:r>
            <a:br>
              <a:rPr lang="tr-TR" altLang="tr-TR" sz="2400" dirty="0">
                <a:solidFill>
                  <a:srgbClr val="CC0000"/>
                </a:solidFill>
                <a:latin typeface="Arial" panose="020B0604020202020204" pitchFamily="34" charset="0"/>
              </a:rPr>
            </a:b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It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means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that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hen 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the stock feed level drops to 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r>
              <a:rPr lang="en-US" altLang="tr-T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tonnes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, notify the buyer. This amount is the amount of notice stock.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tr-TR" altLang="tr-TR" sz="2400" dirty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1006867" y="1412876"/>
            <a:ext cx="10572108" cy="470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FF0000"/>
                </a:solidFill>
              </a:rPr>
              <a:t>b) </a:t>
            </a:r>
            <a:r>
              <a:rPr lang="tr-TR" altLang="tr-TR" sz="2400" b="1" dirty="0" err="1" smtClean="0">
                <a:solidFill>
                  <a:srgbClr val="FF0000"/>
                </a:solidFill>
              </a:rPr>
              <a:t>Safety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 (</a:t>
            </a:r>
            <a:r>
              <a:rPr lang="tr-TR" altLang="tr-TR" sz="2400" b="1" dirty="0" err="1" smtClean="0">
                <a:solidFill>
                  <a:srgbClr val="FF0000"/>
                </a:solidFill>
              </a:rPr>
              <a:t>Asset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) </a:t>
            </a:r>
            <a:r>
              <a:rPr lang="tr-TR" altLang="tr-TR" sz="2400" b="1" dirty="0" err="1" smtClean="0">
                <a:solidFill>
                  <a:srgbClr val="FF0000"/>
                </a:solidFill>
              </a:rPr>
              <a:t>Stock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:</a:t>
            </a:r>
            <a:r>
              <a:rPr lang="tr-TR" altLang="tr-TR" sz="2400" b="1" dirty="0">
                <a:solidFill>
                  <a:srgbClr val="FF0000"/>
                </a:solidFill>
              </a:rPr>
              <a:t/>
            </a:r>
            <a:br>
              <a:rPr lang="tr-TR" altLang="tr-TR" sz="2400" b="1" dirty="0">
                <a:solidFill>
                  <a:srgbClr val="FF0000"/>
                </a:solidFill>
              </a:rPr>
            </a:br>
            <a:r>
              <a:rPr lang="tr-TR" altLang="tr-TR" sz="2400" b="1" dirty="0">
                <a:solidFill>
                  <a:srgbClr val="800000"/>
                </a:solidFill>
              </a:rPr>
              <a:t/>
            </a:r>
            <a:br>
              <a:rPr lang="tr-TR" altLang="tr-TR" sz="2400" b="1" dirty="0">
                <a:solidFill>
                  <a:srgbClr val="800000"/>
                </a:solidFill>
              </a:rPr>
            </a:br>
            <a:r>
              <a:rPr lang="en-US" altLang="tr-TR" sz="2400" dirty="0" smtClean="0">
                <a:solidFill>
                  <a:srgbClr val="000000"/>
                </a:solidFill>
              </a:rPr>
              <a:t>Operation </a:t>
            </a:r>
            <a:r>
              <a:rPr lang="en-US" altLang="tr-TR" sz="2400" dirty="0">
                <a:solidFill>
                  <a:srgbClr val="000000"/>
                </a:solidFill>
              </a:rPr>
              <a:t>must not touch the safety stock unless it is absolutely necessary. If it is used in production, it is the amount of safety stock that must be renewed first</a:t>
            </a:r>
            <a:r>
              <a:rPr lang="en-US" altLang="tr-TR" sz="2400" dirty="0" smtClean="0">
                <a:solidFill>
                  <a:srgbClr val="000000"/>
                </a:solidFill>
              </a:rPr>
              <a:t>.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en-US" altLang="tr-TR" sz="2400" dirty="0">
                <a:solidFill>
                  <a:srgbClr val="000000"/>
                </a:solidFill>
              </a:rPr>
              <a:t>The level of stock formed by the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notice</a:t>
            </a:r>
            <a:r>
              <a:rPr lang="en-US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and safety stocks together is the minimum stock for the enterprise.</a:t>
            </a:r>
            <a:r>
              <a:rPr lang="tr-TR" altLang="tr-TR" sz="2400" dirty="0" smtClean="0">
                <a:solidFill>
                  <a:srgbClr val="000000"/>
                </a:solidFill>
              </a:rPr>
              <a:t>     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en-US" altLang="tr-TR" sz="2400" dirty="0">
                <a:solidFill>
                  <a:srgbClr val="000000"/>
                </a:solidFill>
              </a:rPr>
              <a:t>Minimum Stock = Notice Stock + Safety Stock</a:t>
            </a:r>
            <a:endParaRPr lang="tr-TR" altLang="tr-TR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4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1150706" y="1125539"/>
            <a:ext cx="10089222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C0000"/>
                </a:solidFill>
              </a:rPr>
              <a:t>c) </a:t>
            </a:r>
            <a:r>
              <a:rPr lang="en-US" altLang="tr-TR" sz="2400" b="1" dirty="0" smtClean="0">
                <a:solidFill>
                  <a:srgbClr val="CC0000"/>
                </a:solidFill>
              </a:rPr>
              <a:t>Determination of Optimum Stock and Optimum Order Quantity:</a:t>
            </a:r>
            <a:endParaRPr lang="tr-TR" altLang="tr-TR" sz="2400" b="1" dirty="0" smtClean="0">
              <a:solidFill>
                <a:srgbClr val="CC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C0000"/>
                </a:solidFill>
              </a:rPr>
              <a:t/>
            </a:r>
            <a:br>
              <a:rPr lang="tr-TR" altLang="tr-TR" sz="2400" b="1" dirty="0">
                <a:solidFill>
                  <a:srgbClr val="CC0000"/>
                </a:solidFill>
              </a:rPr>
            </a:br>
            <a:r>
              <a:rPr lang="en-US" altLang="tr-TR" sz="2400" dirty="0" smtClean="0">
                <a:solidFill>
                  <a:srgbClr val="333399"/>
                </a:solidFill>
              </a:rPr>
              <a:t>Optimum stock means the most suitable stock for a</a:t>
            </a:r>
            <a:r>
              <a:rPr lang="tr-TR" altLang="tr-TR" sz="2400" dirty="0" smtClean="0">
                <a:solidFill>
                  <a:srgbClr val="333399"/>
                </a:solidFill>
              </a:rPr>
              <a:t>n </a:t>
            </a:r>
            <a:r>
              <a:rPr lang="tr-TR" altLang="tr-TR" sz="2400" dirty="0" err="1" smtClean="0">
                <a:solidFill>
                  <a:srgbClr val="333399"/>
                </a:solidFill>
              </a:rPr>
              <a:t>enterprise</a:t>
            </a:r>
            <a:r>
              <a:rPr lang="en-US" altLang="tr-TR" sz="2400" dirty="0" smtClean="0">
                <a:solidFill>
                  <a:srgbClr val="333399"/>
                </a:solidFill>
              </a:rPr>
              <a:t>s. The most appropriate stock amount in enterprises “Optimum Stock” determination can be done in many ways.</a:t>
            </a:r>
            <a:endParaRPr lang="tr-TR" altLang="tr-TR" sz="2400" dirty="0" smtClean="0">
              <a:solidFill>
                <a:srgbClr val="333399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333399"/>
                </a:solidFill>
              </a:rPr>
              <a:t/>
            </a:r>
            <a:br>
              <a:rPr lang="tr-TR" altLang="tr-TR" sz="2400" dirty="0">
                <a:solidFill>
                  <a:srgbClr val="333399"/>
                </a:solidFill>
              </a:rPr>
            </a:br>
            <a:r>
              <a:rPr lang="tr-TR" altLang="tr-TR" sz="2400" dirty="0">
                <a:solidFill>
                  <a:srgbClr val="333399"/>
                </a:solidFill>
              </a:rPr>
              <a:t>	</a:t>
            </a:r>
            <a:r>
              <a:rPr lang="tr-TR" altLang="tr-TR" sz="2400" dirty="0">
                <a:solidFill>
                  <a:srgbClr val="000000"/>
                </a:solidFill>
              </a:rPr>
              <a:t>1.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Calculation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with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table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	2.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Calculation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with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graphic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000000"/>
                </a:solidFill>
              </a:rPr>
              <a:t>	3. </a:t>
            </a:r>
            <a:r>
              <a:rPr lang="tr-TR" altLang="tr-TR" sz="2400" dirty="0" err="1">
                <a:solidFill>
                  <a:srgbClr val="000000"/>
                </a:solidFill>
              </a:rPr>
              <a:t>Algebraic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calculation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          </a:t>
            </a:r>
            <a:r>
              <a:rPr lang="tr-TR" altLang="tr-TR" sz="2400" dirty="0" smtClean="0">
                <a:solidFill>
                  <a:srgbClr val="000000"/>
                </a:solidFill>
              </a:rPr>
              <a:t>4.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Calculation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with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computer</a:t>
            </a:r>
            <a:endParaRPr lang="tr-TR" altLang="tr-T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6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0451"/>
            <a:ext cx="91440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8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6153"/>
              </p:ext>
            </p:extLst>
          </p:nvPr>
        </p:nvGraphicFramePr>
        <p:xfrm>
          <a:off x="904126" y="5178175"/>
          <a:ext cx="10633752" cy="141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Belge" r:id="rId4" imgW="8447847" imgH="1411487" progId="Word.Document.8">
                  <p:embed/>
                </p:oleObj>
              </mc:Choice>
              <mc:Fallback>
                <p:oleObj name="Belge" r:id="rId4" imgW="8447847" imgH="14114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126" y="5178175"/>
                        <a:ext cx="10633752" cy="1414981"/>
                      </a:xfrm>
                      <a:prstGeom prst="rect">
                        <a:avLst/>
                      </a:prstGeom>
                      <a:solidFill>
                        <a:srgbClr val="1A44CA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60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006867" y="1412875"/>
            <a:ext cx="10459093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333399"/>
                </a:solidFill>
              </a:rPr>
              <a:t>	</a:t>
            </a:r>
            <a:r>
              <a:rPr lang="en-US" altLang="tr-TR" sz="2800" dirty="0" smtClean="0">
                <a:solidFill>
                  <a:srgbClr val="333399"/>
                </a:solidFill>
              </a:rPr>
              <a:t> Optimum stock is the amount of stock determined by the vertical drawn from the A point to the Q axis, which passes through the point where the order costs curve cuts the stocking costs line and the total stocking cost (TCV) is minimum. It also gives the </a:t>
            </a:r>
            <a:r>
              <a:rPr lang="en-US" altLang="tr-TR" sz="2800" dirty="0" err="1" smtClean="0">
                <a:solidFill>
                  <a:srgbClr val="333399"/>
                </a:solidFill>
              </a:rPr>
              <a:t>optim</a:t>
            </a:r>
            <a:r>
              <a:rPr lang="tr-TR" altLang="tr-TR" sz="2800" dirty="0" smtClean="0">
                <a:solidFill>
                  <a:srgbClr val="333399"/>
                </a:solidFill>
              </a:rPr>
              <a:t>um</a:t>
            </a:r>
            <a:r>
              <a:rPr lang="en-US" altLang="tr-TR" sz="2800" dirty="0" smtClean="0">
                <a:solidFill>
                  <a:srgbClr val="333399"/>
                </a:solidFill>
              </a:rPr>
              <a:t> amount for the enterprise.</a:t>
            </a:r>
            <a:r>
              <a:rPr lang="tr-TR" altLang="tr-TR" sz="2800" dirty="0">
                <a:solidFill>
                  <a:srgbClr val="333399"/>
                </a:solidFill>
              </a:rPr>
              <a:t/>
            </a:r>
            <a:br>
              <a:rPr lang="tr-TR" altLang="tr-TR" sz="2800" dirty="0">
                <a:solidFill>
                  <a:srgbClr val="333399"/>
                </a:solidFill>
              </a:rPr>
            </a:br>
            <a:r>
              <a:rPr lang="tr-TR" altLang="tr-TR" sz="2800" dirty="0">
                <a:solidFill>
                  <a:srgbClr val="333399"/>
                </a:solidFill>
              </a:rPr>
              <a:t/>
            </a:r>
            <a:br>
              <a:rPr lang="tr-TR" altLang="tr-TR" sz="2800" dirty="0">
                <a:solidFill>
                  <a:srgbClr val="333399"/>
                </a:solidFill>
              </a:rPr>
            </a:br>
            <a:r>
              <a:rPr lang="tr-TR" altLang="tr-TR" sz="2800" dirty="0">
                <a:solidFill>
                  <a:srgbClr val="333399"/>
                </a:solidFill>
              </a:rPr>
              <a:t>	</a:t>
            </a:r>
            <a:r>
              <a:rPr lang="en-US" altLang="tr-TR" sz="2800" dirty="0" smtClean="0">
                <a:solidFill>
                  <a:srgbClr val="333399"/>
                </a:solidFill>
              </a:rPr>
              <a:t> Let's try to calculate the amount of economic order in a livestock </a:t>
            </a:r>
            <a:r>
              <a:rPr lang="tr-TR" altLang="tr-TR" sz="2800" dirty="0" err="1" smtClean="0">
                <a:solidFill>
                  <a:srgbClr val="333399"/>
                </a:solidFill>
              </a:rPr>
              <a:t>enterprise</a:t>
            </a:r>
            <a:r>
              <a:rPr lang="en-US" altLang="tr-TR" sz="2800" dirty="0" smtClean="0">
                <a:solidFill>
                  <a:srgbClr val="333399"/>
                </a:solidFill>
              </a:rPr>
              <a:t> according to the parameters and symbols in the model.</a:t>
            </a:r>
            <a:r>
              <a:rPr lang="tr-TR" altLang="tr-TR" sz="2800" dirty="0">
                <a:solidFill>
                  <a:srgbClr val="333399"/>
                </a:solidFill>
              </a:rPr>
              <a:t/>
            </a:r>
            <a:br>
              <a:rPr lang="tr-TR" altLang="tr-TR" sz="2800" dirty="0">
                <a:solidFill>
                  <a:srgbClr val="333399"/>
                </a:solidFill>
              </a:rPr>
            </a:br>
            <a:endParaRPr lang="tr-TR" altLang="tr-TR" sz="2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1905000" y="1052513"/>
            <a:ext cx="822325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200" b="1" dirty="0" err="1" smtClean="0">
                <a:solidFill>
                  <a:srgbClr val="CC0000"/>
                </a:solidFill>
              </a:rPr>
              <a:t>Example</a:t>
            </a:r>
            <a:r>
              <a:rPr lang="tr-TR" altLang="tr-TR" sz="2200" b="1" dirty="0" smtClean="0">
                <a:solidFill>
                  <a:srgbClr val="CC0000"/>
                </a:solidFill>
              </a:rPr>
              <a:t>:</a:t>
            </a:r>
            <a:r>
              <a:rPr lang="tr-TR" altLang="tr-TR" sz="2200" dirty="0" smtClean="0">
                <a:solidFill>
                  <a:srgbClr val="000000"/>
                </a:solidFill>
              </a:rPr>
              <a:t> </a:t>
            </a:r>
            <a:r>
              <a:rPr lang="en-US" altLang="tr-TR" sz="2100" dirty="0">
                <a:solidFill>
                  <a:srgbClr val="000000"/>
                </a:solidFill>
              </a:rPr>
              <a:t>In a large-scale livestock business, the total annual feed requirement is 2000 tons / year. The price of the </a:t>
            </a:r>
            <a:r>
              <a:rPr lang="tr-TR" altLang="tr-TR" sz="2100" dirty="0" err="1" smtClean="0">
                <a:solidFill>
                  <a:srgbClr val="000000"/>
                </a:solidFill>
              </a:rPr>
              <a:t>feed</a:t>
            </a:r>
            <a:r>
              <a:rPr lang="en-US" altLang="tr-TR" sz="2100" dirty="0" smtClean="0">
                <a:solidFill>
                  <a:srgbClr val="000000"/>
                </a:solidFill>
              </a:rPr>
              <a:t> </a:t>
            </a:r>
            <a:r>
              <a:rPr lang="en-US" altLang="tr-TR" sz="2100" dirty="0">
                <a:solidFill>
                  <a:srgbClr val="000000"/>
                </a:solidFill>
              </a:rPr>
              <a:t>is 500 TL / ton. The cost of having the unit raw material in stock is 8% of the unit price. The cost of each order is 400 TL.</a:t>
            </a:r>
            <a:r>
              <a:rPr lang="tr-TR" altLang="tr-TR" sz="2100" dirty="0" smtClean="0">
                <a:solidFill>
                  <a:srgbClr val="000000"/>
                </a:solidFill>
              </a:rPr>
              <a:t> </a:t>
            </a:r>
            <a:r>
              <a:rPr lang="en-US" altLang="tr-TR" sz="2100" dirty="0">
                <a:solidFill>
                  <a:srgbClr val="000000"/>
                </a:solidFill>
              </a:rPr>
              <a:t>What is the optimum stock quantity for this </a:t>
            </a:r>
            <a:r>
              <a:rPr lang="tr-TR" altLang="tr-TR" sz="2100" dirty="0" err="1" smtClean="0">
                <a:solidFill>
                  <a:srgbClr val="000000"/>
                </a:solidFill>
              </a:rPr>
              <a:t>enterprise</a:t>
            </a:r>
            <a:r>
              <a:rPr lang="en-US" altLang="tr-TR" sz="2100" dirty="0" smtClean="0">
                <a:solidFill>
                  <a:srgbClr val="000000"/>
                </a:solidFill>
              </a:rPr>
              <a:t>?</a:t>
            </a:r>
            <a:r>
              <a:rPr lang="tr-TR" altLang="tr-TR" sz="2200" dirty="0">
                <a:solidFill>
                  <a:srgbClr val="000000"/>
                </a:solidFill>
              </a:rPr>
              <a:t>		   </a:t>
            </a:r>
            <a:endParaRPr lang="tr-TR" altLang="tr-TR" sz="2200" dirty="0" smtClean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200" dirty="0" smtClean="0">
                <a:solidFill>
                  <a:srgbClr val="CC0000"/>
                </a:solidFill>
              </a:rPr>
              <a:t>D=2000 ton/</a:t>
            </a:r>
            <a:r>
              <a:rPr lang="tr-TR" altLang="tr-TR" sz="2200" dirty="0" err="1" smtClean="0">
                <a:solidFill>
                  <a:srgbClr val="CC0000"/>
                </a:solidFill>
              </a:rPr>
              <a:t>year</a:t>
            </a:r>
            <a:r>
              <a:rPr lang="tr-TR" altLang="tr-TR" sz="2200" dirty="0" smtClean="0">
                <a:solidFill>
                  <a:srgbClr val="CC0000"/>
                </a:solidFill>
              </a:rPr>
              <a:t>  c</a:t>
            </a:r>
            <a:r>
              <a:rPr lang="tr-TR" altLang="tr-TR" sz="2200" dirty="0">
                <a:solidFill>
                  <a:srgbClr val="CC0000"/>
                </a:solidFill>
              </a:rPr>
              <a:t>: 500 </a:t>
            </a:r>
            <a:r>
              <a:rPr lang="tr-TR" altLang="tr-TR" sz="2200" dirty="0" smtClean="0">
                <a:solidFill>
                  <a:srgbClr val="CC0000"/>
                </a:solidFill>
              </a:rPr>
              <a:t>TL/ton     S=400 TL    i</a:t>
            </a:r>
            <a:r>
              <a:rPr lang="tr-TR" altLang="tr-TR" sz="2200" dirty="0">
                <a:solidFill>
                  <a:srgbClr val="CC0000"/>
                </a:solidFill>
              </a:rPr>
              <a:t>:%8</a:t>
            </a:r>
            <a:br>
              <a:rPr lang="tr-TR" altLang="tr-TR" sz="2200" dirty="0">
                <a:solidFill>
                  <a:srgbClr val="CC0000"/>
                </a:solidFill>
              </a:rPr>
            </a:br>
            <a:endParaRPr lang="tr-TR" altLang="tr-TR" sz="2200" dirty="0">
              <a:solidFill>
                <a:srgbClr val="000000"/>
              </a:solidFill>
            </a:endParaRPr>
          </a:p>
        </p:txBody>
      </p:sp>
      <p:sp>
        <p:nvSpPr>
          <p:cNvPr id="166915" name="Text Box 6"/>
          <p:cNvSpPr txBox="1">
            <a:spLocks noChangeArrowheads="1"/>
          </p:cNvSpPr>
          <p:nvPr/>
        </p:nvSpPr>
        <p:spPr bwMode="auto">
          <a:xfrm>
            <a:off x="1756880" y="3606962"/>
            <a:ext cx="10233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tr-TR" b="1" dirty="0">
                <a:solidFill>
                  <a:srgbClr val="000000"/>
                </a:solidFill>
              </a:rPr>
              <a:t>The enterprise must purchase the annual feed requirement in </a:t>
            </a:r>
            <a:r>
              <a:rPr lang="tr-TR" altLang="tr-TR" b="1" dirty="0" smtClean="0">
                <a:solidFill>
                  <a:srgbClr val="FF0000"/>
                </a:solidFill>
              </a:rPr>
              <a:t>?</a:t>
            </a:r>
            <a:r>
              <a:rPr lang="en-US" altLang="tr-TR" b="1" dirty="0" smtClean="0">
                <a:solidFill>
                  <a:srgbClr val="000000"/>
                </a:solidFill>
              </a:rPr>
              <a:t> </a:t>
            </a:r>
            <a:r>
              <a:rPr lang="en-US" altLang="tr-TR" b="1" dirty="0">
                <a:solidFill>
                  <a:srgbClr val="000000"/>
                </a:solidFill>
              </a:rPr>
              <a:t>batches.</a:t>
            </a:r>
            <a:endParaRPr lang="tr-TR" altLang="tr-T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7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1191803" y="1166421"/>
            <a:ext cx="9616610" cy="143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 err="1" smtClean="0">
                <a:solidFill>
                  <a:srgbClr val="FF3300"/>
                </a:solidFill>
              </a:rPr>
              <a:t>d.Average</a:t>
            </a:r>
            <a:r>
              <a:rPr lang="tr-TR" altLang="tr-TR" sz="2000" b="1" dirty="0" smtClean="0">
                <a:solidFill>
                  <a:srgbClr val="FF33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FF3300"/>
                </a:solidFill>
              </a:rPr>
              <a:t>Stock</a:t>
            </a:r>
            <a:r>
              <a:rPr lang="tr-TR" altLang="tr-TR" sz="2000" b="1" dirty="0" smtClean="0">
                <a:solidFill>
                  <a:srgbClr val="FF3300"/>
                </a:solidFill>
              </a:rPr>
              <a:t>:</a:t>
            </a:r>
            <a:r>
              <a:rPr lang="tr-TR" altLang="tr-TR" sz="2000" b="1" dirty="0">
                <a:solidFill>
                  <a:srgbClr val="FF3300"/>
                </a:solidFill>
              </a:rPr>
              <a:t/>
            </a:r>
            <a:br>
              <a:rPr lang="tr-TR" altLang="tr-TR" sz="2000" b="1" dirty="0">
                <a:solidFill>
                  <a:srgbClr val="FF3300"/>
                </a:solidFill>
              </a:rPr>
            </a:br>
            <a:r>
              <a:rPr lang="en-US" altLang="tr-TR" sz="2000" dirty="0" smtClean="0">
                <a:solidFill>
                  <a:srgbClr val="333399"/>
                </a:solidFill>
              </a:rPr>
              <a:t>Half of the amount of inventory used by the entity in a given period. To formulate </a:t>
            </a:r>
            <a:r>
              <a:rPr lang="tr-TR" altLang="tr-TR" sz="2000" dirty="0" smtClean="0">
                <a:solidFill>
                  <a:srgbClr val="333399"/>
                </a:solidFill>
              </a:rPr>
              <a:t>; </a:t>
            </a:r>
            <a:r>
              <a:rPr lang="en-US" altLang="tr-TR" sz="2000" dirty="0" smtClean="0">
                <a:solidFill>
                  <a:srgbClr val="333399"/>
                </a:solidFill>
              </a:rPr>
              <a:t>a + b / 2 or; AC / 2 or</a:t>
            </a:r>
            <a:endParaRPr lang="tr-TR" altLang="tr-TR" sz="2000" dirty="0" smtClean="0">
              <a:solidFill>
                <a:srgbClr val="333399"/>
              </a:solidFill>
            </a:endParaRPr>
          </a:p>
        </p:txBody>
      </p:sp>
      <p:pic>
        <p:nvPicPr>
          <p:cNvPr id="167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2708276"/>
            <a:ext cx="54864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191803" y="5476126"/>
            <a:ext cx="9924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e. Maximum </a:t>
            </a:r>
            <a:r>
              <a:rPr lang="tr-TR" b="1" dirty="0" err="1" smtClean="0">
                <a:solidFill>
                  <a:srgbClr val="FF0000"/>
                </a:solidFill>
              </a:rPr>
              <a:t>Stock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It can be defined as the stock that is added to the optimum stock amount and that should be kept in the enterprise</a:t>
            </a:r>
            <a:r>
              <a:rPr lang="tr-TR" dirty="0" smtClean="0"/>
              <a:t> as a </a:t>
            </a:r>
            <a:r>
              <a:rPr lang="tr-TR" dirty="0" err="1" smtClean="0"/>
              <a:t>maximum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Maximum </a:t>
            </a:r>
            <a:r>
              <a:rPr lang="tr-TR" b="1" dirty="0" err="1" smtClean="0"/>
              <a:t>Stock</a:t>
            </a:r>
            <a:r>
              <a:rPr lang="tr-TR" b="1" dirty="0" smtClean="0"/>
              <a:t>: Optimum </a:t>
            </a:r>
            <a:r>
              <a:rPr lang="tr-TR" b="1" dirty="0" err="1" smtClean="0"/>
              <a:t>Stock</a:t>
            </a:r>
            <a:r>
              <a:rPr lang="tr-TR" b="1" dirty="0" smtClean="0"/>
              <a:t> +Q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55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626724" y="1630363"/>
            <a:ext cx="1090088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2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50000"/>
            </a:pPr>
            <a:r>
              <a:rPr lang="tr-TR" altLang="tr-TR" sz="2000" dirty="0" err="1" smtClean="0">
                <a:solidFill>
                  <a:srgbClr val="000000"/>
                </a:solidFill>
              </a:rPr>
              <a:t>Purchasing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>
                <a:solidFill>
                  <a:srgbClr val="000000"/>
                </a:solidFill>
              </a:rPr>
              <a:t>is </a:t>
            </a:r>
            <a:r>
              <a:rPr lang="tr-TR" altLang="tr-TR" sz="2000" dirty="0" err="1">
                <a:solidFill>
                  <a:srgbClr val="000000"/>
                </a:solidFill>
              </a:rPr>
              <a:t>called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procurement</a:t>
            </a:r>
            <a:r>
              <a:rPr lang="tr-TR" altLang="tr-TR" sz="2000" dirty="0">
                <a:solidFill>
                  <a:srgbClr val="000000"/>
                </a:solidFill>
              </a:rPr>
              <a:t>. </a:t>
            </a:r>
            <a:r>
              <a:rPr lang="en-US" altLang="tr-TR" sz="2000" dirty="0">
                <a:solidFill>
                  <a:srgbClr val="000000"/>
                </a:solidFill>
              </a:rPr>
              <a:t>Stocking from the business point of view is the storage of material factors in a specific place to meet some economic functions today or in the </a:t>
            </a:r>
            <a:r>
              <a:rPr lang="en-US" altLang="tr-TR" sz="2000" dirty="0" smtClean="0">
                <a:solidFill>
                  <a:srgbClr val="000000"/>
                </a:solidFill>
              </a:rPr>
              <a:t>future.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lvl="2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50000"/>
            </a:pPr>
            <a:r>
              <a:rPr lang="en-US" altLang="tr-TR" sz="2000" dirty="0" smtClean="0">
                <a:solidFill>
                  <a:srgbClr val="000000"/>
                </a:solidFill>
              </a:rPr>
              <a:t>When </a:t>
            </a:r>
            <a:r>
              <a:rPr lang="en-US" altLang="tr-TR" sz="2000" dirty="0">
                <a:solidFill>
                  <a:srgbClr val="000000"/>
                </a:solidFill>
              </a:rPr>
              <a:t>the supply function in enterprises is mentioned, generally only material supply (raw material supply) is understood in the literature</a:t>
            </a:r>
            <a:r>
              <a:rPr lang="en-US" altLang="tr-TR" sz="2000" dirty="0" smtClean="0">
                <a:solidFill>
                  <a:srgbClr val="000000"/>
                </a:solidFill>
              </a:rPr>
              <a:t>.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2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50000"/>
            </a:pPr>
            <a:r>
              <a:rPr lang="en-US" altLang="tr-TR" sz="2000" b="1" dirty="0">
                <a:solidFill>
                  <a:srgbClr val="FF0000"/>
                </a:solidFill>
              </a:rPr>
              <a:t>The classification of procurement can be done as follows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:</a:t>
            </a:r>
            <a:endParaRPr lang="tr-TR" altLang="tr-TR" sz="2000" b="1" dirty="0" smtClean="0">
              <a:solidFill>
                <a:srgbClr val="FF0000"/>
              </a:solidFill>
            </a:endParaRPr>
          </a:p>
          <a:p>
            <a:pPr lvl="2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50000"/>
            </a:pPr>
            <a:r>
              <a:rPr lang="tr-TR" altLang="tr-TR" sz="2000" dirty="0">
                <a:solidFill>
                  <a:srgbClr val="CC0000"/>
                </a:solidFill>
              </a:rPr>
              <a:t> </a:t>
            </a:r>
            <a:r>
              <a:rPr lang="tr-TR" altLang="tr-TR" sz="2000" dirty="0" smtClean="0">
                <a:solidFill>
                  <a:srgbClr val="CC0000"/>
                </a:solidFill>
              </a:rPr>
              <a:t>     1</a:t>
            </a:r>
            <a:r>
              <a:rPr lang="tr-TR" altLang="tr-TR" sz="2000" dirty="0">
                <a:solidFill>
                  <a:srgbClr val="CC0000"/>
                </a:solidFill>
              </a:rPr>
              <a:t>.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en-US" altLang="tr-TR" sz="2000" dirty="0">
                <a:solidFill>
                  <a:srgbClr val="000000"/>
                </a:solidFill>
              </a:rPr>
              <a:t>According to the subject (goods, services, rights</a:t>
            </a:r>
            <a:r>
              <a:rPr lang="en-US" altLang="tr-TR" sz="2000" dirty="0" smtClean="0">
                <a:solidFill>
                  <a:srgbClr val="000000"/>
                </a:solidFill>
              </a:rPr>
              <a:t>)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2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50000"/>
            </a:pP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</a:rPr>
              <a:t>     </a:t>
            </a:r>
            <a:r>
              <a:rPr lang="tr-TR" altLang="tr-TR" sz="2000" dirty="0" smtClean="0">
                <a:solidFill>
                  <a:srgbClr val="CC0000"/>
                </a:solidFill>
              </a:rPr>
              <a:t>2</a:t>
            </a:r>
            <a:r>
              <a:rPr lang="tr-TR" altLang="tr-TR" sz="2000" dirty="0">
                <a:solidFill>
                  <a:srgbClr val="CC0000"/>
                </a:solidFill>
              </a:rPr>
              <a:t>.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en-US" altLang="tr-TR" sz="2000" dirty="0">
                <a:solidFill>
                  <a:srgbClr val="000000"/>
                </a:solidFill>
              </a:rPr>
              <a:t>According to the repetition of the activity (continuous, periodic, one time)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lvl="3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FCF01"/>
              </a:buClr>
              <a:buSzPct val="55000"/>
            </a:pPr>
            <a:r>
              <a:rPr lang="tr-TR" altLang="tr-TR" sz="2000" dirty="0">
                <a:solidFill>
                  <a:srgbClr val="CC0000"/>
                </a:solidFill>
              </a:rPr>
              <a:t>3.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en-US" altLang="tr-TR" sz="2000" dirty="0">
                <a:solidFill>
                  <a:srgbClr val="000000"/>
                </a:solidFill>
              </a:rPr>
              <a:t>According to principle (in case of need, stocking, adjusted by need</a:t>
            </a:r>
            <a:r>
              <a:rPr lang="en-US" altLang="tr-TR" sz="2000" dirty="0" smtClean="0">
                <a:solidFill>
                  <a:srgbClr val="000000"/>
                </a:solidFill>
              </a:rPr>
              <a:t>)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lvl="3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FCF01"/>
              </a:buClr>
              <a:buSzPct val="55000"/>
            </a:pPr>
            <a:r>
              <a:rPr lang="tr-TR" altLang="tr-TR" sz="2000" dirty="0" smtClean="0">
                <a:solidFill>
                  <a:srgbClr val="CC0000"/>
                </a:solidFill>
              </a:rPr>
              <a:t>4</a:t>
            </a:r>
            <a:r>
              <a:rPr lang="tr-TR" altLang="tr-TR" sz="2000" dirty="0">
                <a:solidFill>
                  <a:srgbClr val="CC0000"/>
                </a:solidFill>
              </a:rPr>
              <a:t>.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en-US" altLang="tr-TR" sz="2000" dirty="0">
                <a:solidFill>
                  <a:srgbClr val="000000"/>
                </a:solidFill>
              </a:rPr>
              <a:t>According to the form (active, passive).</a:t>
            </a:r>
            <a:endParaRPr lang="tr-TR" altLang="tr-TR" sz="2000" dirty="0">
              <a:solidFill>
                <a:srgbClr val="000000"/>
              </a:solidFill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2286000" y="830264"/>
            <a:ext cx="7772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Raw Material Supply (Inventory Control</a:t>
            </a:r>
            <a:r>
              <a:rPr lang="tr-TR" altLang="tr-TR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/STOCK</a:t>
            </a:r>
            <a:r>
              <a:rPr lang="en-US" altLang="tr-TR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tr-TR" altLang="tr-TR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976045" y="1935164"/>
            <a:ext cx="1014059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1.Supply market</a:t>
            </a: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      a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)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Capital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market</a:t>
            </a: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b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)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Labor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market</a:t>
            </a: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c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)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Goods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services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market</a:t>
            </a: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 </a:t>
            </a:r>
            <a:r>
              <a:rPr lang="tr-TR" altLang="tr-TR" sz="2000" dirty="0" err="1" smtClean="0">
                <a:solidFill>
                  <a:srgbClr val="CC0000"/>
                </a:solidFill>
                <a:latin typeface="Arial" panose="020B0604020202020204" pitchFamily="34" charset="0"/>
              </a:rPr>
              <a:t>Version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Market</a:t>
            </a: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rgbClr val="CC0000"/>
                </a:solidFill>
                <a:latin typeface="Arial" panose="020B0604020202020204" pitchFamily="34" charset="0"/>
              </a:rPr>
              <a:t> *</a:t>
            </a:r>
            <a:r>
              <a:rPr lang="en-US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There are a number of phases of the supply of goods. These stages can be examined under the following headings</a:t>
            </a:r>
            <a:r>
              <a:rPr lang="en-US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alt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 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Market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survey</a:t>
            </a:r>
            <a:endParaRPr lang="tr-TR" alt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Determination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tr-TR" altLang="tr-T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8800" lvl="4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E4A8"/>
              </a:buClr>
              <a:buSzPct val="50000"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 3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1828800" lvl="4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E4A8"/>
              </a:buClr>
              <a:buSzPct val="50000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Purchasing</a:t>
            </a:r>
            <a:endParaRPr lang="tr-TR" altLang="tr-T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8800" lvl="4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E4A8"/>
              </a:buClr>
              <a:buSzPct val="50000"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 5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Transportation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raw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material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enterprises</a:t>
            </a:r>
            <a:endParaRPr lang="tr-TR" altLang="tr-T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8800" lvl="4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E4A8"/>
              </a:buClr>
              <a:buSzPct val="50000"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 6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Warehousing</a:t>
            </a:r>
            <a:endParaRPr lang="tr-TR" alt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8800" lvl="4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E4A8"/>
              </a:buClr>
              <a:buSzPct val="50000"/>
            </a:pPr>
            <a:r>
              <a:rPr lang="tr-TR" altLang="tr-TR" sz="20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 7</a:t>
            </a:r>
            <a:r>
              <a:rPr lang="tr-TR" altLang="tr-TR" sz="2000" dirty="0">
                <a:solidFill>
                  <a:srgbClr val="CC0000"/>
                </a:solidFill>
                <a:latin typeface="Arial" panose="020B0604020202020204" pitchFamily="34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financing</a:t>
            </a:r>
            <a:endParaRPr lang="tr-TR" altLang="tr-TR" sz="2000" dirty="0">
              <a:solidFill>
                <a:srgbClr val="CC0000"/>
              </a:solidFill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2286000" y="989013"/>
            <a:ext cx="7772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 smtClean="0">
                <a:solidFill>
                  <a:srgbClr val="CC0000"/>
                </a:solidFill>
              </a:rPr>
              <a:t>Markets are divided into two:</a:t>
            </a:r>
            <a:endParaRPr lang="tr-TR" altLang="tr-TR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1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1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1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1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1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1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81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81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81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81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81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build="p" autoUpdateAnimBg="0"/>
      <p:bldP spid="1812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945222" y="1347789"/>
            <a:ext cx="10428270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endParaRPr lang="tr-TR" altLang="tr-TR" sz="24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There is the possibility to stock material factors in enterprises. 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tocking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can 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be 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likened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that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arrival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, waiting and leaving of the 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water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 a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pool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livestock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enterprises</a:t>
            </a:r>
            <a:r>
              <a:rPr lang="en-US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, the raw material is first shipped to the enterprise, stocked and shipped from stock to production in accordance with its purpose for a certain period of time</a:t>
            </a:r>
            <a:r>
              <a:rPr lang="en-US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raw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material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enterprises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is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made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two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ways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endParaRPr lang="tr-TR" alt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</a:pPr>
            <a:r>
              <a:rPr lang="tr-TR" altLang="tr-TR" sz="2400" dirty="0">
                <a:solidFill>
                  <a:srgbClr val="800000"/>
                </a:solidFill>
                <a:latin typeface="Arial" panose="020B0604020202020204" pitchFamily="34" charset="0"/>
              </a:rPr>
              <a:t>	</a:t>
            </a:r>
            <a:r>
              <a:rPr lang="tr-TR" altLang="tr-TR" sz="2400" dirty="0">
                <a:solidFill>
                  <a:srgbClr val="CC0000"/>
                </a:solidFill>
                <a:latin typeface="Arial" panose="020B0604020202020204" pitchFamily="34" charset="0"/>
              </a:rPr>
              <a:t>a)</a:t>
            </a:r>
            <a:r>
              <a:rPr lang="tr-TR" altLang="tr-TR" sz="24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one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batch</a:t>
            </a:r>
            <a:endParaRPr lang="tr-TR" alt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</a:pPr>
            <a:r>
              <a:rPr lang="tr-TR" altLang="tr-TR" sz="2400" dirty="0">
                <a:solidFill>
                  <a:srgbClr val="800000"/>
                </a:solidFill>
                <a:latin typeface="Arial" panose="020B0604020202020204" pitchFamily="34" charset="0"/>
              </a:rPr>
              <a:t>	</a:t>
            </a:r>
            <a:r>
              <a:rPr lang="tr-TR" altLang="tr-TR" sz="2400" dirty="0">
                <a:solidFill>
                  <a:srgbClr val="CC0000"/>
                </a:solidFill>
                <a:latin typeface="Arial" panose="020B0604020202020204" pitchFamily="34" charset="0"/>
              </a:rPr>
              <a:t>b)</a:t>
            </a:r>
            <a:r>
              <a:rPr lang="tr-TR" altLang="tr-TR" sz="24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</a:t>
            </a:r>
            <a:r>
              <a:rPr lang="tr-TR" alt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parcel</a:t>
            </a:r>
            <a:endParaRPr lang="tr-TR" altLang="tr-TR" sz="24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buSzPct val="60000"/>
            </a:pP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Each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method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has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both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advantages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disadvantages</a:t>
            </a: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altLang="tr-TR" sz="2200" dirty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09800" y="1196975"/>
            <a:ext cx="7772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 smtClean="0">
                <a:solidFill>
                  <a:srgbClr val="CC0000"/>
                </a:solidFill>
                <a:latin typeface="Arial" panose="020B0604020202020204" pitchFamily="34" charset="0"/>
              </a:rPr>
              <a:t>Supply</a:t>
            </a:r>
            <a:r>
              <a:rPr lang="tr-TR" altLang="tr-TR" sz="24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 of </a:t>
            </a:r>
            <a:r>
              <a:rPr lang="tr-TR" altLang="tr-TR" sz="2400" b="1" dirty="0" err="1" smtClean="0">
                <a:solidFill>
                  <a:srgbClr val="CC0000"/>
                </a:solidFill>
                <a:latin typeface="Arial" panose="020B0604020202020204" pitchFamily="34" charset="0"/>
              </a:rPr>
              <a:t>Raw</a:t>
            </a:r>
            <a:r>
              <a:rPr lang="tr-TR" altLang="tr-TR" sz="24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CC0000"/>
                </a:solidFill>
                <a:latin typeface="Arial" panose="020B0604020202020204" pitchFamily="34" charset="0"/>
              </a:rPr>
              <a:t>Materials</a:t>
            </a:r>
            <a:endParaRPr lang="tr-TR" altLang="tr-TR" sz="2400" b="1" dirty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791110" y="1555751"/>
            <a:ext cx="1059265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 smtClean="0">
                <a:solidFill>
                  <a:srgbClr val="CC0000"/>
                </a:solidFill>
              </a:rPr>
              <a:t>Advantages</a:t>
            </a:r>
            <a:r>
              <a:rPr lang="en-US" altLang="tr-TR" sz="2400" b="1" dirty="0" smtClean="0">
                <a:solidFill>
                  <a:srgbClr val="CC0000"/>
                </a:solidFill>
              </a:rPr>
              <a:t> of raw material supply in one batch;</a:t>
            </a:r>
            <a:r>
              <a:rPr lang="tr-TR" altLang="tr-TR" sz="2400" b="1" dirty="0">
                <a:solidFill>
                  <a:srgbClr val="CC0000"/>
                </a:solidFill>
              </a:rPr>
              <a:t/>
            </a:r>
            <a:br>
              <a:rPr lang="tr-TR" altLang="tr-TR" sz="2400" b="1" dirty="0">
                <a:solidFill>
                  <a:srgbClr val="CC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smtClean="0">
                <a:solidFill>
                  <a:srgbClr val="CC0000"/>
                </a:solidFill>
                <a:sym typeface="Symbol" panose="05050102010706020507" pitchFamily="18" charset="2"/>
              </a:rPr>
              <a:t> </a:t>
            </a:r>
            <a:r>
              <a:rPr lang="en-US" altLang="tr-TR" sz="2400" dirty="0">
                <a:solidFill>
                  <a:srgbClr val="000000"/>
                </a:solidFill>
              </a:rPr>
              <a:t>Significant discount on raw material price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A sample of raw material quality is provided</a:t>
            </a:r>
            <a:r>
              <a:rPr lang="en-US" altLang="tr-TR" sz="2400" dirty="0" smtClean="0">
                <a:solidFill>
                  <a:srgbClr val="000000"/>
                </a:solidFill>
              </a:rPr>
              <a:t>,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Order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costs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are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minimized</a:t>
            </a:r>
            <a:r>
              <a:rPr lang="tr-TR" altLang="tr-TR" sz="2400" dirty="0">
                <a:solidFill>
                  <a:srgbClr val="000000"/>
                </a:solidFill>
              </a:rPr>
              <a:t>.</a:t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b="1" dirty="0" err="1" smtClean="0">
                <a:solidFill>
                  <a:srgbClr val="CC0000"/>
                </a:solidFill>
              </a:rPr>
              <a:t>Disadvantages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;</a:t>
            </a:r>
            <a:r>
              <a:rPr lang="tr-TR" altLang="tr-TR" sz="2400" b="1" dirty="0">
                <a:solidFill>
                  <a:srgbClr val="CC0000"/>
                </a:solidFill>
              </a:rPr>
              <a:t/>
            </a:r>
            <a:br>
              <a:rPr lang="tr-TR" altLang="tr-TR" sz="2400" b="1" dirty="0">
                <a:solidFill>
                  <a:srgbClr val="CC0000"/>
                </a:solidFill>
              </a:rPr>
            </a:br>
            <a:r>
              <a:rPr lang="tr-TR" altLang="tr-TR" sz="2400" b="1" dirty="0">
                <a:solidFill>
                  <a:srgbClr val="CC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b="1" dirty="0">
                <a:solidFill>
                  <a:srgbClr val="CC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Warehousing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costs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increase</a:t>
            </a:r>
            <a:r>
              <a:rPr lang="tr-TR" altLang="tr-TR" sz="2400" dirty="0">
                <a:solidFill>
                  <a:srgbClr val="000000"/>
                </a:solidFill>
              </a:rPr>
              <a:t>.</a:t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There is the risk of irrational use of money by linking the limited revolving fund facilities to the raw material that can be used in a longer term</a:t>
            </a:r>
            <a:r>
              <a:rPr lang="en-US" altLang="tr-TR" sz="2400" dirty="0" smtClean="0">
                <a:solidFill>
                  <a:srgbClr val="000000"/>
                </a:solidFill>
              </a:rPr>
              <a:t>.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Significant deficiencies may arise in revolving fund financing.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endParaRPr lang="tr-TR" altLang="tr-T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965771" y="1196976"/>
            <a:ext cx="10346076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err="1" smtClean="0">
                <a:solidFill>
                  <a:srgbClr val="CC0000"/>
                </a:solidFill>
              </a:rPr>
              <a:t>Advantages</a:t>
            </a:r>
            <a:r>
              <a:rPr lang="en-US" altLang="tr-TR" sz="2400" dirty="0" smtClean="0">
                <a:solidFill>
                  <a:srgbClr val="CC0000"/>
                </a:solidFill>
              </a:rPr>
              <a:t> of raw material supply in </a:t>
            </a:r>
            <a:r>
              <a:rPr lang="tr-TR" altLang="tr-TR" sz="2400" dirty="0" err="1" smtClean="0">
                <a:solidFill>
                  <a:srgbClr val="CC0000"/>
                </a:solidFill>
              </a:rPr>
              <a:t>parcel</a:t>
            </a:r>
            <a:r>
              <a:rPr lang="en-US" altLang="tr-TR" sz="2400" dirty="0" smtClean="0">
                <a:solidFill>
                  <a:srgbClr val="CC0000"/>
                </a:solidFill>
              </a:rPr>
              <a:t>:</a:t>
            </a:r>
            <a:r>
              <a:rPr lang="tr-TR" altLang="tr-TR" sz="2400" dirty="0">
                <a:solidFill>
                  <a:srgbClr val="CC0000"/>
                </a:solidFill>
              </a:rPr>
              <a:t/>
            </a:r>
            <a:br>
              <a:rPr lang="tr-TR" altLang="tr-TR" sz="2400" dirty="0">
                <a:solidFill>
                  <a:srgbClr val="CC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CC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stocking costs of the enterprise are further reduced</a:t>
            </a:r>
            <a:r>
              <a:rPr lang="en-US" altLang="tr-TR" sz="2400" dirty="0" smtClean="0">
                <a:solidFill>
                  <a:srgbClr val="000000"/>
                </a:solidFill>
              </a:rPr>
              <a:t>.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revolving fund facilities that are limited in the enterprise are used rationally in the supply system in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parcel</a:t>
            </a:r>
            <a:r>
              <a:rPr lang="tr-TR" altLang="tr-TR" sz="2400" dirty="0" smtClean="0">
                <a:solidFill>
                  <a:srgbClr val="000000"/>
                </a:solidFill>
              </a:rPr>
              <a:t>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As the number of lots in supply increases, the stocking costs of the enterprise can be further minimized.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 err="1" smtClean="0">
                <a:solidFill>
                  <a:srgbClr val="CC0000"/>
                </a:solidFill>
              </a:rPr>
              <a:t>Disadvantages</a:t>
            </a:r>
            <a:r>
              <a:rPr lang="tr-TR" altLang="tr-TR" sz="2400" dirty="0" smtClean="0">
                <a:solidFill>
                  <a:srgbClr val="CC0000"/>
                </a:solidFill>
              </a:rPr>
              <a:t>;</a:t>
            </a:r>
            <a:r>
              <a:rPr lang="tr-TR" altLang="tr-TR" sz="2400" dirty="0">
                <a:solidFill>
                  <a:srgbClr val="800000"/>
                </a:solidFill>
              </a:rPr>
              <a:t/>
            </a:r>
            <a:br>
              <a:rPr lang="tr-TR" altLang="tr-TR" sz="2400" dirty="0">
                <a:solidFill>
                  <a:srgbClr val="8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8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Order costs in the business increase.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expected uniformity in the quality of the raw material supplied cannot be </a:t>
            </a:r>
            <a:r>
              <a:rPr lang="en-US" altLang="tr-TR" sz="2400" dirty="0" smtClean="0">
                <a:solidFill>
                  <a:srgbClr val="000000"/>
                </a:solidFill>
              </a:rPr>
              <a:t>achieved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 smtClean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possibility of discounting is reduced according to the purchase price.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endParaRPr lang="tr-TR" altLang="tr-T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965771" y="1989139"/>
            <a:ext cx="10068674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CC0000"/>
                </a:solidFill>
                <a:latin typeface="Arial" panose="020B0604020202020204" pitchFamily="34" charset="0"/>
              </a:rPr>
              <a:t>	</a:t>
            </a:r>
            <a:r>
              <a:rPr lang="en-US" altLang="tr-TR" sz="2800" dirty="0" smtClean="0"/>
              <a:t>To summarize; It is necessary to supply the raw material required by the enterprise </a:t>
            </a:r>
            <a:r>
              <a:rPr lang="en-US" altLang="tr-TR" sz="2800" dirty="0" smtClean="0">
                <a:solidFill>
                  <a:srgbClr val="FF0000"/>
                </a:solidFill>
              </a:rPr>
              <a:t>at the appropriate time</a:t>
            </a:r>
            <a:r>
              <a:rPr lang="en-US" altLang="tr-TR" sz="2800" dirty="0" smtClean="0"/>
              <a:t>, </a:t>
            </a:r>
            <a:r>
              <a:rPr lang="en-US" altLang="tr-TR" sz="2800" dirty="0" smtClean="0">
                <a:solidFill>
                  <a:srgbClr val="FF0000"/>
                </a:solidFill>
              </a:rPr>
              <a:t>in the appropriate quantity,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solidFill>
                  <a:srgbClr val="FF0000"/>
                </a:solidFill>
              </a:rPr>
              <a:t>in the appropriate quality,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solidFill>
                  <a:srgbClr val="FF0000"/>
                </a:solidFill>
              </a:rPr>
              <a:t>at an affordable price </a:t>
            </a:r>
            <a:r>
              <a:rPr lang="en-US" altLang="tr-TR" sz="2800" dirty="0" smtClean="0"/>
              <a:t>and from the </a:t>
            </a:r>
            <a:r>
              <a:rPr lang="en-US" altLang="tr-TR" sz="2800" dirty="0" smtClean="0">
                <a:solidFill>
                  <a:srgbClr val="FF0000"/>
                </a:solidFill>
              </a:rPr>
              <a:t>appropriate source.</a:t>
            </a:r>
            <a:endParaRPr lang="tr-TR" altLang="tr-TR" sz="28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000000"/>
                </a:solidFill>
              </a:rPr>
              <a:t/>
            </a:r>
            <a:br>
              <a:rPr lang="tr-TR" altLang="tr-TR" sz="2800" dirty="0">
                <a:solidFill>
                  <a:srgbClr val="000000"/>
                </a:solidFill>
              </a:rPr>
            </a:br>
            <a:r>
              <a:rPr lang="en-US" altLang="tr-TR" sz="2800" dirty="0">
                <a:solidFill>
                  <a:srgbClr val="000000"/>
                </a:solidFill>
              </a:rPr>
              <a:t>These five criteria are actually called </a:t>
            </a:r>
            <a:r>
              <a:rPr lang="tr-TR" altLang="tr-TR" sz="2800" dirty="0" smtClean="0">
                <a:solidFill>
                  <a:srgbClr val="FF0000"/>
                </a:solidFill>
              </a:rPr>
              <a:t>«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OPTIMAL STOCK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»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dirty="0" smtClean="0">
                <a:solidFill>
                  <a:srgbClr val="000000"/>
                </a:solidFill>
              </a:rPr>
              <a:t> </a:t>
            </a:r>
            <a:r>
              <a:rPr lang="en-US" altLang="tr-TR" sz="2800" dirty="0">
                <a:solidFill>
                  <a:srgbClr val="000000"/>
                </a:solidFill>
              </a:rPr>
              <a:t>in the enterprise.</a:t>
            </a:r>
            <a:r>
              <a:rPr lang="tr-TR" altLang="tr-TR" sz="2800" dirty="0" smtClean="0">
                <a:solidFill>
                  <a:srgbClr val="800000"/>
                </a:solidFill>
              </a:rPr>
              <a:t> </a:t>
            </a:r>
            <a:r>
              <a:rPr lang="tr-TR" altLang="tr-TR" sz="2800" dirty="0">
                <a:solidFill>
                  <a:srgbClr val="800000"/>
                </a:solidFill>
              </a:rPr>
              <a:t/>
            </a:r>
            <a:br>
              <a:rPr lang="tr-TR" altLang="tr-TR" sz="2800" dirty="0">
                <a:solidFill>
                  <a:srgbClr val="800000"/>
                </a:solidFill>
              </a:rPr>
            </a:br>
            <a:endParaRPr lang="tr-TR" altLang="tr-TR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88369" y="1412876"/>
            <a:ext cx="1083923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800000"/>
                </a:solidFill>
                <a:latin typeface="Arial" panose="020B0604020202020204" pitchFamily="34" charset="0"/>
              </a:rPr>
              <a:t/>
            </a:r>
            <a:br>
              <a:rPr lang="tr-TR" altLang="tr-TR" sz="2800" b="1" dirty="0">
                <a:solidFill>
                  <a:srgbClr val="800000"/>
                </a:solidFill>
                <a:latin typeface="Arial" panose="020B0604020202020204" pitchFamily="34" charset="0"/>
              </a:rPr>
            </a:br>
            <a:r>
              <a:rPr lang="tr-TR" altLang="tr-TR" sz="2400" b="1" dirty="0" err="1" smtClean="0">
                <a:solidFill>
                  <a:srgbClr val="CC0000"/>
                </a:solidFill>
              </a:rPr>
              <a:t>Stock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 </a:t>
            </a:r>
            <a:r>
              <a:rPr lang="tr-TR" altLang="tr-TR" sz="2400" b="1" dirty="0" err="1" smtClean="0">
                <a:solidFill>
                  <a:srgbClr val="CC0000"/>
                </a:solidFill>
              </a:rPr>
              <a:t>Types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 in Business</a:t>
            </a:r>
            <a:r>
              <a:rPr lang="tr-TR" altLang="tr-TR" sz="2400" b="1" dirty="0">
                <a:solidFill>
                  <a:srgbClr val="800000"/>
                </a:solidFill>
              </a:rPr>
              <a:t/>
            </a:r>
            <a:br>
              <a:rPr lang="tr-TR" altLang="tr-TR" sz="2400" b="1" dirty="0">
                <a:solidFill>
                  <a:srgbClr val="800000"/>
                </a:solidFill>
              </a:rPr>
            </a:br>
            <a:r>
              <a:rPr lang="tr-TR" altLang="tr-TR" sz="2400" b="1" dirty="0">
                <a:solidFill>
                  <a:srgbClr val="800000"/>
                </a:solidFill>
              </a:rPr>
              <a:t>	</a:t>
            </a:r>
            <a:r>
              <a:rPr lang="en-US" altLang="tr-TR" sz="2400" dirty="0">
                <a:solidFill>
                  <a:srgbClr val="000000"/>
                </a:solidFill>
              </a:rPr>
              <a:t>It is possible to examine and examine the stock types that can be applied in animal husbandry enterprises under five headings as in all enterprises. These</a:t>
            </a:r>
            <a:r>
              <a:rPr lang="en-US" altLang="tr-TR" sz="2400" dirty="0" smtClean="0">
                <a:solidFill>
                  <a:srgbClr val="000000"/>
                </a:solidFill>
              </a:rPr>
              <a:t>;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000000"/>
                </a:solidFill>
              </a:rPr>
              <a:t>	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Notice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stock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	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Safety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stock</a:t>
            </a:r>
            <a:r>
              <a:rPr lang="tr-TR" altLang="tr-TR" sz="2400" dirty="0">
                <a:solidFill>
                  <a:srgbClr val="000000"/>
                </a:solidFill>
              </a:rPr>
              <a:t> (</a:t>
            </a:r>
            <a:r>
              <a:rPr lang="tr-TR" altLang="tr-TR" sz="2400" dirty="0" err="1">
                <a:solidFill>
                  <a:srgbClr val="000000"/>
                </a:solidFill>
              </a:rPr>
              <a:t>Asset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stock</a:t>
            </a:r>
            <a:r>
              <a:rPr lang="tr-TR" altLang="tr-TR" sz="2400" dirty="0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000000"/>
                </a:solidFill>
              </a:rPr>
              <a:t>	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Optimal </a:t>
            </a:r>
            <a:r>
              <a:rPr lang="tr-TR" altLang="tr-TR" sz="2400" dirty="0" err="1">
                <a:solidFill>
                  <a:srgbClr val="000000"/>
                </a:solidFill>
              </a:rPr>
              <a:t>stock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	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Average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stock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000000"/>
                </a:solidFill>
              </a:rPr>
              <a:t>	 </a:t>
            </a:r>
            <a:r>
              <a:rPr lang="tr-TR" altLang="tr-TR" sz="2400" dirty="0">
                <a:solidFill>
                  <a:srgbClr val="CC0000"/>
                </a:solidFill>
                <a:sym typeface="Symbol" panose="05050102010706020507" pitchFamily="18" charset="2"/>
              </a:rPr>
              <a:t>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smtClean="0">
                <a:solidFill>
                  <a:srgbClr val="000000"/>
                </a:solidFill>
              </a:rPr>
              <a:t>Maximum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stock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>	</a:t>
            </a:r>
            <a:r>
              <a:rPr lang="en-US" altLang="tr-TR" sz="2400" dirty="0">
                <a:solidFill>
                  <a:srgbClr val="000000"/>
                </a:solidFill>
              </a:rPr>
              <a:t> The first two of these five stocks (notice and safety stocks) determine the minimum stock level in the enterprise.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endParaRPr lang="tr-TR" altLang="tr-T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760288" y="1196976"/>
            <a:ext cx="10962525" cy="523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C0000"/>
                </a:solidFill>
              </a:rPr>
              <a:t/>
            </a:r>
            <a:br>
              <a:rPr lang="tr-TR" altLang="tr-TR" sz="2400" b="1" dirty="0">
                <a:solidFill>
                  <a:srgbClr val="CC0000"/>
                </a:solidFill>
              </a:rPr>
            </a:br>
            <a:r>
              <a:rPr lang="tr-TR" altLang="tr-TR" sz="2400" b="1" dirty="0">
                <a:solidFill>
                  <a:srgbClr val="CC0000"/>
                </a:solidFill>
              </a:rPr>
              <a:t>a) </a:t>
            </a:r>
            <a:r>
              <a:rPr lang="tr-TR" altLang="tr-TR" sz="2400" b="1" dirty="0" err="1" smtClean="0">
                <a:solidFill>
                  <a:srgbClr val="CC0000"/>
                </a:solidFill>
              </a:rPr>
              <a:t>Notice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 </a:t>
            </a:r>
            <a:r>
              <a:rPr lang="tr-TR" altLang="tr-TR" sz="2400" b="1" dirty="0" err="1" smtClean="0">
                <a:solidFill>
                  <a:srgbClr val="CC0000"/>
                </a:solidFill>
              </a:rPr>
              <a:t>Stock</a:t>
            </a:r>
            <a:r>
              <a:rPr lang="tr-TR" altLang="tr-TR" sz="2400" b="1" dirty="0">
                <a:solidFill>
                  <a:srgbClr val="CC0000"/>
                </a:solidFill>
              </a:rPr>
              <a:t/>
            </a:r>
            <a:br>
              <a:rPr lang="tr-TR" altLang="tr-TR" sz="2400" b="1" dirty="0">
                <a:solidFill>
                  <a:srgbClr val="CC0000"/>
                </a:solidFill>
              </a:rPr>
            </a:br>
            <a:r>
              <a:rPr lang="en-US" altLang="tr-TR" sz="2400" dirty="0">
                <a:solidFill>
                  <a:srgbClr val="000000"/>
                </a:solidFill>
              </a:rPr>
              <a:t>As the name implies, the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notice</a:t>
            </a:r>
            <a:r>
              <a:rPr lang="en-US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stock is the stock that informs the entity to re-supply raw materials when the amount of stock in a business drops to a certain level</a:t>
            </a:r>
            <a:r>
              <a:rPr lang="en-US" altLang="tr-TR" sz="2400" dirty="0" smtClean="0">
                <a:solidFill>
                  <a:srgbClr val="000000"/>
                </a:solidFill>
              </a:rPr>
              <a:t>.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000000"/>
                </a:solidFill>
              </a:rPr>
              <a:t>The formula that allows calculation of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notice</a:t>
            </a:r>
            <a:r>
              <a:rPr lang="en-US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stock in the enterprise is given below.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 err="1" smtClean="0">
                <a:solidFill>
                  <a:srgbClr val="FF0000"/>
                </a:solidFill>
              </a:rPr>
              <a:t>If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smtClean="0">
                <a:solidFill>
                  <a:srgbClr val="CC0000"/>
                </a:solidFill>
              </a:rPr>
              <a:t>OA </a:t>
            </a:r>
            <a:r>
              <a:rPr lang="tr-TR" altLang="tr-TR" sz="2400" dirty="0">
                <a:solidFill>
                  <a:srgbClr val="CC0000"/>
                </a:solidFill>
              </a:rPr>
              <a:t>/ OB = CD / CB </a:t>
            </a:r>
            <a:r>
              <a:rPr lang="tr-TR" altLang="tr-TR" sz="2400" dirty="0" smtClean="0">
                <a:solidFill>
                  <a:srgbClr val="CC0000"/>
                </a:solidFill>
              </a:rPr>
              <a:t>,    CD </a:t>
            </a:r>
            <a:r>
              <a:rPr lang="tr-TR" altLang="tr-TR" sz="2400" dirty="0">
                <a:solidFill>
                  <a:srgbClr val="CC0000"/>
                </a:solidFill>
              </a:rPr>
              <a:t>= OA x CB / OB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</a:rPr>
              <a:t>OA: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amount of stock required for a given period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</a:rPr>
              <a:t>OB: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Time to use stock in the enterprise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</a:rPr>
              <a:t>CB: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The stock renewal period of the enterprise</a:t>
            </a:r>
            <a:r>
              <a:rPr lang="tr-TR" altLang="tr-TR" sz="2400" dirty="0">
                <a:solidFill>
                  <a:srgbClr val="000000"/>
                </a:solidFill>
              </a:rPr>
              <a:t/>
            </a:r>
            <a:br>
              <a:rPr lang="tr-TR" altLang="tr-TR" sz="2400" dirty="0">
                <a:solidFill>
                  <a:srgbClr val="000000"/>
                </a:solidFill>
              </a:rPr>
            </a:br>
            <a:r>
              <a:rPr lang="tr-TR" altLang="tr-TR" sz="2400" dirty="0">
                <a:solidFill>
                  <a:srgbClr val="CC0000"/>
                </a:solidFill>
              </a:rPr>
              <a:t>CD: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Indicates the level of stock to be </a:t>
            </a:r>
            <a:r>
              <a:rPr lang="en-US" altLang="tr-TR" sz="2400" dirty="0" smtClean="0">
                <a:solidFill>
                  <a:srgbClr val="000000"/>
                </a:solidFill>
              </a:rPr>
              <a:t>reported</a:t>
            </a:r>
            <a:r>
              <a:rPr lang="tr-TR" altLang="tr-TR" sz="2400" dirty="0" smtClean="0">
                <a:solidFill>
                  <a:srgbClr val="000000"/>
                </a:solidFill>
              </a:rPr>
              <a:t> (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noticed</a:t>
            </a:r>
            <a:r>
              <a:rPr lang="tr-TR" altLang="tr-TR" sz="2400" dirty="0" smtClean="0">
                <a:solidFill>
                  <a:srgbClr val="000000"/>
                </a:solidFill>
              </a:rPr>
              <a:t>).</a:t>
            </a:r>
            <a:endParaRPr lang="tr-TR" altLang="tr-TR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rışımlar">
  <a:themeElements>
    <a:clrScheme name="Karışımlar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ml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513</Words>
  <Application>Microsoft Office PowerPoint</Application>
  <PresentationFormat>Geniş ekran</PresentationFormat>
  <Paragraphs>60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Symbol</vt:lpstr>
      <vt:lpstr>Tahoma</vt:lpstr>
      <vt:lpstr>Wingdings</vt:lpstr>
      <vt:lpstr>Office Teması</vt:lpstr>
      <vt:lpstr>Karışımlar</vt:lpstr>
      <vt:lpstr>Belge</vt:lpstr>
      <vt:lpstr>CHAPTER 9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Arzu Gökdai</dc:creator>
  <cp:lastModifiedBy>Arzu Gökdai</cp:lastModifiedBy>
  <cp:revision>38</cp:revision>
  <dcterms:created xsi:type="dcterms:W3CDTF">2019-12-09T10:39:02Z</dcterms:created>
  <dcterms:modified xsi:type="dcterms:W3CDTF">2019-12-12T06:54:19Z</dcterms:modified>
</cp:coreProperties>
</file>