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3" r:id="rId1"/>
  </p:sldMasterIdLst>
  <p:sldIdLst>
    <p:sldId id="257" r:id="rId2"/>
    <p:sldId id="259" r:id="rId3"/>
    <p:sldId id="266" r:id="rId4"/>
    <p:sldId id="267" r:id="rId5"/>
    <p:sldId id="260" r:id="rId6"/>
    <p:sldId id="280" r:id="rId7"/>
    <p:sldId id="281" r:id="rId8"/>
    <p:sldId id="282" r:id="rId9"/>
    <p:sldId id="283" r:id="rId10"/>
    <p:sldId id="284" r:id="rId11"/>
    <p:sldId id="285" r:id="rId12"/>
    <p:sldId id="286" r:id="rId13"/>
    <p:sldId id="287" r:id="rId14"/>
    <p:sldId id="28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BBD6AE"/>
    <a:srgbClr val="339966"/>
    <a:srgbClr val="CC0000"/>
    <a:srgbClr val="9900CC"/>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5238" autoAdjust="0"/>
  </p:normalViewPr>
  <p:slideViewPr>
    <p:cSldViewPr snapToGrid="0">
      <p:cViewPr varScale="1">
        <p:scale>
          <a:sx n="91" d="100"/>
          <a:sy n="91" d="100"/>
        </p:scale>
        <p:origin x="53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2253346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397040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21607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197636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268552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8" name="Date Placeholder 7"/>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9" name="Footer Placeholder 8"/>
          <p:cNvSpPr>
            <a:spLocks noGrp="1"/>
          </p:cNvSpPr>
          <p:nvPr>
            <p:ph type="ftr" sz="quarter" idx="11"/>
          </p:nvPr>
        </p:nvSpPr>
        <p:spPr/>
        <p:txBody>
          <a:bodyPr/>
          <a:lstStyle/>
          <a:p>
            <a:endParaRPr lang="tr-TR"/>
          </a:p>
        </p:txBody>
      </p:sp>
      <p:sp>
        <p:nvSpPr>
          <p:cNvPr id="10" name="Slide Number Placeholder 9"/>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304752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583436" y="3143250"/>
            <a:ext cx="4270248" cy="259677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7" name="Date Placeholder 6"/>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D59231A-8678-4D6F-8995-778C8A2771ED}" type="slidenum">
              <a:rPr lang="tr-TR" smtClean="0"/>
              <a:pPr/>
              <a:t>‹#›</a:t>
            </a:fld>
            <a:endParaRPr lang="tr-TR"/>
          </a:p>
        </p:txBody>
      </p:sp>
      <p:sp>
        <p:nvSpPr>
          <p:cNvPr id="10" name="Title 9"/>
          <p:cNvSpPr>
            <a:spLocks noGrp="1"/>
          </p:cNvSpPr>
          <p:nvPr>
            <p:ph type="title"/>
          </p:nvPr>
        </p:nvSpPr>
        <p:spPr/>
        <p:txBody>
          <a:bodyPr/>
          <a:lstStyle/>
          <a:p>
            <a:r>
              <a:rPr lang="tr-TR"/>
              <a:t>Asıl başlık stilini düzenlemek için tıklayın</a:t>
            </a:r>
            <a:endParaRPr lang="en-US" dirty="0"/>
          </a:p>
        </p:txBody>
      </p:sp>
    </p:spTree>
    <p:extLst>
      <p:ext uri="{BB962C8B-B14F-4D97-AF65-F5344CB8AC3E}">
        <p14:creationId xmlns:p14="http://schemas.microsoft.com/office/powerpoint/2010/main" val="644300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352234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344383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9" name="Date Placeholder 8"/>
          <p:cNvSpPr>
            <a:spLocks noGrp="1"/>
          </p:cNvSpPr>
          <p:nvPr>
            <p:ph type="dt" sz="half" idx="10"/>
          </p:nvPr>
        </p:nvSpPr>
        <p:spPr/>
        <p:txBody>
          <a:bodyPr/>
          <a:lstStyle/>
          <a:p>
            <a:fld id="{B7381D5C-A245-44A6-AEE9-C77012015298}" type="datetimeFigureOut">
              <a:rPr lang="tr-TR" smtClean="0"/>
              <a:pPr/>
              <a:t>23.12.2019</a:t>
            </a:fld>
            <a:endParaRPr lang="tr-TR"/>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tr-TR"/>
          </a:p>
        </p:txBody>
      </p:sp>
      <p:sp>
        <p:nvSpPr>
          <p:cNvPr id="11" name="Slide Number Placeholder 10"/>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103590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7381D5C-A245-44A6-AEE9-C77012015298}" type="datetimeFigureOut">
              <a:rPr lang="tr-TR" smtClean="0"/>
              <a:pPr/>
              <a:t>23.12.2019</a:t>
            </a:fld>
            <a:endParaRPr lang="tr-TR"/>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tr-TR"/>
          </a:p>
        </p:txBody>
      </p:sp>
      <p:sp>
        <p:nvSpPr>
          <p:cNvPr id="10" name="Slide Number Placeholder 9"/>
          <p:cNvSpPr>
            <a:spLocks noGrp="1"/>
          </p:cNvSpPr>
          <p:nvPr>
            <p:ph type="sldNum" sz="quarter" idx="12"/>
          </p:nvPr>
        </p:nvSpPr>
        <p:spPr/>
        <p:txBody>
          <a:bodyPr/>
          <a:lstStyle/>
          <a:p>
            <a:fld id="{5D59231A-8678-4D6F-8995-778C8A2771ED}" type="slidenum">
              <a:rPr lang="tr-TR" smtClean="0"/>
              <a:pPr/>
              <a:t>‹#›</a:t>
            </a:fld>
            <a:endParaRPr lang="tr-TR"/>
          </a:p>
        </p:txBody>
      </p:sp>
    </p:spTree>
    <p:extLst>
      <p:ext uri="{BB962C8B-B14F-4D97-AF65-F5344CB8AC3E}">
        <p14:creationId xmlns:p14="http://schemas.microsoft.com/office/powerpoint/2010/main" val="2482313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7381D5C-A245-44A6-AEE9-C77012015298}" type="datetimeFigureOut">
              <a:rPr lang="tr-TR" smtClean="0"/>
              <a:pPr/>
              <a:t>23.12.2019</a:t>
            </a:fld>
            <a:endParaRPr lang="tr-T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tr-T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D59231A-8678-4D6F-8995-778C8A2771ED}" type="slidenum">
              <a:rPr lang="tr-TR" smtClean="0"/>
              <a:pPr/>
              <a:t>‹#›</a:t>
            </a:fld>
            <a:endParaRPr lang="tr-TR"/>
          </a:p>
        </p:txBody>
      </p:sp>
    </p:spTree>
    <p:extLst>
      <p:ext uri="{BB962C8B-B14F-4D97-AF65-F5344CB8AC3E}">
        <p14:creationId xmlns:p14="http://schemas.microsoft.com/office/powerpoint/2010/main" val="2754931367"/>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5">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7">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6CFCF823-6D4E-46F1-8D4F-0299193BD9B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3000">
                <a:solidFill>
                  <a:srgbClr val="FFFFFF"/>
                </a:solidFill>
              </a:rPr>
              <a:t>SPOR KÜLTÜRÜ VE OLİMPİK EĞİTİM</a:t>
            </a:r>
          </a:p>
        </p:txBody>
      </p:sp>
      <p:sp>
        <p:nvSpPr>
          <p:cNvPr id="30" name="İçerik Yer Tutucusu 29">
            <a:extLst>
              <a:ext uri="{FF2B5EF4-FFF2-40B4-BE49-F238E27FC236}">
                <a16:creationId xmlns:a16="http://schemas.microsoft.com/office/drawing/2014/main" id="{539D0F6D-7AE8-4AB2-AEBB-A32DD6005008}"/>
              </a:ext>
            </a:extLst>
          </p:cNvPr>
          <p:cNvSpPr>
            <a:spLocks noGrp="1"/>
          </p:cNvSpPr>
          <p:nvPr>
            <p:ph idx="1"/>
          </p:nvPr>
        </p:nvSpPr>
        <p:spPr>
          <a:xfrm>
            <a:off x="5591695" y="1402080"/>
            <a:ext cx="5320696" cy="4053840"/>
          </a:xfrm>
        </p:spPr>
        <p:txBody>
          <a:bodyPr anchor="ctr">
            <a:normAutofit/>
          </a:bodyPr>
          <a:lstStyle/>
          <a:p>
            <a:pPr marL="0" indent="0">
              <a:buNone/>
            </a:pPr>
            <a:r>
              <a:rPr lang="tr-TR" dirty="0">
                <a:solidFill>
                  <a:srgbClr val="002060"/>
                </a:solidFill>
              </a:rPr>
              <a:t>KONU:   </a:t>
            </a:r>
            <a:r>
              <a:rPr lang="tr-TR" dirty="0"/>
              <a:t>MODERN OLİMPİYATLAR</a:t>
            </a:r>
          </a:p>
          <a:p>
            <a:pPr marL="0" indent="0">
              <a:buNone/>
            </a:pPr>
            <a:r>
              <a:rPr lang="tr-TR" dirty="0">
                <a:solidFill>
                  <a:srgbClr val="002060"/>
                </a:solidFill>
              </a:rPr>
              <a:t>ÖĞRETMEN:  </a:t>
            </a:r>
            <a:r>
              <a:rPr lang="tr-TR" dirty="0" smtClean="0">
                <a:solidFill>
                  <a:srgbClr val="002060"/>
                </a:solidFill>
              </a:rPr>
              <a:t>Doç. </a:t>
            </a:r>
            <a:r>
              <a:rPr lang="tr-TR" dirty="0" smtClean="0"/>
              <a:t>Dr. NEVİN </a:t>
            </a:r>
            <a:r>
              <a:rPr lang="tr-TR" dirty="0"/>
              <a:t>GÜNDÜZ</a:t>
            </a:r>
          </a:p>
          <a:p>
            <a:pPr marL="0" indent="0">
              <a:buNone/>
            </a:pPr>
            <a:r>
              <a:rPr lang="tr-TR" dirty="0" smtClean="0">
                <a:solidFill>
                  <a:srgbClr val="002060"/>
                </a:solidFill>
              </a:rPr>
              <a:t>GRUP:</a:t>
            </a:r>
            <a:endParaRPr lang="tr-TR" dirty="0">
              <a:solidFill>
                <a:srgbClr val="002060"/>
              </a:solidFill>
            </a:endParaRPr>
          </a:p>
          <a:p>
            <a:pPr marL="0" indent="0">
              <a:buNone/>
            </a:pPr>
            <a:r>
              <a:rPr lang="tr-TR" dirty="0"/>
              <a:t>AYSELNUR DOĞRUER     17170185</a:t>
            </a:r>
          </a:p>
          <a:p>
            <a:pPr marL="0" indent="0">
              <a:buNone/>
            </a:pPr>
            <a:r>
              <a:rPr lang="tr-TR" dirty="0"/>
              <a:t>ELANUR YILDIRIM         17170101</a:t>
            </a:r>
          </a:p>
          <a:p>
            <a:pPr marL="0" indent="0">
              <a:buNone/>
            </a:pPr>
            <a:r>
              <a:rPr lang="tr-TR" dirty="0"/>
              <a:t>HARUN ULUÇAY            17170009</a:t>
            </a:r>
          </a:p>
          <a:p>
            <a:pPr marL="0" indent="0">
              <a:buNone/>
            </a:pPr>
            <a:r>
              <a:rPr lang="tr-TR" dirty="0"/>
              <a:t>DİLAN TOPRAK            17170087</a:t>
            </a:r>
          </a:p>
          <a:p>
            <a:pPr marL="0" indent="0">
              <a:buNone/>
            </a:pPr>
            <a:r>
              <a:rPr lang="tr-TR" dirty="0"/>
              <a:t>RUHAT AKALIN               17170220</a:t>
            </a:r>
          </a:p>
          <a:p>
            <a:pPr marL="0" indent="0">
              <a:buNone/>
            </a:pPr>
            <a:endParaRPr lang="tr-TR" dirty="0"/>
          </a:p>
        </p:txBody>
      </p:sp>
      <p:pic>
        <p:nvPicPr>
          <p:cNvPr id="34" name="Resim 33">
            <a:extLst>
              <a:ext uri="{FF2B5EF4-FFF2-40B4-BE49-F238E27FC236}">
                <a16:creationId xmlns:a16="http://schemas.microsoft.com/office/drawing/2014/main" id="{1B417FDF-322F-4B3A-87BF-F6849FDB8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501" y="128033"/>
            <a:ext cx="1807142" cy="1816178"/>
          </a:xfrm>
          <a:prstGeom prst="rect">
            <a:avLst/>
          </a:prstGeom>
        </p:spPr>
      </p:pic>
    </p:spTree>
    <p:extLst>
      <p:ext uri="{BB962C8B-B14F-4D97-AF65-F5344CB8AC3E}">
        <p14:creationId xmlns:p14="http://schemas.microsoft.com/office/powerpoint/2010/main" val="353166470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48BE35C-B8DE-4E42-B865-DFF5D7D39ED2}"/>
              </a:ext>
            </a:extLst>
          </p:cNvPr>
          <p:cNvSpPr>
            <a:spLocks noGrp="1"/>
          </p:cNvSpPr>
          <p:nvPr>
            <p:ph sz="half" idx="1"/>
          </p:nvPr>
        </p:nvSpPr>
        <p:spPr>
          <a:xfrm>
            <a:off x="331304" y="450574"/>
            <a:ext cx="5522379" cy="5289452"/>
          </a:xfrm>
        </p:spPr>
        <p:txBody>
          <a:bodyPr/>
          <a:lstStyle/>
          <a:p>
            <a:r>
              <a:rPr lang="tr-TR" dirty="0"/>
              <a:t>2000 </a:t>
            </a:r>
            <a:r>
              <a:rPr lang="tr-TR" dirty="0" err="1"/>
              <a:t>olimpiyatlari</a:t>
            </a:r>
            <a:r>
              <a:rPr lang="tr-TR" dirty="0"/>
              <a:t/>
            </a:r>
            <a:br>
              <a:rPr lang="tr-TR" dirty="0"/>
            </a:br>
            <a:r>
              <a:rPr lang="tr-TR" dirty="0" err="1"/>
              <a:t>sidney</a:t>
            </a:r>
            <a:r>
              <a:rPr lang="tr-TR" dirty="0"/>
              <a:t/>
            </a:r>
            <a:br>
              <a:rPr lang="tr-TR" dirty="0"/>
            </a:br>
            <a:r>
              <a:rPr lang="tr-TR" dirty="0"/>
              <a:t>simleri aslında kısaltma olan maskotlardan “</a:t>
            </a:r>
            <a:r>
              <a:rPr lang="tr-TR" dirty="0" err="1"/>
              <a:t>Olly</a:t>
            </a:r>
            <a:r>
              <a:rPr lang="tr-TR" dirty="0"/>
              <a:t>” “</a:t>
            </a:r>
            <a:r>
              <a:rPr lang="tr-TR" dirty="0" err="1"/>
              <a:t>Olimpiyatlar”ı</a:t>
            </a:r>
            <a:r>
              <a:rPr lang="tr-TR" dirty="0"/>
              <a:t>, “</a:t>
            </a:r>
            <a:r>
              <a:rPr lang="tr-TR" dirty="0" err="1"/>
              <a:t>Syd</a:t>
            </a:r>
            <a:r>
              <a:rPr lang="tr-TR" dirty="0"/>
              <a:t>” ev sahipliği yapan şehri “</a:t>
            </a:r>
            <a:r>
              <a:rPr lang="tr-TR" dirty="0" err="1"/>
              <a:t>Sidney”i</a:t>
            </a:r>
            <a:r>
              <a:rPr lang="tr-TR" dirty="0"/>
              <a:t>, “</a:t>
            </a:r>
            <a:r>
              <a:rPr lang="tr-TR" dirty="0" err="1"/>
              <a:t>Millie</a:t>
            </a:r>
            <a:r>
              <a:rPr lang="tr-TR" dirty="0"/>
              <a:t>” ise “</a:t>
            </a:r>
            <a:r>
              <a:rPr lang="tr-TR" dirty="0" err="1"/>
              <a:t>Milenyum”u</a:t>
            </a:r>
            <a:r>
              <a:rPr lang="tr-TR" dirty="0"/>
              <a:t> ifade etmektedir.</a:t>
            </a:r>
          </a:p>
        </p:txBody>
      </p:sp>
      <p:sp>
        <p:nvSpPr>
          <p:cNvPr id="4" name="İçerik Yer Tutucusu 3">
            <a:extLst>
              <a:ext uri="{FF2B5EF4-FFF2-40B4-BE49-F238E27FC236}">
                <a16:creationId xmlns:a16="http://schemas.microsoft.com/office/drawing/2014/main" id="{438698A2-CF4F-4BE0-8409-4E7206473174}"/>
              </a:ext>
            </a:extLst>
          </p:cNvPr>
          <p:cNvSpPr>
            <a:spLocks noGrp="1"/>
          </p:cNvSpPr>
          <p:nvPr>
            <p:ph sz="half" idx="2"/>
          </p:nvPr>
        </p:nvSpPr>
        <p:spPr>
          <a:xfrm>
            <a:off x="6338315" y="450574"/>
            <a:ext cx="4939285" cy="6271068"/>
          </a:xfrm>
        </p:spPr>
        <p:txBody>
          <a:bodyPr/>
          <a:lstStyle/>
          <a:p>
            <a:r>
              <a:rPr lang="tr-TR" dirty="0"/>
              <a:t>2002 </a:t>
            </a:r>
            <a:r>
              <a:rPr lang="tr-TR" dirty="0" err="1"/>
              <a:t>olimpiyatlari</a:t>
            </a:r>
            <a:r>
              <a:rPr lang="tr-TR" dirty="0"/>
              <a:t> </a:t>
            </a:r>
            <a:br>
              <a:rPr lang="tr-TR" dirty="0"/>
            </a:br>
            <a:r>
              <a:rPr lang="tr-TR" dirty="0"/>
              <a:t>salt lake </a:t>
            </a:r>
            <a:r>
              <a:rPr lang="tr-TR" dirty="0" err="1"/>
              <a:t>city</a:t>
            </a:r>
            <a:r>
              <a:rPr lang="tr-TR" dirty="0"/>
              <a:t> 2002</a:t>
            </a:r>
            <a:br>
              <a:rPr lang="tr-TR" dirty="0"/>
            </a:br>
            <a:r>
              <a:rPr lang="tr-TR" dirty="0"/>
              <a:t>Batı Amerika’nın yerli hayvanlarından esinlenilen maskotlar aynı zamanda Kızılderililerin de efsanelerinde bulunmaktadır. </a:t>
            </a:r>
            <a:r>
              <a:rPr lang="tr-TR" dirty="0" err="1"/>
              <a:t>Powder</a:t>
            </a:r>
            <a:r>
              <a:rPr lang="tr-TR" dirty="0"/>
              <a:t>, Kızılderili mitolojisinde güneşin dünyaya yaklaştığı sırada onu okuyla vuran Hare’nin sahip olduğu hızı temsil etmektedir, bu yüzden tavşandır. </a:t>
            </a:r>
            <a:r>
              <a:rPr lang="tr-TR" dirty="0" err="1"/>
              <a:t>Copper</a:t>
            </a:r>
            <a:r>
              <a:rPr lang="tr-TR" dirty="0"/>
              <a:t>, bir çakaldır, gene bir Kızılderili efsanesine göre yüksek dağlardaki insanlardan bir ateş çaldı. Bu yüzden de ışık ve sıcaklığı temsil etmektedir. Son olarak </a:t>
            </a:r>
            <a:r>
              <a:rPr lang="tr-TR" dirty="0" err="1"/>
              <a:t>Coal</a:t>
            </a:r>
            <a:r>
              <a:rPr lang="tr-TR" dirty="0"/>
              <a:t> ise Amerikan siyah ayısının gücünü temsil etmektedir</a:t>
            </a:r>
          </a:p>
        </p:txBody>
      </p:sp>
      <p:pic>
        <p:nvPicPr>
          <p:cNvPr id="5" name="Resim 4">
            <a:extLst>
              <a:ext uri="{FF2B5EF4-FFF2-40B4-BE49-F238E27FC236}">
                <a16:creationId xmlns:a16="http://schemas.microsoft.com/office/drawing/2014/main" id="{1FB8469B-762E-4390-B1D6-83D9052448FD}"/>
              </a:ext>
            </a:extLst>
          </p:cNvPr>
          <p:cNvPicPr>
            <a:picLocks noChangeAspect="1"/>
          </p:cNvPicPr>
          <p:nvPr/>
        </p:nvPicPr>
        <p:blipFill>
          <a:blip r:embed="rId2" cstate="print"/>
          <a:stretch>
            <a:fillRect/>
          </a:stretch>
        </p:blipFill>
        <p:spPr>
          <a:xfrm>
            <a:off x="331304" y="2359187"/>
            <a:ext cx="5652401" cy="2877561"/>
          </a:xfrm>
          <a:prstGeom prst="rect">
            <a:avLst/>
          </a:prstGeom>
        </p:spPr>
      </p:pic>
      <p:pic>
        <p:nvPicPr>
          <p:cNvPr id="6" name="Resim 5">
            <a:extLst>
              <a:ext uri="{FF2B5EF4-FFF2-40B4-BE49-F238E27FC236}">
                <a16:creationId xmlns:a16="http://schemas.microsoft.com/office/drawing/2014/main" id="{E0EFC9A4-0FF6-4883-8B44-499E09E5C5EB}"/>
              </a:ext>
            </a:extLst>
          </p:cNvPr>
          <p:cNvPicPr>
            <a:picLocks noChangeAspect="1"/>
          </p:cNvPicPr>
          <p:nvPr/>
        </p:nvPicPr>
        <p:blipFill>
          <a:blip r:embed="rId3" cstate="print"/>
          <a:stretch>
            <a:fillRect/>
          </a:stretch>
        </p:blipFill>
        <p:spPr>
          <a:xfrm>
            <a:off x="6612652" y="4140860"/>
            <a:ext cx="4390610" cy="2580782"/>
          </a:xfrm>
          <a:prstGeom prst="rect">
            <a:avLst/>
          </a:prstGeom>
        </p:spPr>
      </p:pic>
    </p:spTree>
    <p:extLst>
      <p:ext uri="{BB962C8B-B14F-4D97-AF65-F5344CB8AC3E}">
        <p14:creationId xmlns:p14="http://schemas.microsoft.com/office/powerpoint/2010/main" val="1153447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8D71E00-29E1-43C3-85FD-015C9AAD5BFE}"/>
              </a:ext>
            </a:extLst>
          </p:cNvPr>
          <p:cNvSpPr>
            <a:spLocks noGrp="1"/>
          </p:cNvSpPr>
          <p:nvPr>
            <p:ph sz="half" idx="1"/>
          </p:nvPr>
        </p:nvSpPr>
        <p:spPr>
          <a:xfrm>
            <a:off x="240632" y="192505"/>
            <a:ext cx="5613051" cy="6400800"/>
          </a:xfrm>
        </p:spPr>
        <p:txBody>
          <a:bodyPr/>
          <a:lstStyle/>
          <a:p>
            <a:r>
              <a:rPr lang="tr-TR" dirty="0"/>
              <a:t>2004 </a:t>
            </a:r>
            <a:r>
              <a:rPr lang="tr-TR" dirty="0" err="1"/>
              <a:t>olimpiyatlari</a:t>
            </a:r>
            <a:r>
              <a:rPr lang="tr-TR" dirty="0"/>
              <a:t/>
            </a:r>
            <a:br>
              <a:rPr lang="tr-TR" dirty="0"/>
            </a:br>
            <a:r>
              <a:rPr lang="tr-TR" dirty="0" err="1"/>
              <a:t>atina</a:t>
            </a:r>
            <a:r>
              <a:rPr lang="tr-TR" dirty="0"/>
              <a:t/>
            </a:r>
            <a:br>
              <a:rPr lang="tr-TR" dirty="0"/>
            </a:br>
            <a:r>
              <a:rPr lang="tr-TR" dirty="0"/>
              <a:t>Yunan mitolojisinin iki tanrısıdır. Bilgelik tanrısı Athena ile tüm sanatların, güneşin ve ateşin tanrısı </a:t>
            </a:r>
            <a:r>
              <a:rPr lang="tr-TR" dirty="0" err="1"/>
              <a:t>Apollon</a:t>
            </a:r>
            <a:r>
              <a:rPr lang="tr-TR" dirty="0"/>
              <a:t>, diğer adıyla </a:t>
            </a:r>
            <a:r>
              <a:rPr lang="tr-TR" dirty="0" err="1"/>
              <a:t>Phevos</a:t>
            </a:r>
            <a:r>
              <a:rPr lang="tr-TR" dirty="0"/>
              <a:t> olimpiyatlarda maskot olarak seçilmişlerdir.</a:t>
            </a:r>
          </a:p>
        </p:txBody>
      </p:sp>
      <p:sp>
        <p:nvSpPr>
          <p:cNvPr id="4" name="İçerik Yer Tutucusu 3">
            <a:extLst>
              <a:ext uri="{FF2B5EF4-FFF2-40B4-BE49-F238E27FC236}">
                <a16:creationId xmlns:a16="http://schemas.microsoft.com/office/drawing/2014/main" id="{9D44EEBA-6432-4A6F-9405-13B46DB81A67}"/>
              </a:ext>
            </a:extLst>
          </p:cNvPr>
          <p:cNvSpPr>
            <a:spLocks noGrp="1"/>
          </p:cNvSpPr>
          <p:nvPr>
            <p:ph sz="half" idx="2"/>
          </p:nvPr>
        </p:nvSpPr>
        <p:spPr>
          <a:xfrm>
            <a:off x="6338319" y="192505"/>
            <a:ext cx="5613049" cy="6400800"/>
          </a:xfrm>
        </p:spPr>
        <p:txBody>
          <a:bodyPr/>
          <a:lstStyle/>
          <a:p>
            <a:r>
              <a:rPr lang="tr-TR" dirty="0"/>
              <a:t>2006 </a:t>
            </a:r>
            <a:r>
              <a:rPr lang="tr-TR" dirty="0" err="1"/>
              <a:t>olimpiyatlari</a:t>
            </a:r>
            <a:r>
              <a:rPr lang="tr-TR" dirty="0"/>
              <a:t/>
            </a:r>
            <a:br>
              <a:rPr lang="tr-TR" dirty="0"/>
            </a:br>
            <a:r>
              <a:rPr lang="tr-TR" dirty="0" err="1"/>
              <a:t>torino</a:t>
            </a:r>
            <a:r>
              <a:rPr lang="tr-TR" dirty="0"/>
              <a:t/>
            </a:r>
            <a:br>
              <a:rPr lang="tr-TR" dirty="0"/>
            </a:br>
            <a:r>
              <a:rPr lang="tr-TR" dirty="0"/>
              <a:t>Kar ve Buzu temsil eden ikiliden </a:t>
            </a:r>
            <a:r>
              <a:rPr lang="tr-TR" dirty="0" err="1"/>
              <a:t>Neve</a:t>
            </a:r>
            <a:r>
              <a:rPr lang="tr-TR" dirty="0"/>
              <a:t>, İtalyanca “Kar” anlamına gelmektedir. Zarafet, yumuşaklık ve dostluk sembolü olarak kırmızı renktedir. </a:t>
            </a:r>
            <a:r>
              <a:rPr lang="tr-TR" dirty="0" err="1"/>
              <a:t>Gliz</a:t>
            </a:r>
            <a:r>
              <a:rPr lang="tr-TR" dirty="0"/>
              <a:t> ise İtalyanca “Buz” anlamına gelen </a:t>
            </a:r>
            <a:r>
              <a:rPr lang="tr-TR" dirty="0" err="1"/>
              <a:t>Ghiaccio’nun</a:t>
            </a:r>
            <a:r>
              <a:rPr lang="tr-TR" dirty="0"/>
              <a:t> kısaltmasıdır. Coşku ve sevinci temsil ediyor.</a:t>
            </a:r>
          </a:p>
        </p:txBody>
      </p:sp>
      <p:pic>
        <p:nvPicPr>
          <p:cNvPr id="5" name="Resim 4">
            <a:extLst>
              <a:ext uri="{FF2B5EF4-FFF2-40B4-BE49-F238E27FC236}">
                <a16:creationId xmlns:a16="http://schemas.microsoft.com/office/drawing/2014/main" id="{9BCBA068-8D42-446A-9633-026BB81DB7FB}"/>
              </a:ext>
            </a:extLst>
          </p:cNvPr>
          <p:cNvPicPr>
            <a:picLocks noChangeAspect="1"/>
          </p:cNvPicPr>
          <p:nvPr/>
        </p:nvPicPr>
        <p:blipFill>
          <a:blip r:embed="rId2" cstate="print"/>
          <a:stretch>
            <a:fillRect/>
          </a:stretch>
        </p:blipFill>
        <p:spPr>
          <a:xfrm>
            <a:off x="482949" y="2615861"/>
            <a:ext cx="5613051" cy="2877561"/>
          </a:xfrm>
          <a:prstGeom prst="rect">
            <a:avLst/>
          </a:prstGeom>
        </p:spPr>
      </p:pic>
      <p:pic>
        <p:nvPicPr>
          <p:cNvPr id="6" name="Resim 5">
            <a:extLst>
              <a:ext uri="{FF2B5EF4-FFF2-40B4-BE49-F238E27FC236}">
                <a16:creationId xmlns:a16="http://schemas.microsoft.com/office/drawing/2014/main" id="{DBCBBE6B-0B23-4EB1-BAA8-592CFD351A56}"/>
              </a:ext>
            </a:extLst>
          </p:cNvPr>
          <p:cNvPicPr>
            <a:picLocks noChangeAspect="1"/>
          </p:cNvPicPr>
          <p:nvPr/>
        </p:nvPicPr>
        <p:blipFill>
          <a:blip r:embed="rId3" cstate="print"/>
          <a:stretch>
            <a:fillRect/>
          </a:stretch>
        </p:blipFill>
        <p:spPr>
          <a:xfrm>
            <a:off x="6580636" y="2615860"/>
            <a:ext cx="5213684" cy="2877561"/>
          </a:xfrm>
          <a:prstGeom prst="rect">
            <a:avLst/>
          </a:prstGeom>
        </p:spPr>
      </p:pic>
    </p:spTree>
    <p:extLst>
      <p:ext uri="{BB962C8B-B14F-4D97-AF65-F5344CB8AC3E}">
        <p14:creationId xmlns:p14="http://schemas.microsoft.com/office/powerpoint/2010/main" val="1947271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9D380EE-79E9-43AA-922D-544483C6CEEB}"/>
              </a:ext>
            </a:extLst>
          </p:cNvPr>
          <p:cNvSpPr>
            <a:spLocks noGrp="1"/>
          </p:cNvSpPr>
          <p:nvPr>
            <p:ph sz="half" idx="1"/>
          </p:nvPr>
        </p:nvSpPr>
        <p:spPr>
          <a:xfrm>
            <a:off x="224590" y="192505"/>
            <a:ext cx="5629094" cy="6416842"/>
          </a:xfrm>
        </p:spPr>
        <p:txBody>
          <a:bodyPr/>
          <a:lstStyle/>
          <a:p>
            <a:r>
              <a:rPr lang="tr-TR" dirty="0"/>
              <a:t>2008 </a:t>
            </a:r>
            <a:r>
              <a:rPr lang="tr-TR" dirty="0" err="1"/>
              <a:t>olimpiyatlari</a:t>
            </a:r>
            <a:r>
              <a:rPr lang="tr-TR" dirty="0"/>
              <a:t/>
            </a:r>
            <a:br>
              <a:rPr lang="tr-TR" dirty="0"/>
            </a:br>
            <a:r>
              <a:rPr lang="tr-TR" dirty="0"/>
              <a:t>pekin</a:t>
            </a:r>
            <a:br>
              <a:rPr lang="tr-TR" dirty="0"/>
            </a:br>
            <a:r>
              <a:rPr lang="tr-TR" dirty="0"/>
              <a:t>Pekin’in 5 maskottan oluşan ekibi Çin’in dünyaca ünlü 4 hayvanını sembolize ediyor. Bunlar “Balık, Panda, Kırlangıç ve Tibet </a:t>
            </a:r>
            <a:r>
              <a:rPr lang="tr-TR" dirty="0" err="1"/>
              <a:t>Antilobu”dur</a:t>
            </a:r>
            <a:r>
              <a:rPr lang="tr-TR" dirty="0"/>
              <a:t>. Beşinci maskot ise olimpiyat ateşini temsil etmekteydi.</a:t>
            </a:r>
          </a:p>
        </p:txBody>
      </p:sp>
      <p:sp>
        <p:nvSpPr>
          <p:cNvPr id="4" name="İçerik Yer Tutucusu 3">
            <a:extLst>
              <a:ext uri="{FF2B5EF4-FFF2-40B4-BE49-F238E27FC236}">
                <a16:creationId xmlns:a16="http://schemas.microsoft.com/office/drawing/2014/main" id="{0AD83822-4C98-4FD0-B729-59D15D0AC383}"/>
              </a:ext>
            </a:extLst>
          </p:cNvPr>
          <p:cNvSpPr>
            <a:spLocks noGrp="1"/>
          </p:cNvSpPr>
          <p:nvPr>
            <p:ph sz="half" idx="2"/>
          </p:nvPr>
        </p:nvSpPr>
        <p:spPr>
          <a:xfrm>
            <a:off x="6338315" y="192505"/>
            <a:ext cx="5629094" cy="6416842"/>
          </a:xfrm>
        </p:spPr>
        <p:txBody>
          <a:bodyPr/>
          <a:lstStyle/>
          <a:p>
            <a:r>
              <a:rPr lang="tr-TR" dirty="0"/>
              <a:t>2010 </a:t>
            </a:r>
            <a:r>
              <a:rPr lang="tr-TR" dirty="0" err="1"/>
              <a:t>olimpiyatlari</a:t>
            </a:r>
            <a:r>
              <a:rPr lang="tr-TR" dirty="0"/>
              <a:t/>
            </a:r>
            <a:br>
              <a:rPr lang="tr-TR" dirty="0"/>
            </a:br>
            <a:r>
              <a:rPr lang="tr-TR" dirty="0" err="1"/>
              <a:t>Vancouver</a:t>
            </a:r>
            <a:r>
              <a:rPr lang="tr-TR" dirty="0"/>
              <a:t/>
            </a:r>
            <a:br>
              <a:rPr lang="tr-TR" dirty="0"/>
            </a:br>
            <a:r>
              <a:rPr lang="tr-TR" dirty="0"/>
              <a:t>Kanada’nın sahip olduğu üç nesneden esinlenilen maskotlardan </a:t>
            </a:r>
            <a:r>
              <a:rPr lang="tr-TR" dirty="0" err="1"/>
              <a:t>Quatchi</a:t>
            </a:r>
            <a:r>
              <a:rPr lang="tr-TR" dirty="0"/>
              <a:t>, koca ayağı temsil ediyor. </a:t>
            </a:r>
            <a:r>
              <a:rPr lang="tr-TR" dirty="0" err="1"/>
              <a:t>Miga</a:t>
            </a:r>
            <a:r>
              <a:rPr lang="tr-TR" dirty="0"/>
              <a:t> ise katil balina ve </a:t>
            </a:r>
            <a:r>
              <a:rPr lang="tr-TR" dirty="0" err="1"/>
              <a:t>Kermode</a:t>
            </a:r>
            <a:r>
              <a:rPr lang="tr-TR" dirty="0"/>
              <a:t> ayısının birleşimi olarak ortaya çıkıyor.  </a:t>
            </a:r>
            <a:r>
              <a:rPr lang="tr-TR" dirty="0" err="1"/>
              <a:t>Sumi</a:t>
            </a:r>
            <a:r>
              <a:rPr lang="tr-TR" dirty="0"/>
              <a:t> ise kartal, ayı ve </a:t>
            </a:r>
            <a:r>
              <a:rPr lang="tr-TR" dirty="0" err="1"/>
              <a:t>Orca</a:t>
            </a:r>
            <a:r>
              <a:rPr lang="tr-TR" dirty="0"/>
              <a:t> hayvanlarının birleştiği bir maskot olarak tasarlanmış</a:t>
            </a:r>
          </a:p>
        </p:txBody>
      </p:sp>
      <p:pic>
        <p:nvPicPr>
          <p:cNvPr id="5" name="Resim 4">
            <a:extLst>
              <a:ext uri="{FF2B5EF4-FFF2-40B4-BE49-F238E27FC236}">
                <a16:creationId xmlns:a16="http://schemas.microsoft.com/office/drawing/2014/main" id="{9A827B8C-DD13-4176-969F-87C977DFD78C}"/>
              </a:ext>
            </a:extLst>
          </p:cNvPr>
          <p:cNvPicPr>
            <a:picLocks noChangeAspect="1"/>
          </p:cNvPicPr>
          <p:nvPr/>
        </p:nvPicPr>
        <p:blipFill>
          <a:blip r:embed="rId2" cstate="print"/>
          <a:stretch>
            <a:fillRect/>
          </a:stretch>
        </p:blipFill>
        <p:spPr>
          <a:xfrm>
            <a:off x="224590" y="2888578"/>
            <a:ext cx="5629094" cy="2877561"/>
          </a:xfrm>
          <a:prstGeom prst="rect">
            <a:avLst/>
          </a:prstGeom>
        </p:spPr>
      </p:pic>
      <p:pic>
        <p:nvPicPr>
          <p:cNvPr id="6" name="Resim 5">
            <a:extLst>
              <a:ext uri="{FF2B5EF4-FFF2-40B4-BE49-F238E27FC236}">
                <a16:creationId xmlns:a16="http://schemas.microsoft.com/office/drawing/2014/main" id="{C7785516-52D0-4ABB-83F0-665EEA7914E9}"/>
              </a:ext>
            </a:extLst>
          </p:cNvPr>
          <p:cNvPicPr>
            <a:picLocks noChangeAspect="1"/>
          </p:cNvPicPr>
          <p:nvPr/>
        </p:nvPicPr>
        <p:blipFill>
          <a:blip r:embed="rId3" cstate="print"/>
          <a:stretch>
            <a:fillRect/>
          </a:stretch>
        </p:blipFill>
        <p:spPr>
          <a:xfrm>
            <a:off x="6338315" y="2804357"/>
            <a:ext cx="5629094" cy="2877561"/>
          </a:xfrm>
          <a:prstGeom prst="rect">
            <a:avLst/>
          </a:prstGeom>
        </p:spPr>
      </p:pic>
    </p:spTree>
    <p:extLst>
      <p:ext uri="{BB962C8B-B14F-4D97-AF65-F5344CB8AC3E}">
        <p14:creationId xmlns:p14="http://schemas.microsoft.com/office/powerpoint/2010/main" val="919091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8269AEE-3092-4B71-80AB-3875673F0128}"/>
              </a:ext>
            </a:extLst>
          </p:cNvPr>
          <p:cNvSpPr>
            <a:spLocks noGrp="1"/>
          </p:cNvSpPr>
          <p:nvPr>
            <p:ph sz="half" idx="1"/>
          </p:nvPr>
        </p:nvSpPr>
        <p:spPr>
          <a:xfrm>
            <a:off x="368968" y="401053"/>
            <a:ext cx="5484715" cy="5338973"/>
          </a:xfrm>
        </p:spPr>
        <p:txBody>
          <a:bodyPr/>
          <a:lstStyle/>
          <a:p>
            <a:r>
              <a:rPr lang="tr-TR" dirty="0"/>
              <a:t>2012 </a:t>
            </a:r>
            <a:r>
              <a:rPr lang="tr-TR" dirty="0" err="1"/>
              <a:t>olimpiyatlari</a:t>
            </a:r>
            <a:r>
              <a:rPr lang="tr-TR" dirty="0"/>
              <a:t/>
            </a:r>
            <a:br>
              <a:rPr lang="tr-TR" dirty="0"/>
            </a:br>
            <a:r>
              <a:rPr lang="tr-TR" dirty="0" err="1"/>
              <a:t>londra</a:t>
            </a:r>
            <a:r>
              <a:rPr lang="tr-TR" dirty="0"/>
              <a:t/>
            </a:r>
            <a:br>
              <a:rPr lang="tr-TR" dirty="0"/>
            </a:br>
            <a:r>
              <a:rPr lang="tr-TR" dirty="0"/>
              <a:t>Daha önce 19’uncu </a:t>
            </a:r>
            <a:r>
              <a:rPr lang="tr-TR" dirty="0" err="1"/>
              <a:t>yy’da</a:t>
            </a:r>
            <a:r>
              <a:rPr lang="tr-TR" dirty="0"/>
              <a:t> spor oyunlarına ev sahipliği yapan “</a:t>
            </a:r>
            <a:r>
              <a:rPr lang="tr-TR" dirty="0" err="1"/>
              <a:t>Much</a:t>
            </a:r>
            <a:r>
              <a:rPr lang="tr-TR" dirty="0"/>
              <a:t> </a:t>
            </a:r>
            <a:r>
              <a:rPr lang="tr-TR" dirty="0" err="1"/>
              <a:t>Wenlock</a:t>
            </a:r>
            <a:r>
              <a:rPr lang="tr-TR" dirty="0"/>
              <a:t>” köyü ve </a:t>
            </a:r>
            <a:r>
              <a:rPr lang="tr-TR" dirty="0" err="1"/>
              <a:t>paralimpik</a:t>
            </a:r>
            <a:r>
              <a:rPr lang="tr-TR" dirty="0"/>
              <a:t> oyunların doğduğu bölgedeki “</a:t>
            </a:r>
            <a:r>
              <a:rPr lang="tr-TR" dirty="0" err="1"/>
              <a:t>Stoke</a:t>
            </a:r>
            <a:r>
              <a:rPr lang="tr-TR" dirty="0"/>
              <a:t> </a:t>
            </a:r>
            <a:r>
              <a:rPr lang="tr-TR" dirty="0" err="1"/>
              <a:t>Mandeville</a:t>
            </a:r>
            <a:r>
              <a:rPr lang="tr-TR" dirty="0"/>
              <a:t>” hastanesinden isimlerini alan maskotlar çizgi film karakterleridir.</a:t>
            </a:r>
          </a:p>
        </p:txBody>
      </p:sp>
      <p:sp>
        <p:nvSpPr>
          <p:cNvPr id="4" name="İçerik Yer Tutucusu 3">
            <a:extLst>
              <a:ext uri="{FF2B5EF4-FFF2-40B4-BE49-F238E27FC236}">
                <a16:creationId xmlns:a16="http://schemas.microsoft.com/office/drawing/2014/main" id="{1CEC6BD0-39BF-442E-95F0-83DAB6CA53F5}"/>
              </a:ext>
            </a:extLst>
          </p:cNvPr>
          <p:cNvSpPr>
            <a:spLocks noGrp="1"/>
          </p:cNvSpPr>
          <p:nvPr>
            <p:ph sz="half" idx="2"/>
          </p:nvPr>
        </p:nvSpPr>
        <p:spPr>
          <a:xfrm>
            <a:off x="6338315" y="401053"/>
            <a:ext cx="5324296" cy="6079958"/>
          </a:xfrm>
        </p:spPr>
        <p:txBody>
          <a:bodyPr/>
          <a:lstStyle/>
          <a:p>
            <a:r>
              <a:rPr lang="tr-TR" dirty="0"/>
              <a:t>2014 </a:t>
            </a:r>
            <a:r>
              <a:rPr lang="tr-TR" dirty="0" err="1"/>
              <a:t>olimpiyatlari</a:t>
            </a:r>
            <a:r>
              <a:rPr lang="tr-TR" dirty="0"/>
              <a:t/>
            </a:r>
            <a:br>
              <a:rPr lang="tr-TR" dirty="0"/>
            </a:br>
            <a:r>
              <a:rPr lang="tr-TR" dirty="0" err="1"/>
              <a:t>sochi</a:t>
            </a:r>
            <a:r>
              <a:rPr lang="tr-TR" dirty="0"/>
              <a:t/>
            </a:r>
            <a:br>
              <a:rPr lang="tr-TR" dirty="0"/>
            </a:br>
            <a:r>
              <a:rPr lang="tr-TR" dirty="0"/>
              <a:t>Üç maskottan oluşan </a:t>
            </a:r>
            <a:r>
              <a:rPr lang="tr-TR" dirty="0" err="1"/>
              <a:t>Sochi’nin</a:t>
            </a:r>
            <a:r>
              <a:rPr lang="tr-TR" dirty="0"/>
              <a:t> maskotlarının anlamları şöyle. Buz pateni bayanlarda eski başarıyı elde etme isteğini temsil eden tavşan, </a:t>
            </a:r>
            <a:r>
              <a:rPr lang="tr-TR" dirty="0" err="1"/>
              <a:t>Vlademir</a:t>
            </a:r>
            <a:r>
              <a:rPr lang="tr-TR" dirty="0"/>
              <a:t> Putin tarafından seçilen güçlü, büyük, hızlı ve güzel olarak adlandırılan Kar Leoparı ve 2008’de Kuzey Kutbuna Rus bayrağının yerleştirilmesiyle bölgede hakim olduğunu göstermek için seçilen Kutup </a:t>
            </a:r>
            <a:r>
              <a:rPr lang="tr-TR" dirty="0" err="1"/>
              <a:t>Ayisi</a:t>
            </a:r>
            <a:endParaRPr lang="tr-TR" dirty="0"/>
          </a:p>
        </p:txBody>
      </p:sp>
      <p:pic>
        <p:nvPicPr>
          <p:cNvPr id="5" name="Resim 4">
            <a:extLst>
              <a:ext uri="{FF2B5EF4-FFF2-40B4-BE49-F238E27FC236}">
                <a16:creationId xmlns:a16="http://schemas.microsoft.com/office/drawing/2014/main" id="{0441C35C-7939-41F8-9933-F85F7C024FAC}"/>
              </a:ext>
            </a:extLst>
          </p:cNvPr>
          <p:cNvPicPr>
            <a:picLocks noChangeAspect="1"/>
          </p:cNvPicPr>
          <p:nvPr/>
        </p:nvPicPr>
        <p:blipFill>
          <a:blip r:embed="rId2" cstate="print"/>
          <a:stretch>
            <a:fillRect/>
          </a:stretch>
        </p:blipFill>
        <p:spPr>
          <a:xfrm>
            <a:off x="529387" y="2862465"/>
            <a:ext cx="5324296" cy="2877561"/>
          </a:xfrm>
          <a:prstGeom prst="rect">
            <a:avLst/>
          </a:prstGeom>
        </p:spPr>
      </p:pic>
      <p:pic>
        <p:nvPicPr>
          <p:cNvPr id="6" name="Resim 5">
            <a:extLst>
              <a:ext uri="{FF2B5EF4-FFF2-40B4-BE49-F238E27FC236}">
                <a16:creationId xmlns:a16="http://schemas.microsoft.com/office/drawing/2014/main" id="{28BE3E94-0EB7-448A-9288-4B74FCDD8D2D}"/>
              </a:ext>
            </a:extLst>
          </p:cNvPr>
          <p:cNvPicPr>
            <a:picLocks noChangeAspect="1"/>
          </p:cNvPicPr>
          <p:nvPr/>
        </p:nvPicPr>
        <p:blipFill>
          <a:blip r:embed="rId3" cstate="print"/>
          <a:stretch>
            <a:fillRect/>
          </a:stretch>
        </p:blipFill>
        <p:spPr>
          <a:xfrm>
            <a:off x="6338315" y="3295128"/>
            <a:ext cx="5518484" cy="2877561"/>
          </a:xfrm>
          <a:prstGeom prst="rect">
            <a:avLst/>
          </a:prstGeom>
        </p:spPr>
      </p:pic>
    </p:spTree>
    <p:extLst>
      <p:ext uri="{BB962C8B-B14F-4D97-AF65-F5344CB8AC3E}">
        <p14:creationId xmlns:p14="http://schemas.microsoft.com/office/powerpoint/2010/main" val="3132530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DC15F54-7850-4471-B9E5-FFF4E8AAB690}"/>
              </a:ext>
            </a:extLst>
          </p:cNvPr>
          <p:cNvSpPr>
            <a:spLocks noGrp="1"/>
          </p:cNvSpPr>
          <p:nvPr>
            <p:ph idx="1"/>
          </p:nvPr>
        </p:nvSpPr>
        <p:spPr>
          <a:xfrm>
            <a:off x="1604211" y="753980"/>
            <a:ext cx="8356653" cy="4986048"/>
          </a:xfrm>
        </p:spPr>
        <p:txBody>
          <a:bodyPr/>
          <a:lstStyle/>
          <a:p>
            <a:r>
              <a:rPr lang="tr-TR" dirty="0"/>
              <a:t>2016 </a:t>
            </a:r>
            <a:r>
              <a:rPr lang="tr-TR" dirty="0" err="1"/>
              <a:t>olimpiyatlari</a:t>
            </a:r>
            <a:r>
              <a:rPr lang="tr-TR" dirty="0"/>
              <a:t/>
            </a:r>
            <a:br>
              <a:rPr lang="tr-TR" dirty="0"/>
            </a:br>
            <a:r>
              <a:rPr lang="tr-TR" dirty="0" err="1"/>
              <a:t>rio</a:t>
            </a:r>
            <a:r>
              <a:rPr lang="tr-TR" dirty="0"/>
              <a:t> </a:t>
            </a:r>
            <a:br>
              <a:rPr lang="tr-TR" dirty="0"/>
            </a:br>
            <a:r>
              <a:rPr lang="tr-TR" dirty="0"/>
              <a:t>Kedilerin çevikliğini, kuşların asaletini ve maymunların ikna </a:t>
            </a:r>
            <a:r>
              <a:rPr lang="tr-TR" dirty="0" err="1"/>
              <a:t>kabiliteyini</a:t>
            </a:r>
            <a:r>
              <a:rPr lang="tr-TR" dirty="0"/>
              <a:t>” bünyesinde barındırıyor.</a:t>
            </a:r>
          </a:p>
          <a:p>
            <a:endParaRPr lang="tr-TR" dirty="0"/>
          </a:p>
        </p:txBody>
      </p:sp>
      <p:pic>
        <p:nvPicPr>
          <p:cNvPr id="4" name="Resim 3">
            <a:extLst>
              <a:ext uri="{FF2B5EF4-FFF2-40B4-BE49-F238E27FC236}">
                <a16:creationId xmlns:a16="http://schemas.microsoft.com/office/drawing/2014/main" id="{097AE202-3789-479D-A650-287F0A6BD5DA}"/>
              </a:ext>
            </a:extLst>
          </p:cNvPr>
          <p:cNvPicPr>
            <a:picLocks noChangeAspect="1"/>
          </p:cNvPicPr>
          <p:nvPr/>
        </p:nvPicPr>
        <p:blipFill>
          <a:blip r:embed="rId2" cstate="print"/>
          <a:stretch>
            <a:fillRect/>
          </a:stretch>
        </p:blipFill>
        <p:spPr>
          <a:xfrm>
            <a:off x="2693673" y="2392046"/>
            <a:ext cx="6419644" cy="3517697"/>
          </a:xfrm>
          <a:prstGeom prst="rect">
            <a:avLst/>
          </a:prstGeom>
        </p:spPr>
      </p:pic>
    </p:spTree>
    <p:extLst>
      <p:ext uri="{BB962C8B-B14F-4D97-AF65-F5344CB8AC3E}">
        <p14:creationId xmlns:p14="http://schemas.microsoft.com/office/powerpoint/2010/main" val="2128379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E825B69-09F0-45F2-A201-11787971AA09}"/>
              </a:ext>
            </a:extLst>
          </p:cNvPr>
          <p:cNvSpPr>
            <a:spLocks noGrp="1"/>
          </p:cNvSpPr>
          <p:nvPr>
            <p:ph type="ctrTitle"/>
          </p:nvPr>
        </p:nvSpPr>
        <p:spPr>
          <a:xfrm>
            <a:off x="405009" y="310718"/>
            <a:ext cx="6661616" cy="6045694"/>
          </a:xfrm>
        </p:spPr>
        <p:txBody>
          <a:bodyPr>
            <a:normAutofit/>
          </a:bodyPr>
          <a:lstStyle/>
          <a:p>
            <a:r>
              <a:rPr lang="tr-TR" sz="2400" b="1" dirty="0">
                <a:solidFill>
                  <a:srgbClr val="CC0000"/>
                </a:solidFill>
              </a:rPr>
              <a:t>MODERN OLİMPİYATLARIN DOĞUŞU </a:t>
            </a:r>
            <a:br>
              <a:rPr lang="tr-TR" sz="2400" b="1" dirty="0">
                <a:solidFill>
                  <a:srgbClr val="CC0000"/>
                </a:solidFill>
              </a:rPr>
            </a:br>
            <a:r>
              <a:rPr lang="tr-TR" sz="2400" b="1" dirty="0">
                <a:solidFill>
                  <a:srgbClr val="CC0000"/>
                </a:solidFill>
              </a:rPr>
              <a:t/>
            </a:r>
            <a:br>
              <a:rPr lang="tr-TR" sz="2400" b="1" dirty="0">
                <a:solidFill>
                  <a:srgbClr val="CC0000"/>
                </a:solidFill>
              </a:rPr>
            </a:br>
            <a:r>
              <a:rPr lang="tr-TR" sz="1000" dirty="0"/>
              <a:t/>
            </a:r>
            <a:br>
              <a:rPr lang="tr-TR" sz="1000" dirty="0"/>
            </a:br>
            <a:r>
              <a:rPr lang="tr-TR" sz="1000" dirty="0">
                <a:latin typeface="Berlin Sans FB" panose="020E0602020502020306" pitchFamily="34" charset="0"/>
              </a:rPr>
              <a:t>"</a:t>
            </a:r>
            <a:r>
              <a:rPr lang="tr-TR" sz="1400" dirty="0">
                <a:latin typeface="Berlin Sans FB" panose="020E0602020502020306" pitchFamily="34" charset="0"/>
                <a:cs typeface="Arial" panose="020B0604020202020204" pitchFamily="34" charset="0"/>
              </a:rPr>
              <a:t>Hayatta önemli olan zafer elde etmek değil çabalamaktır. Önemli olan kazanmak değil iyi mücadele etmektir" sözünün sahibi Fransız tarihçi Pierre de </a:t>
            </a:r>
            <a:r>
              <a:rPr lang="tr-TR" sz="1400" dirty="0" err="1">
                <a:latin typeface="Berlin Sans FB" panose="020E0602020502020306" pitchFamily="34" charset="0"/>
                <a:cs typeface="Arial" panose="020B0604020202020204" pitchFamily="34" charset="0"/>
              </a:rPr>
              <a:t>Coubertin</a:t>
            </a:r>
            <a:r>
              <a:rPr lang="tr-TR" sz="1400" dirty="0">
                <a:latin typeface="Berlin Sans FB" panose="020E0602020502020306" pitchFamily="34" charset="0"/>
                <a:cs typeface="Arial" panose="020B0604020202020204" pitchFamily="34" charset="0"/>
              </a:rPr>
              <a:t>, yaklaşık bin 500 yıl sonra modern oyunların başlamasına ön ayak oldu.</a:t>
            </a:r>
            <a:br>
              <a:rPr lang="tr-TR" sz="1400" dirty="0">
                <a:latin typeface="Berlin Sans FB" panose="020E0602020502020306" pitchFamily="34" charset="0"/>
                <a:cs typeface="Arial" panose="020B0604020202020204" pitchFamily="34" charset="0"/>
              </a:rPr>
            </a:br>
            <a:r>
              <a:rPr lang="tr-TR" sz="1400" dirty="0">
                <a:latin typeface="Berlin Sans FB" panose="020E0602020502020306" pitchFamily="34" charset="0"/>
                <a:cs typeface="Arial" panose="020B0604020202020204" pitchFamily="34" charset="0"/>
              </a:rPr>
              <a:t>Olimpiyatların yeniden düzenlenmesi gerektiğini savunan Baron </a:t>
            </a:r>
            <a:r>
              <a:rPr lang="tr-TR" sz="1400" dirty="0" err="1">
                <a:latin typeface="Berlin Sans FB" panose="020E0602020502020306" pitchFamily="34" charset="0"/>
                <a:cs typeface="Arial" panose="020B0604020202020204" pitchFamily="34" charset="0"/>
              </a:rPr>
              <a:t>Coubertin</a:t>
            </a:r>
            <a:r>
              <a:rPr lang="tr-TR" sz="1400" dirty="0">
                <a:latin typeface="Berlin Sans FB" panose="020E0602020502020306" pitchFamily="34" charset="0"/>
                <a:cs typeface="Arial" panose="020B0604020202020204" pitchFamily="34" charset="0"/>
              </a:rPr>
              <a:t>, 1892'de Paris-</a:t>
            </a:r>
            <a:r>
              <a:rPr lang="tr-TR" sz="1400" dirty="0" err="1">
                <a:latin typeface="Berlin Sans FB" panose="020E0602020502020306" pitchFamily="34" charset="0"/>
                <a:cs typeface="Arial" panose="020B0604020202020204" pitchFamily="34" charset="0"/>
              </a:rPr>
              <a:t>Sorbonne</a:t>
            </a:r>
            <a:r>
              <a:rPr lang="tr-TR" sz="1400" dirty="0">
                <a:latin typeface="Berlin Sans FB" panose="020E0602020502020306" pitchFamily="34" charset="0"/>
                <a:cs typeface="Arial" panose="020B0604020202020204" pitchFamily="34" charset="0"/>
              </a:rPr>
              <a:t> Üniversitesi'ndeki konuşmasında, uluslararası spor organizasyonu fikrini öne sürdü. Uluslararası Olimpiyat Komitesi'nin (IOC) ilk toplantısı, sporu yaygınlaştırmak gerektiğine ve spordaki rekabetin savaşları önleyebileceğine inanan </a:t>
            </a:r>
            <a:r>
              <a:rPr lang="tr-TR" sz="1400" dirty="0" err="1">
                <a:latin typeface="Berlin Sans FB" panose="020E0602020502020306" pitchFamily="34" charset="0"/>
                <a:cs typeface="Arial" panose="020B0604020202020204" pitchFamily="34" charset="0"/>
              </a:rPr>
              <a:t>Coubertin</a:t>
            </a:r>
            <a:r>
              <a:rPr lang="tr-TR" sz="1400" dirty="0">
                <a:latin typeface="Berlin Sans FB" panose="020E0602020502020306" pitchFamily="34" charset="0"/>
                <a:cs typeface="Arial" panose="020B0604020202020204" pitchFamily="34" charset="0"/>
              </a:rPr>
              <a:t> önderliğinde 23 Haziran 1894'te Paris'te gerçekleşti.</a:t>
            </a:r>
            <a:br>
              <a:rPr lang="tr-TR" sz="1400" dirty="0">
                <a:latin typeface="Berlin Sans FB" panose="020E0602020502020306" pitchFamily="34" charset="0"/>
                <a:cs typeface="Arial" panose="020B0604020202020204" pitchFamily="34" charset="0"/>
              </a:rPr>
            </a:br>
            <a:r>
              <a:rPr lang="tr-TR" sz="1400" dirty="0">
                <a:latin typeface="Berlin Sans FB" panose="020E0602020502020306" pitchFamily="34" charset="0"/>
                <a:cs typeface="Arial" panose="020B0604020202020204" pitchFamily="34" charset="0"/>
              </a:rPr>
              <a:t>1. IOC Toplantısı sonucunda olimpiyatların yeniden düzenlenmesine ve ilk oyunların 1896'da Atina'da düzenlenmesine karar verildi. </a:t>
            </a:r>
            <a:endParaRPr lang="tr-TR" sz="1000" dirty="0">
              <a:latin typeface="Berlin Sans FB" panose="020E0602020502020306" pitchFamily="34" charset="0"/>
            </a:endParaRPr>
          </a:p>
        </p:txBody>
      </p:sp>
      <p:sp>
        <p:nvSpPr>
          <p:cNvPr id="3" name="Alt Başlık 2">
            <a:extLst>
              <a:ext uri="{FF2B5EF4-FFF2-40B4-BE49-F238E27FC236}">
                <a16:creationId xmlns:a16="http://schemas.microsoft.com/office/drawing/2014/main" id="{8407D083-9487-4F47-8F32-2C05D32214B8}"/>
              </a:ext>
            </a:extLst>
          </p:cNvPr>
          <p:cNvSpPr>
            <a:spLocks noGrp="1"/>
          </p:cNvSpPr>
          <p:nvPr>
            <p:ph type="subTitle" idx="1"/>
          </p:nvPr>
        </p:nvSpPr>
        <p:spPr>
          <a:xfrm>
            <a:off x="8129873" y="2173266"/>
            <a:ext cx="3657119" cy="2511468"/>
          </a:xfrm>
        </p:spPr>
        <p:txBody>
          <a:bodyPr anchor="ctr">
            <a:normAutofit/>
          </a:bodyPr>
          <a:lstStyle/>
          <a:p>
            <a:endParaRPr lang="tr-TR" dirty="0">
              <a:solidFill>
                <a:schemeClr val="bg1">
                  <a:lumMod val="75000"/>
                  <a:lumOff val="25000"/>
                </a:schemeClr>
              </a:solidFill>
            </a:endParaRPr>
          </a:p>
        </p:txBody>
      </p:sp>
      <p:pic>
        <p:nvPicPr>
          <p:cNvPr id="6" name="Resim 5" descr="makas içeren bir resim&#10;&#10;Açıklama otomatik olarak oluşturuldu">
            <a:extLst>
              <a:ext uri="{FF2B5EF4-FFF2-40B4-BE49-F238E27FC236}">
                <a16:creationId xmlns:a16="http://schemas.microsoft.com/office/drawing/2014/main" id="{0EA69091-A337-45AA-BAEF-54242C591B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2035" y="1953087"/>
            <a:ext cx="4820575" cy="3204839"/>
          </a:xfrm>
          <a:prstGeom prst="rect">
            <a:avLst/>
          </a:prstGeom>
        </p:spPr>
      </p:pic>
    </p:spTree>
    <p:extLst>
      <p:ext uri="{BB962C8B-B14F-4D97-AF65-F5344CB8AC3E}">
        <p14:creationId xmlns:p14="http://schemas.microsoft.com/office/powerpoint/2010/main" val="111388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ADA4F36-5DD5-4A64-89CC-C05FFFC8F3CD}"/>
              </a:ext>
            </a:extLst>
          </p:cNvPr>
          <p:cNvSpPr>
            <a:spLocks noGrp="1"/>
          </p:cNvSpPr>
          <p:nvPr>
            <p:ph type="title"/>
          </p:nvPr>
        </p:nvSpPr>
        <p:spPr>
          <a:xfrm>
            <a:off x="1192696" y="463826"/>
            <a:ext cx="8768168" cy="1689586"/>
          </a:xfrm>
        </p:spPr>
        <p:txBody>
          <a:bodyPr/>
          <a:lstStyle/>
          <a:p>
            <a:r>
              <a:rPr lang="tr-TR" dirty="0"/>
              <a:t>Olimpiyat halkaları NEDİR?</a:t>
            </a:r>
          </a:p>
        </p:txBody>
      </p:sp>
      <p:sp>
        <p:nvSpPr>
          <p:cNvPr id="3" name="İçerik Yer Tutucusu 2">
            <a:extLst>
              <a:ext uri="{FF2B5EF4-FFF2-40B4-BE49-F238E27FC236}">
                <a16:creationId xmlns:a16="http://schemas.microsoft.com/office/drawing/2014/main" id="{C1BD5957-417B-4A8A-A8E8-0240C39633C0}"/>
              </a:ext>
            </a:extLst>
          </p:cNvPr>
          <p:cNvSpPr>
            <a:spLocks noGrp="1"/>
          </p:cNvSpPr>
          <p:nvPr>
            <p:ph idx="1"/>
          </p:nvPr>
        </p:nvSpPr>
        <p:spPr>
          <a:xfrm>
            <a:off x="1192696" y="2611540"/>
            <a:ext cx="4143160" cy="3101983"/>
          </a:xfrm>
        </p:spPr>
        <p:txBody>
          <a:bodyPr/>
          <a:lstStyle/>
          <a:p>
            <a:r>
              <a:rPr lang="tr-TR" dirty="0"/>
              <a:t>Olimpiyat oyunları denilince akla gelen belli başlı semboller vardır. Bu semboller, oyunların başlaması ya da devam etmesinde önemli etkenlerdir. Olimpiyat oyunlarının en önemli sembolü, bayrağıdır. 5 adet farklı renkte iç içe geçmiş halkadan oluşan bu bayrak, aynı zamanda olimpiyat halkaları olarak da bilinir. </a:t>
            </a:r>
          </a:p>
          <a:p>
            <a:endParaRPr lang="tr-TR" dirty="0"/>
          </a:p>
        </p:txBody>
      </p:sp>
      <p:pic>
        <p:nvPicPr>
          <p:cNvPr id="4" name="Resim 3">
            <a:extLst>
              <a:ext uri="{FF2B5EF4-FFF2-40B4-BE49-F238E27FC236}">
                <a16:creationId xmlns:a16="http://schemas.microsoft.com/office/drawing/2014/main" id="{04670D65-5FDE-459E-9531-E06081473D33}"/>
              </a:ext>
            </a:extLst>
          </p:cNvPr>
          <p:cNvPicPr>
            <a:picLocks noChangeAspect="1"/>
          </p:cNvPicPr>
          <p:nvPr/>
        </p:nvPicPr>
        <p:blipFill>
          <a:blip r:embed="rId2" cstate="print"/>
          <a:stretch>
            <a:fillRect/>
          </a:stretch>
        </p:blipFill>
        <p:spPr>
          <a:xfrm>
            <a:off x="5750785" y="2611540"/>
            <a:ext cx="4210079" cy="2804997"/>
          </a:xfrm>
          <a:prstGeom prst="rect">
            <a:avLst/>
          </a:prstGeom>
        </p:spPr>
      </p:pic>
    </p:spTree>
    <p:extLst>
      <p:ext uri="{BB962C8B-B14F-4D97-AF65-F5344CB8AC3E}">
        <p14:creationId xmlns:p14="http://schemas.microsoft.com/office/powerpoint/2010/main" val="3366687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8F11EF3-7A42-46A9-87DC-66AEAB280B3D}"/>
              </a:ext>
            </a:extLst>
          </p:cNvPr>
          <p:cNvSpPr>
            <a:spLocks noGrp="1"/>
          </p:cNvSpPr>
          <p:nvPr>
            <p:ph idx="1"/>
          </p:nvPr>
        </p:nvSpPr>
        <p:spPr>
          <a:xfrm>
            <a:off x="596348" y="450574"/>
            <a:ext cx="5711687" cy="5289453"/>
          </a:xfrm>
        </p:spPr>
        <p:txBody>
          <a:bodyPr>
            <a:normAutofit lnSpcReduction="10000"/>
          </a:bodyPr>
          <a:lstStyle/>
          <a:p>
            <a:r>
              <a:rPr lang="tr-TR" dirty="0"/>
              <a:t>Olimpiyat halkalarının kullanıldığı olimpiyat bayrağı 1920 olimpiyatlarından beri kullanılıyor. Beyaz zemin üzerine 5 adet farklı renkte halkanın iç içe geçmesi ile oluşturulan bayrak 6-12 Mayıs 1913 tarihleri arasında yapılan toplantıda Baron Pierre de </a:t>
            </a:r>
            <a:r>
              <a:rPr lang="tr-TR" dirty="0" err="1"/>
              <a:t>Coubertin</a:t>
            </a:r>
            <a:r>
              <a:rPr lang="tr-TR" dirty="0"/>
              <a:t> tarafından komiteye sunulmuş ve onay alarak kullanılmaya başlanmıştır. Bayrakta yer alan halkalar, mavi, siyah, kırmızı, sarı ve yeşil renklerindedir. Halkaların dünya üzerindeki farklı 5 kıtayı temsil ettiği açıklanmıştır. Bu halkalardaki renklerin ise olimpiyat oyunlarına üye olan ülkelerin bayrak renklerinden alındığı da yapılan bir diğer açıklamadır. Renklerine göre olimpiyat halkaları hangi kıtaları temsil eder diye soracak olursak; mavi halkanın Avrupa’yı, sarı halkanın Asya’yı, siyah halkanın Afrika’yı, yeşil halkanın Avustralya’yı ve kırmızı halkanın da Amerika’yı temsil ettiği bilgisini verebiliriz. Halkaların ayrı değil de iç içe geçmiş şekilde konumlandırılması, kıtalar arasındaki dostluk, barış ve sevginin yansıması olarak kenetlenme anlamını taşıyor.</a:t>
            </a:r>
          </a:p>
          <a:p>
            <a:endParaRPr lang="tr-TR" dirty="0"/>
          </a:p>
        </p:txBody>
      </p:sp>
      <p:pic>
        <p:nvPicPr>
          <p:cNvPr id="4" name="Resim 3">
            <a:extLst>
              <a:ext uri="{FF2B5EF4-FFF2-40B4-BE49-F238E27FC236}">
                <a16:creationId xmlns:a16="http://schemas.microsoft.com/office/drawing/2014/main" id="{C2DC88C4-36F2-43F9-B3B5-D83A4A59E3E5}"/>
              </a:ext>
            </a:extLst>
          </p:cNvPr>
          <p:cNvPicPr>
            <a:picLocks noChangeAspect="1"/>
          </p:cNvPicPr>
          <p:nvPr/>
        </p:nvPicPr>
        <p:blipFill>
          <a:blip r:embed="rId2" cstate="print"/>
          <a:stretch>
            <a:fillRect/>
          </a:stretch>
        </p:blipFill>
        <p:spPr>
          <a:xfrm>
            <a:off x="6691259" y="450574"/>
            <a:ext cx="3712786" cy="5182049"/>
          </a:xfrm>
          <a:prstGeom prst="rect">
            <a:avLst/>
          </a:prstGeom>
        </p:spPr>
      </p:pic>
    </p:spTree>
    <p:extLst>
      <p:ext uri="{BB962C8B-B14F-4D97-AF65-F5344CB8AC3E}">
        <p14:creationId xmlns:p14="http://schemas.microsoft.com/office/powerpoint/2010/main" val="1024869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a:extLst>
              <a:ext uri="{FF2B5EF4-FFF2-40B4-BE49-F238E27FC236}">
                <a16:creationId xmlns:a16="http://schemas.microsoft.com/office/drawing/2014/main" id="{FDD5FC28-8EDB-41CD-A199-56E926186C1D}"/>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46229" y="252146"/>
            <a:ext cx="11290982" cy="6353708"/>
          </a:xfrm>
          <a:prstGeom prst="rect">
            <a:avLst/>
          </a:prstGeom>
        </p:spPr>
      </p:pic>
    </p:spTree>
    <p:extLst>
      <p:ext uri="{BB962C8B-B14F-4D97-AF65-F5344CB8AC3E}">
        <p14:creationId xmlns:p14="http://schemas.microsoft.com/office/powerpoint/2010/main" val="38727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F317DEB-AEE0-43E8-98D2-B5B82EC5ABE0}"/>
              </a:ext>
            </a:extLst>
          </p:cNvPr>
          <p:cNvSpPr>
            <a:spLocks noGrp="1"/>
          </p:cNvSpPr>
          <p:nvPr>
            <p:ph type="title"/>
          </p:nvPr>
        </p:nvSpPr>
        <p:spPr/>
        <p:txBody>
          <a:bodyPr/>
          <a:lstStyle/>
          <a:p>
            <a:r>
              <a:rPr lang="tr-TR" dirty="0"/>
              <a:t>Olimpiyat maskotu nedir?</a:t>
            </a:r>
          </a:p>
        </p:txBody>
      </p:sp>
      <p:sp>
        <p:nvSpPr>
          <p:cNvPr id="3" name="İçerik Yer Tutucusu 2">
            <a:extLst>
              <a:ext uri="{FF2B5EF4-FFF2-40B4-BE49-F238E27FC236}">
                <a16:creationId xmlns:a16="http://schemas.microsoft.com/office/drawing/2014/main" id="{A37914D7-D557-470F-84BB-B2051C046C4B}"/>
              </a:ext>
            </a:extLst>
          </p:cNvPr>
          <p:cNvSpPr>
            <a:spLocks noGrp="1"/>
          </p:cNvSpPr>
          <p:nvPr>
            <p:ph idx="1"/>
          </p:nvPr>
        </p:nvSpPr>
        <p:spPr/>
        <p:txBody>
          <a:bodyPr/>
          <a:lstStyle/>
          <a:p>
            <a:r>
              <a:rPr lang="tr-TR" dirty="0"/>
              <a:t>Olimpiyat tarihinde maskot kullanımı ilk olarak 1972 Münih Olimpiyatları’nda gerçekleştirildi. 1992 Barcelona Olimpiyatları öncesinde, Olimpiyat maskotları o ülkenin benzersiz hayvan görüntülerinden oluşmaktaydı. Daha sonra ise farklı anlamlarda ülkeyi temsil eden değerler de maskotlar olarak olimpiyatlardaki yerlerini aldılar</a:t>
            </a:r>
          </a:p>
          <a:p>
            <a:endParaRPr lang="tr-TR" dirty="0"/>
          </a:p>
        </p:txBody>
      </p:sp>
    </p:spTree>
    <p:extLst>
      <p:ext uri="{BB962C8B-B14F-4D97-AF65-F5344CB8AC3E}">
        <p14:creationId xmlns:p14="http://schemas.microsoft.com/office/powerpoint/2010/main" val="265795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ADBF9F3-E51F-4A2E-8C89-33EBEE4A52BF}"/>
              </a:ext>
            </a:extLst>
          </p:cNvPr>
          <p:cNvSpPr>
            <a:spLocks noGrp="1"/>
          </p:cNvSpPr>
          <p:nvPr>
            <p:ph idx="1"/>
          </p:nvPr>
        </p:nvSpPr>
        <p:spPr>
          <a:xfrm>
            <a:off x="212035" y="198783"/>
            <a:ext cx="11754678" cy="6440555"/>
          </a:xfrm>
        </p:spPr>
        <p:txBody>
          <a:bodyPr/>
          <a:lstStyle/>
          <a:p>
            <a:r>
              <a:rPr lang="tr-TR" dirty="0"/>
              <a:t>1992 </a:t>
            </a:r>
            <a:r>
              <a:rPr lang="tr-TR" dirty="0" err="1"/>
              <a:t>olimpiyatlari</a:t>
            </a:r>
            <a:r>
              <a:rPr lang="tr-TR" dirty="0"/>
              <a:t> </a:t>
            </a:r>
            <a:br>
              <a:rPr lang="tr-TR" dirty="0"/>
            </a:br>
            <a:r>
              <a:rPr lang="tr-TR" dirty="0" err="1"/>
              <a:t>cobi</a:t>
            </a:r>
            <a:r>
              <a:rPr lang="tr-TR" dirty="0"/>
              <a:t>/</a:t>
            </a:r>
            <a:r>
              <a:rPr lang="tr-TR" dirty="0" err="1"/>
              <a:t>barcelona</a:t>
            </a:r>
            <a:r>
              <a:rPr lang="tr-TR" dirty="0"/>
              <a:t/>
            </a:r>
            <a:br>
              <a:rPr lang="tr-TR" dirty="0"/>
            </a:br>
            <a:r>
              <a:rPr lang="tr-TR" dirty="0"/>
              <a:t>Picasso’dan esinlenerek Kübist tarzda bir Katalan çoban köpeğini temsil etmektedir.</a:t>
            </a:r>
          </a:p>
        </p:txBody>
      </p:sp>
      <p:pic>
        <p:nvPicPr>
          <p:cNvPr id="4" name="Resim 3">
            <a:extLst>
              <a:ext uri="{FF2B5EF4-FFF2-40B4-BE49-F238E27FC236}">
                <a16:creationId xmlns:a16="http://schemas.microsoft.com/office/drawing/2014/main" id="{17677F3A-D1D9-4ADB-9DC5-8F3AEC70D73C}"/>
              </a:ext>
            </a:extLst>
          </p:cNvPr>
          <p:cNvPicPr>
            <a:picLocks noChangeAspect="1"/>
          </p:cNvPicPr>
          <p:nvPr/>
        </p:nvPicPr>
        <p:blipFill>
          <a:blip r:embed="rId2" cstate="print"/>
          <a:stretch>
            <a:fillRect/>
          </a:stretch>
        </p:blipFill>
        <p:spPr>
          <a:xfrm>
            <a:off x="2186610" y="1485722"/>
            <a:ext cx="7113116" cy="4331488"/>
          </a:xfrm>
          <a:prstGeom prst="rect">
            <a:avLst/>
          </a:prstGeom>
        </p:spPr>
      </p:pic>
    </p:spTree>
    <p:extLst>
      <p:ext uri="{BB962C8B-B14F-4D97-AF65-F5344CB8AC3E}">
        <p14:creationId xmlns:p14="http://schemas.microsoft.com/office/powerpoint/2010/main" val="2228978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4AEC5CB-8B6C-415C-92D3-1E2494461E1F}"/>
              </a:ext>
            </a:extLst>
          </p:cNvPr>
          <p:cNvSpPr>
            <a:spLocks noGrp="1"/>
          </p:cNvSpPr>
          <p:nvPr>
            <p:ph idx="1"/>
          </p:nvPr>
        </p:nvSpPr>
        <p:spPr>
          <a:xfrm>
            <a:off x="410817" y="265044"/>
            <a:ext cx="11436626" cy="6321286"/>
          </a:xfrm>
        </p:spPr>
        <p:txBody>
          <a:bodyPr/>
          <a:lstStyle/>
          <a:p>
            <a:r>
              <a:rPr lang="tr-TR" dirty="0"/>
              <a:t>1994 </a:t>
            </a:r>
            <a:r>
              <a:rPr lang="tr-TR" dirty="0" err="1"/>
              <a:t>olimpiyatlari</a:t>
            </a:r>
            <a:r>
              <a:rPr lang="tr-TR" dirty="0"/>
              <a:t/>
            </a:r>
            <a:br>
              <a:rPr lang="tr-TR" dirty="0"/>
            </a:br>
            <a:r>
              <a:rPr lang="tr-TR" dirty="0" err="1"/>
              <a:t>Lillehammer</a:t>
            </a:r>
            <a:r>
              <a:rPr lang="tr-TR" dirty="0"/>
              <a:t> </a:t>
            </a:r>
            <a:br>
              <a:rPr lang="tr-TR" dirty="0"/>
            </a:br>
            <a:r>
              <a:rPr lang="tr-TR" dirty="0"/>
              <a:t>Geleneksel kostümleri giyen Norveçli bir oğlan ve bir kız olarak ülkeyi temsil etmektedir</a:t>
            </a:r>
          </a:p>
        </p:txBody>
      </p:sp>
      <p:pic>
        <p:nvPicPr>
          <p:cNvPr id="4" name="Resim 3">
            <a:extLst>
              <a:ext uri="{FF2B5EF4-FFF2-40B4-BE49-F238E27FC236}">
                <a16:creationId xmlns:a16="http://schemas.microsoft.com/office/drawing/2014/main" id="{EA817FDD-547D-4229-9D3D-80D55E2FDE45}"/>
              </a:ext>
            </a:extLst>
          </p:cNvPr>
          <p:cNvPicPr>
            <a:picLocks noChangeAspect="1"/>
          </p:cNvPicPr>
          <p:nvPr/>
        </p:nvPicPr>
        <p:blipFill>
          <a:blip r:embed="rId2" cstate="print"/>
          <a:stretch>
            <a:fillRect/>
          </a:stretch>
        </p:blipFill>
        <p:spPr>
          <a:xfrm>
            <a:off x="2844719" y="1284680"/>
            <a:ext cx="6502561" cy="4907984"/>
          </a:xfrm>
          <a:prstGeom prst="rect">
            <a:avLst/>
          </a:prstGeom>
        </p:spPr>
      </p:pic>
    </p:spTree>
    <p:extLst>
      <p:ext uri="{BB962C8B-B14F-4D97-AF65-F5344CB8AC3E}">
        <p14:creationId xmlns:p14="http://schemas.microsoft.com/office/powerpoint/2010/main" val="598883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391C06C-75C8-4E41-9499-F95D8EA84449}"/>
              </a:ext>
            </a:extLst>
          </p:cNvPr>
          <p:cNvSpPr>
            <a:spLocks noGrp="1"/>
          </p:cNvSpPr>
          <p:nvPr>
            <p:ph idx="1"/>
          </p:nvPr>
        </p:nvSpPr>
        <p:spPr>
          <a:xfrm>
            <a:off x="318051" y="212035"/>
            <a:ext cx="11622157" cy="6400799"/>
          </a:xfrm>
        </p:spPr>
        <p:txBody>
          <a:bodyPr/>
          <a:lstStyle/>
          <a:p>
            <a:r>
              <a:rPr lang="tr-TR" dirty="0"/>
              <a:t>1998 </a:t>
            </a:r>
            <a:r>
              <a:rPr lang="tr-TR" dirty="0" err="1"/>
              <a:t>olimpiyatlari</a:t>
            </a:r>
            <a:r>
              <a:rPr lang="tr-TR" dirty="0"/>
              <a:t/>
            </a:r>
            <a:br>
              <a:rPr lang="tr-TR" dirty="0"/>
            </a:br>
            <a:r>
              <a:rPr lang="tr-TR" dirty="0" err="1"/>
              <a:t>nagano</a:t>
            </a:r>
            <a:r>
              <a:rPr lang="tr-TR" dirty="0"/>
              <a:t>/</a:t>
            </a:r>
            <a:r>
              <a:rPr lang="tr-TR" dirty="0" err="1"/>
              <a:t>japonya</a:t>
            </a:r>
            <a:r>
              <a:rPr lang="tr-TR" dirty="0"/>
              <a:t/>
            </a:r>
            <a:br>
              <a:rPr lang="tr-TR" dirty="0"/>
            </a:br>
            <a:r>
              <a:rPr lang="tr-TR" dirty="0"/>
              <a:t>Ormanda bilgeliği temsil eden dört baykuş düşüncesiyle tasarlanmış maskotlardır</a:t>
            </a:r>
          </a:p>
        </p:txBody>
      </p:sp>
      <p:pic>
        <p:nvPicPr>
          <p:cNvPr id="4" name="Resim 3">
            <a:extLst>
              <a:ext uri="{FF2B5EF4-FFF2-40B4-BE49-F238E27FC236}">
                <a16:creationId xmlns:a16="http://schemas.microsoft.com/office/drawing/2014/main" id="{0CC3BB37-7FB5-4EA7-85B5-8BE99B28DBE0}"/>
              </a:ext>
            </a:extLst>
          </p:cNvPr>
          <p:cNvPicPr>
            <a:picLocks noChangeAspect="1"/>
          </p:cNvPicPr>
          <p:nvPr/>
        </p:nvPicPr>
        <p:blipFill>
          <a:blip r:embed="rId2" cstate="print"/>
          <a:stretch>
            <a:fillRect/>
          </a:stretch>
        </p:blipFill>
        <p:spPr>
          <a:xfrm>
            <a:off x="2633396" y="1405598"/>
            <a:ext cx="6682475" cy="5048211"/>
          </a:xfrm>
          <a:prstGeom prst="rect">
            <a:avLst/>
          </a:prstGeom>
        </p:spPr>
      </p:pic>
    </p:spTree>
    <p:extLst>
      <p:ext uri="{BB962C8B-B14F-4D97-AF65-F5344CB8AC3E}">
        <p14:creationId xmlns:p14="http://schemas.microsoft.com/office/powerpoint/2010/main" val="3415497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Paket">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e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docProps/app.xml><?xml version="1.0" encoding="utf-8"?>
<Properties xmlns="http://schemas.openxmlformats.org/officeDocument/2006/extended-properties" xmlns:vt="http://schemas.openxmlformats.org/officeDocument/2006/docPropsVTypes">
  <Template>Paket</Template>
  <TotalTime>16</TotalTime>
  <Words>307</Words>
  <Application>Microsoft Office PowerPoint</Application>
  <PresentationFormat>Geniş ekran</PresentationFormat>
  <Paragraphs>27</Paragraphs>
  <Slides>14</Slides>
  <Notes>0</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14</vt:i4>
      </vt:variant>
    </vt:vector>
  </HeadingPairs>
  <TitlesOfParts>
    <vt:vector size="18" baseType="lpstr">
      <vt:lpstr>Arial</vt:lpstr>
      <vt:lpstr>Berlin Sans FB</vt:lpstr>
      <vt:lpstr>Gill Sans MT</vt:lpstr>
      <vt:lpstr>Paket</vt:lpstr>
      <vt:lpstr>SPOR KÜLTÜRÜ VE OLİMPİK EĞİTİM</vt:lpstr>
      <vt:lpstr>MODERN OLİMPİYATLARIN DOĞUŞU    "Hayatta önemli olan zafer elde etmek değil çabalamaktır. Önemli olan kazanmak değil iyi mücadele etmektir" sözünün sahibi Fransız tarihçi Pierre de Coubertin, yaklaşık bin 500 yıl sonra modern oyunların başlamasına ön ayak oldu. Olimpiyatların yeniden düzenlenmesi gerektiğini savunan Baron Coubertin, 1892'de Paris-Sorbonne Üniversitesi'ndeki konuşmasında, uluslararası spor organizasyonu fikrini öne sürdü. Uluslararası Olimpiyat Komitesi'nin (IOC) ilk toplantısı, sporu yaygınlaştırmak gerektiğine ve spordaki rekabetin savaşları önleyebileceğine inanan Coubertin önderliğinde 23 Haziran 1894'te Paris'te gerçekleşti. 1. IOC Toplantısı sonucunda olimpiyatların yeniden düzenlenmesine ve ilk oyunların 1896'da Atina'da düzenlenmesine karar verildi. </vt:lpstr>
      <vt:lpstr>Olimpiyat halkaları NEDİR?</vt:lpstr>
      <vt:lpstr>PowerPoint Sunusu</vt:lpstr>
      <vt:lpstr>PowerPoint Sunusu</vt:lpstr>
      <vt:lpstr>Olimpiyat maskotu nedir?</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 KÜLTÜRÜ VE OLİMPİK EĞİTİM</dc:title>
  <dc:creator>Melike Güner</dc:creator>
  <cp:lastModifiedBy>nevin</cp:lastModifiedBy>
  <cp:revision>29</cp:revision>
  <dcterms:created xsi:type="dcterms:W3CDTF">2018-11-17T21:01:38Z</dcterms:created>
  <dcterms:modified xsi:type="dcterms:W3CDTF">2019-12-23T09:39:18Z</dcterms:modified>
</cp:coreProperties>
</file>