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86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59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47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79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26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71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96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33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904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93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02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66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e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9" y="780461"/>
            <a:ext cx="9458619" cy="29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20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88" y="0"/>
            <a:ext cx="10167846" cy="6858000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128337" y="6492875"/>
            <a:ext cx="2743200" cy="365125"/>
          </a:xfrm>
        </p:spPr>
        <p:txBody>
          <a:bodyPr/>
          <a:lstStyle/>
          <a:p>
            <a:fld id="{5DEE3CA0-018A-4F3C-86DD-4684CF61D3F1}" type="datetime1">
              <a:rPr lang="tr-TR" smtClean="0"/>
              <a:t>29.12.2019</a:t>
            </a:fld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015D85F-EF89-403F-9787-6C51DF9AAA82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49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Kimler iletişim kurabilir?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4077" y="1690688"/>
            <a:ext cx="11072446" cy="4351338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Araştırmalara göre tüm organizmalar çevreyle veya kendi türünden  olan diğer canlılarla etkileşim halindedir.</a:t>
            </a:r>
          </a:p>
          <a:p>
            <a:pPr algn="just"/>
            <a:r>
              <a:rPr lang="tr-TR" dirty="0" smtClean="0"/>
              <a:t>Tek hücrelilerden memelilere kadar tüm canlıların iletişim sistemleri vardır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r>
              <a:rPr lang="tr-TR" dirty="0" smtClean="0"/>
              <a:t>İnsan </a:t>
            </a:r>
            <a:r>
              <a:rPr lang="tr-TR" dirty="0"/>
              <a:t>dışındaki tüm canlılar kalıtımsal olarak var olan iletişim sistemlerini kullanır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Tüm canlılar türlerinin devamı, beslenme ve barınma ihtiyaçlarını gidermek, düşmanı haber vermek, korunmak ve saldırmak için iletişim kurarlar.</a:t>
            </a:r>
          </a:p>
          <a:p>
            <a:pPr algn="just"/>
            <a:r>
              <a:rPr lang="tr-TR" dirty="0" smtClean="0"/>
              <a:t>Bunun için koku, renk, ses, tavır gibi işaretlerden yardım alırlar.</a:t>
            </a:r>
          </a:p>
          <a:p>
            <a:pPr algn="just"/>
            <a:r>
              <a:rPr lang="tr-TR" dirty="0" smtClean="0"/>
              <a:t>Hayvanlara bir olaya uygun tepki vermesi öğretilebilir; ancak hayvan yeniden koşullandırılmadığı sürece başka bir olaya aynı tepkiyi veremez.</a:t>
            </a:r>
          </a:p>
          <a:p>
            <a:pPr algn="just"/>
            <a:r>
              <a:rPr lang="tr-TR" dirty="0" smtClean="0"/>
              <a:t>İnsan, hem kalıtımsal hem de doğuştan var olmayan bir simge sistemi geliştirerek sonraki nesillerine öğretmiştir. *Dil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9935769" y="6451858"/>
            <a:ext cx="1148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(Zıllıoğlu</a:t>
            </a:r>
            <a:r>
              <a:rPr lang="tr-TR" sz="1200" dirty="0"/>
              <a:t>, </a:t>
            </a:r>
            <a:r>
              <a:rPr lang="tr-TR" sz="1200" dirty="0" smtClean="0"/>
              <a:t>2014)</a:t>
            </a:r>
            <a:endParaRPr lang="tr-TR" sz="1200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9255369" y="6546295"/>
            <a:ext cx="2743200" cy="365125"/>
          </a:xfrm>
        </p:spPr>
        <p:txBody>
          <a:bodyPr/>
          <a:lstStyle/>
          <a:p>
            <a:fld id="{F015D85F-EF89-403F-9787-6C51DF9AAA82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65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1" b="6754"/>
          <a:stretch/>
        </p:blipFill>
        <p:spPr>
          <a:xfrm>
            <a:off x="500820" y="194195"/>
            <a:ext cx="2450877" cy="1693220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82" y="384945"/>
            <a:ext cx="2475649" cy="168417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3" b="13644"/>
          <a:stretch/>
        </p:blipFill>
        <p:spPr>
          <a:xfrm>
            <a:off x="9442746" y="203237"/>
            <a:ext cx="2606431" cy="169322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t="8376" r="11282" b="11966"/>
          <a:stretch/>
        </p:blipFill>
        <p:spPr>
          <a:xfrm>
            <a:off x="9654807" y="2102553"/>
            <a:ext cx="2182310" cy="168417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8" y="2250831"/>
            <a:ext cx="1892385" cy="267293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01" y="2250831"/>
            <a:ext cx="1902015" cy="2660794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r="11857"/>
          <a:stretch/>
        </p:blipFill>
        <p:spPr>
          <a:xfrm>
            <a:off x="1134247" y="5050045"/>
            <a:ext cx="2675753" cy="168276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7" r="9467"/>
          <a:stretch/>
        </p:blipFill>
        <p:spPr>
          <a:xfrm>
            <a:off x="4551779" y="3716216"/>
            <a:ext cx="3704105" cy="290127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03" y="4001869"/>
            <a:ext cx="3737686" cy="2730938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52" y="203237"/>
            <a:ext cx="2234094" cy="3156101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133537" y="6405294"/>
            <a:ext cx="2743200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9493289" y="6405293"/>
            <a:ext cx="2743200" cy="365125"/>
          </a:xfrm>
        </p:spPr>
        <p:txBody>
          <a:bodyPr/>
          <a:lstStyle/>
          <a:p>
            <a:fld id="{F015D85F-EF89-403F-9787-6C51DF9AAA82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36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9" y="58487"/>
            <a:ext cx="2994354" cy="19926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81" y="58487"/>
            <a:ext cx="3129371" cy="199267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63" y="58487"/>
            <a:ext cx="2978848" cy="199267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9" y="2167790"/>
            <a:ext cx="2139462" cy="223271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21" y="58486"/>
            <a:ext cx="2515522" cy="199267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31" y="2144056"/>
            <a:ext cx="3713922" cy="225644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10" y="2167789"/>
            <a:ext cx="3055090" cy="223271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15" y="2167789"/>
            <a:ext cx="2638579" cy="223271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9" y="4493401"/>
            <a:ext cx="3246399" cy="233126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4" r="6923"/>
          <a:stretch/>
        </p:blipFill>
        <p:spPr>
          <a:xfrm>
            <a:off x="3547297" y="4493401"/>
            <a:ext cx="2569856" cy="233126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10" y="4517133"/>
            <a:ext cx="3436268" cy="2283797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1"/>
          <a:stretch/>
        </p:blipFill>
        <p:spPr>
          <a:xfrm>
            <a:off x="9801736" y="4747846"/>
            <a:ext cx="2366133" cy="2053084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176739" y="6435805"/>
            <a:ext cx="2743200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9395615" y="6435804"/>
            <a:ext cx="2743200" cy="365125"/>
          </a:xfrm>
        </p:spPr>
        <p:txBody>
          <a:bodyPr/>
          <a:lstStyle/>
          <a:p>
            <a:fld id="{F015D85F-EF89-403F-9787-6C51DF9AAA82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13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09800" y="2802731"/>
            <a:ext cx="10515600" cy="1325563"/>
          </a:xfrm>
        </p:spPr>
        <p:txBody>
          <a:bodyPr/>
          <a:lstStyle/>
          <a:p>
            <a:r>
              <a:rPr lang="tr-TR" dirty="0" smtClean="0"/>
              <a:t>Kaç farklı «duygu» sayabilirsiniz?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D85F-EF89-403F-9787-6C51DF9AAA8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24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6513"/>
            <a:ext cx="6858000" cy="68580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704384" y="6125517"/>
            <a:ext cx="331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https://dontmindmeblog.com/2017/12/23/primary-and-secondary-emotions/</a:t>
            </a:r>
          </a:p>
        </p:txBody>
      </p:sp>
    </p:spTree>
    <p:extLst>
      <p:ext uri="{BB962C8B-B14F-4D97-AF65-F5344CB8AC3E}">
        <p14:creationId xmlns:p14="http://schemas.microsoft.com/office/powerpoint/2010/main" val="240913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36742" y="-20626"/>
            <a:ext cx="10515600" cy="975661"/>
          </a:xfrm>
        </p:spPr>
        <p:txBody>
          <a:bodyPr/>
          <a:lstStyle/>
          <a:p>
            <a:r>
              <a:rPr lang="tr-TR" b="1" dirty="0" smtClean="0">
                <a:solidFill>
                  <a:srgbClr val="7030A0"/>
                </a:solidFill>
                <a:latin typeface="+mn-lt"/>
              </a:rPr>
              <a:t>Duygularımız</a:t>
            </a:r>
            <a:endParaRPr lang="tr-TR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03745" y="955035"/>
            <a:ext cx="82659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Mutluluk:</a:t>
            </a:r>
            <a:r>
              <a:rPr lang="tr-TR" dirty="0"/>
              <a:t> Sevinç, neşe, zevk, rahatlama, keyif, haz, gurur, heyecan ve coşkunluk,</a:t>
            </a:r>
          </a:p>
          <a:p>
            <a:r>
              <a:rPr lang="tr-TR" b="1" dirty="0"/>
              <a:t>Üzüntü:</a:t>
            </a:r>
            <a:r>
              <a:rPr lang="tr-TR" dirty="0"/>
              <a:t> Keder, acı, kasvetli, melankoli, umutsuzluk, yalnızlık ve depresyon,</a:t>
            </a:r>
          </a:p>
          <a:p>
            <a:r>
              <a:rPr lang="tr-TR" b="1" dirty="0"/>
              <a:t>Korku:</a:t>
            </a:r>
            <a:r>
              <a:rPr lang="tr-TR" dirty="0"/>
              <a:t> Kaygı, endişe, sinirlilik, ürkeklik, dehşet ve panik,</a:t>
            </a:r>
          </a:p>
          <a:p>
            <a:r>
              <a:rPr lang="tr-TR" b="1" dirty="0"/>
              <a:t>Şaşkınlık:</a:t>
            </a:r>
            <a:r>
              <a:rPr lang="tr-TR" dirty="0"/>
              <a:t> Hayret, sürpriz, şok, şaşırma, şaşkınlık ve merak ,</a:t>
            </a:r>
          </a:p>
          <a:p>
            <a:r>
              <a:rPr lang="tr-TR" b="1" dirty="0"/>
              <a:t>Öfke:</a:t>
            </a:r>
            <a:r>
              <a:rPr lang="tr-TR" dirty="0"/>
              <a:t> H</a:t>
            </a:r>
            <a:r>
              <a:rPr lang="tr-TR" dirty="0" smtClean="0"/>
              <a:t>iddet</a:t>
            </a:r>
            <a:r>
              <a:rPr lang="tr-TR" dirty="0"/>
              <a:t>, kızgınlık, gazap, sinirlilik, düşmanlık, hınç ve şiddet,</a:t>
            </a:r>
          </a:p>
          <a:p>
            <a:r>
              <a:rPr lang="tr-TR" b="1" dirty="0"/>
              <a:t>İlgi:</a:t>
            </a:r>
            <a:r>
              <a:rPr lang="tr-TR" dirty="0"/>
              <a:t> Merak, kabul, dostluk, güven, şefkat, sevgi ve bağlılık,</a:t>
            </a:r>
          </a:p>
          <a:p>
            <a:r>
              <a:rPr lang="tr-TR" b="1" dirty="0"/>
              <a:t>İğrenme:</a:t>
            </a:r>
            <a:r>
              <a:rPr lang="tr-TR" dirty="0"/>
              <a:t> Tiksinme, hor görme, küçümseme, kibir, nefret, hoşlanmama, sevmeme,</a:t>
            </a:r>
          </a:p>
          <a:p>
            <a:r>
              <a:rPr lang="tr-TR" b="1" dirty="0"/>
              <a:t>Utanç:</a:t>
            </a:r>
            <a:r>
              <a:rPr lang="tr-TR" dirty="0"/>
              <a:t> Suçluluk, </a:t>
            </a:r>
            <a:r>
              <a:rPr lang="tr-TR" dirty="0" smtClean="0"/>
              <a:t>hayal </a:t>
            </a:r>
            <a:r>
              <a:rPr lang="tr-TR" dirty="0"/>
              <a:t>kırıklığı, vicdan azabı, </a:t>
            </a:r>
            <a:r>
              <a:rPr lang="tr-TR" dirty="0" smtClean="0"/>
              <a:t>üzüntü </a:t>
            </a:r>
            <a:r>
              <a:rPr lang="tr-TR" dirty="0"/>
              <a:t>ve pişmanlık</a:t>
            </a:r>
            <a:endParaRPr lang="tr-TR" b="0" i="0" dirty="0">
              <a:effectLst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17093" y="3500438"/>
            <a:ext cx="4678907" cy="3139321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b="1" u="sng" dirty="0">
                <a:solidFill>
                  <a:srgbClr val="212121"/>
                </a:solidFill>
              </a:rPr>
              <a:t>Olumlu duygula</a:t>
            </a:r>
            <a:r>
              <a:rPr lang="tr-TR" b="1" dirty="0">
                <a:solidFill>
                  <a:srgbClr val="212121"/>
                </a:solidFill>
              </a:rPr>
              <a:t>r</a:t>
            </a:r>
            <a:endParaRPr lang="tr-TR" dirty="0">
              <a:solidFill>
                <a:srgbClr val="212121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12121"/>
                </a:solidFill>
              </a:rPr>
              <a:t>Mutluluk ve neşeli </a:t>
            </a:r>
            <a:r>
              <a:rPr lang="tr-TR" dirty="0" smtClean="0">
                <a:solidFill>
                  <a:srgbClr val="212121"/>
                </a:solidFill>
              </a:rPr>
              <a:t>olmak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212121"/>
                </a:solidFill>
              </a:rPr>
              <a:t>Takdir </a:t>
            </a:r>
            <a:r>
              <a:rPr lang="tr-TR" dirty="0">
                <a:solidFill>
                  <a:srgbClr val="212121"/>
                </a:solidFill>
              </a:rPr>
              <a:t>edildiğini </a:t>
            </a:r>
            <a:r>
              <a:rPr lang="tr-TR" dirty="0" smtClean="0">
                <a:solidFill>
                  <a:srgbClr val="212121"/>
                </a:solidFill>
              </a:rPr>
              <a:t>hissetmek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212121"/>
                </a:solidFill>
              </a:rPr>
              <a:t>Rahatlamış hissetmek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212121"/>
                </a:solidFill>
              </a:rPr>
              <a:t>Kendini </a:t>
            </a:r>
            <a:r>
              <a:rPr lang="tr-TR" dirty="0">
                <a:solidFill>
                  <a:srgbClr val="212121"/>
                </a:solidFill>
              </a:rPr>
              <a:t>güvende hissetmek ve güven </a:t>
            </a:r>
            <a:r>
              <a:rPr lang="tr-TR" dirty="0" smtClean="0">
                <a:solidFill>
                  <a:srgbClr val="212121"/>
                </a:solidFill>
              </a:rPr>
              <a:t>duymak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212121"/>
                </a:solidFill>
              </a:rPr>
              <a:t>Gurur duyma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212121"/>
                </a:solidFill>
              </a:rPr>
              <a:t>Coşkulu olma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dirty="0" smtClean="0"/>
              <a:t>Minnettarlık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dirty="0" smtClean="0"/>
              <a:t>Huzur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dirty="0" smtClean="0"/>
              <a:t>Umut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212121"/>
                </a:solidFill>
              </a:rPr>
              <a:t>Aşk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523630" y="3777436"/>
            <a:ext cx="2897875" cy="258532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b="1" u="sng" dirty="0">
                <a:solidFill>
                  <a:srgbClr val="212121"/>
                </a:solidFill>
              </a:rPr>
              <a:t>Olumsuz duygular</a:t>
            </a:r>
            <a:endParaRPr lang="tr-TR" u="sng" dirty="0">
              <a:solidFill>
                <a:srgbClr val="212121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12121"/>
                </a:solidFill>
              </a:rPr>
              <a:t>Korku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12121"/>
                </a:solidFill>
              </a:rPr>
              <a:t>Kaygı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12121"/>
                </a:solidFill>
              </a:rPr>
              <a:t>Öfke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12121"/>
                </a:solidFill>
              </a:rPr>
              <a:t>Hayal kırıklığı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12121"/>
                </a:solidFill>
              </a:rPr>
              <a:t>Üzüntü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12121"/>
                </a:solidFill>
              </a:rPr>
              <a:t>Depresyon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12121"/>
                </a:solidFill>
              </a:rPr>
              <a:t>Yalnızlık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12121"/>
                </a:solidFill>
              </a:rPr>
              <a:t>Utanç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69" y="1316342"/>
            <a:ext cx="3248574" cy="1585710"/>
          </a:xfrm>
          <a:prstGeom prst="rect">
            <a:avLst/>
          </a:prstGeom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146539" y="6457196"/>
            <a:ext cx="2743200" cy="365125"/>
          </a:xfrm>
        </p:spPr>
        <p:txBody>
          <a:bodyPr/>
          <a:lstStyle/>
          <a:p>
            <a:fld id="{017C61D9-A146-413E-8552-D1C7240B7896}" type="datetime1">
              <a:rPr lang="tr-TR" smtClean="0"/>
              <a:t>29.12.2019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D85F-EF89-403F-9787-6C51DF9AAA8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05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99" y="637134"/>
            <a:ext cx="9922602" cy="547727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448800" y="6538912"/>
            <a:ext cx="3848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(</a:t>
            </a:r>
            <a:r>
              <a:rPr lang="tr-TR" sz="1200" dirty="0" err="1" smtClean="0"/>
              <a:t>Nummenmaa</a:t>
            </a:r>
            <a:r>
              <a:rPr lang="tr-TR" sz="1200" dirty="0" smtClean="0"/>
              <a:t> ve ark., 2014)</a:t>
            </a:r>
            <a:endParaRPr lang="tr-TR" sz="12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5149128" y="6115281"/>
            <a:ext cx="1132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Küçümseme</a:t>
            </a:r>
            <a:endParaRPr lang="tr-TR" sz="12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6356158" y="6119540"/>
            <a:ext cx="873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Gurur</a:t>
            </a:r>
            <a:endParaRPr lang="tr-TR" sz="12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7249576" y="6110152"/>
            <a:ext cx="655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Utanç </a:t>
            </a:r>
            <a:endParaRPr lang="tr-TR" sz="12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8211743" y="6110152"/>
            <a:ext cx="146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Kıskançlık</a:t>
            </a:r>
            <a:endParaRPr lang="tr-TR" sz="12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210303" y="6110151"/>
            <a:ext cx="106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Depresyon</a:t>
            </a:r>
            <a:endParaRPr lang="tr-TR" sz="12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567294" y="6110151"/>
            <a:ext cx="614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Aşk</a:t>
            </a:r>
            <a:endParaRPr lang="tr-TR" sz="12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568229" y="6106105"/>
            <a:ext cx="61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Endişe</a:t>
            </a:r>
            <a:endParaRPr lang="tr-TR" sz="12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2568229" y="355005"/>
            <a:ext cx="1119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Öfke</a:t>
            </a:r>
            <a:endParaRPr lang="tr-TR" sz="12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3466530" y="355004"/>
            <a:ext cx="1119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Korku</a:t>
            </a:r>
            <a:endParaRPr lang="tr-TR" sz="12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4312692" y="349873"/>
            <a:ext cx="106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İğrenme </a:t>
            </a:r>
            <a:endParaRPr lang="tr-TR" sz="12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5268036" y="339611"/>
            <a:ext cx="955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Mutluluk</a:t>
            </a:r>
            <a:endParaRPr lang="tr-TR" sz="12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6237028" y="339610"/>
            <a:ext cx="1337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Üzüntü</a:t>
            </a:r>
            <a:endParaRPr lang="tr-TR" sz="12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7178724" y="355004"/>
            <a:ext cx="982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Şaşkınlık</a:t>
            </a:r>
            <a:endParaRPr lang="tr-TR" sz="12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8257916" y="349872"/>
            <a:ext cx="768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Nötr</a:t>
            </a:r>
            <a:endParaRPr lang="tr-TR" sz="1200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3C27-1B00-43F9-B594-5A2A4F4A6A0D}" type="datetime1">
              <a:rPr lang="tr-TR" smtClean="0"/>
              <a:t>29.12.2019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</p:spPr>
        <p:txBody>
          <a:bodyPr/>
          <a:lstStyle/>
          <a:p>
            <a:fld id="{F015D85F-EF89-403F-9787-6C51DF9AAA82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296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62033" y="4941870"/>
            <a:ext cx="13681881" cy="2044149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İletişimin yokluğu olabilir mi?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62033" y="447202"/>
            <a:ext cx="8646994" cy="4351338"/>
          </a:xfrm>
        </p:spPr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H</a:t>
            </a:r>
            <a:r>
              <a:rPr lang="tr-TR" dirty="0" smtClean="0">
                <a:solidFill>
                  <a:srgbClr val="C00000"/>
                </a:solidFill>
              </a:rPr>
              <a:t>iç iletişim kuramadan üç dakika durabilir miyiz?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35A6-A97E-46E7-A63F-F6CEF8C660F0}" type="datetime1">
              <a:rPr lang="tr-TR" smtClean="0"/>
              <a:t>29.12.2019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9214514" y="6492875"/>
            <a:ext cx="2743200" cy="365125"/>
          </a:xfrm>
        </p:spPr>
        <p:txBody>
          <a:bodyPr/>
          <a:lstStyle/>
          <a:p>
            <a:fld id="{F015D85F-EF89-403F-9787-6C51DF9AAA82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84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</TotalTime>
  <Words>216</Words>
  <Application>Microsoft Office PowerPoint</Application>
  <PresentationFormat>Geniş ekran</PresentationFormat>
  <Paragraphs>69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Geçmişe bakış</vt:lpstr>
      <vt:lpstr>PowerPoint Sunusu</vt:lpstr>
      <vt:lpstr>Kimler iletişim kurabilir?</vt:lpstr>
      <vt:lpstr>PowerPoint Sunusu</vt:lpstr>
      <vt:lpstr>PowerPoint Sunusu</vt:lpstr>
      <vt:lpstr>Kaç farklı «duygu» sayabilirsiniz?</vt:lpstr>
      <vt:lpstr>PowerPoint Sunusu</vt:lpstr>
      <vt:lpstr>Duygularımız</vt:lpstr>
      <vt:lpstr>PowerPoint Sunusu</vt:lpstr>
      <vt:lpstr>İletişimin yokluğu olabilir mi?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Nigar</dc:creator>
  <cp:lastModifiedBy>Nigar</cp:lastModifiedBy>
  <cp:revision>1</cp:revision>
  <dcterms:created xsi:type="dcterms:W3CDTF">2019-12-29T19:56:57Z</dcterms:created>
  <dcterms:modified xsi:type="dcterms:W3CDTF">2019-12-29T20:01:42Z</dcterms:modified>
</cp:coreProperties>
</file>