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handoutMasterIdLst>
    <p:handoutMasterId r:id="rId11"/>
  </p:handoutMasterIdLst>
  <p:sldIdLst>
    <p:sldId id="256" r:id="rId2"/>
    <p:sldId id="257" r:id="rId3"/>
    <p:sldId id="258" r:id="rId4"/>
    <p:sldId id="259" r:id="rId5"/>
    <p:sldId id="260" r:id="rId6"/>
    <p:sldId id="261" r:id="rId7"/>
    <p:sldId id="262" r:id="rId8"/>
    <p:sldId id="263" r:id="rId9"/>
    <p:sldId id="264" r:id="rId10"/>
  </p:sldIdLst>
  <p:sldSz cx="12192000" cy="6858000"/>
  <p:notesSz cx="6784975"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0156" cy="49702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3249" y="0"/>
            <a:ext cx="2940156" cy="497020"/>
          </a:xfrm>
          <a:prstGeom prst="rect">
            <a:avLst/>
          </a:prstGeom>
        </p:spPr>
        <p:txBody>
          <a:bodyPr vert="horz" lIns="91440" tIns="45720" rIns="91440" bIns="45720" rtlCol="0"/>
          <a:lstStyle>
            <a:lvl1pPr algn="r">
              <a:defRPr sz="1200"/>
            </a:lvl1pPr>
          </a:lstStyle>
          <a:p>
            <a:fld id="{B9FEC29E-68AB-4162-8D00-90B485F2F019}" type="datetimeFigureOut">
              <a:rPr lang="tr-TR" smtClean="0"/>
              <a:t>2.01.2020</a:t>
            </a:fld>
            <a:endParaRPr lang="tr-TR"/>
          </a:p>
        </p:txBody>
      </p:sp>
      <p:sp>
        <p:nvSpPr>
          <p:cNvPr id="4" name="Altbilgi Yer Tutucusu 3"/>
          <p:cNvSpPr>
            <a:spLocks noGrp="1"/>
          </p:cNvSpPr>
          <p:nvPr>
            <p:ph type="ftr" sz="quarter" idx="2"/>
          </p:nvPr>
        </p:nvSpPr>
        <p:spPr>
          <a:xfrm>
            <a:off x="0" y="9408981"/>
            <a:ext cx="2940156" cy="497019"/>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3249" y="9408981"/>
            <a:ext cx="2940156" cy="497019"/>
          </a:xfrm>
          <a:prstGeom prst="rect">
            <a:avLst/>
          </a:prstGeom>
        </p:spPr>
        <p:txBody>
          <a:bodyPr vert="horz" lIns="91440" tIns="45720" rIns="91440" bIns="45720" rtlCol="0" anchor="b"/>
          <a:lstStyle>
            <a:lvl1pPr algn="r">
              <a:defRPr sz="1200"/>
            </a:lvl1pPr>
          </a:lstStyle>
          <a:p>
            <a:fld id="{E5F5BB51-4D7D-4CC9-9397-AF3371855782}" type="slidenum">
              <a:rPr lang="tr-TR" smtClean="0"/>
              <a:t>‹#›</a:t>
            </a:fld>
            <a:endParaRPr lang="tr-TR"/>
          </a:p>
        </p:txBody>
      </p:sp>
    </p:spTree>
    <p:extLst>
      <p:ext uri="{BB962C8B-B14F-4D97-AF65-F5344CB8AC3E}">
        <p14:creationId xmlns:p14="http://schemas.microsoft.com/office/powerpoint/2010/main" val="27471305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1/2/2020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1/2/2020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CF131DD-A141-4471-BCF9-C6073EDD7E20}" type="datetimeFigureOut">
              <a:rPr lang="en-US" dirty="0"/>
              <a:t>1/2/2020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1/2/2020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1/2/2020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4800" dirty="0" smtClean="0"/>
              <a:t>Haber kaynakları ve haber toplama</a:t>
            </a:r>
            <a:endParaRPr lang="tr-TR" sz="4800" dirty="0"/>
          </a:p>
        </p:txBody>
      </p:sp>
      <p:sp>
        <p:nvSpPr>
          <p:cNvPr id="3" name="Alt Başlık 2"/>
          <p:cNvSpPr>
            <a:spLocks noGrp="1"/>
          </p:cNvSpPr>
          <p:nvPr>
            <p:ph type="subTitle" idx="1"/>
          </p:nvPr>
        </p:nvSpPr>
        <p:spPr/>
        <p:txBody>
          <a:bodyPr/>
          <a:lstStyle/>
          <a:p>
            <a:r>
              <a:rPr lang="tr-TR" dirty="0" err="1" smtClean="0"/>
              <a:t>Öğr</a:t>
            </a:r>
            <a:r>
              <a:rPr lang="tr-TR" dirty="0" smtClean="0"/>
              <a:t>. Gör. Gül Keçelioğlu</a:t>
            </a:r>
            <a:endParaRPr lang="tr-TR" dirty="0"/>
          </a:p>
        </p:txBody>
      </p:sp>
    </p:spTree>
    <p:extLst>
      <p:ext uri="{BB962C8B-B14F-4D97-AF65-F5344CB8AC3E}">
        <p14:creationId xmlns:p14="http://schemas.microsoft.com/office/powerpoint/2010/main" val="1418151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t>Gazetelerin Haber Örgütlenmeleri</a:t>
            </a:r>
            <a:endParaRPr lang="tr-TR" sz="3600" dirty="0"/>
          </a:p>
        </p:txBody>
      </p:sp>
      <p:sp>
        <p:nvSpPr>
          <p:cNvPr id="3" name="İçerik Yer Tutucusu 2"/>
          <p:cNvSpPr>
            <a:spLocks noGrp="1"/>
          </p:cNvSpPr>
          <p:nvPr>
            <p:ph idx="1"/>
          </p:nvPr>
        </p:nvSpPr>
        <p:spPr/>
        <p:txBody>
          <a:bodyPr/>
          <a:lstStyle/>
          <a:p>
            <a:r>
              <a:rPr lang="tr-TR" dirty="0" smtClean="0"/>
              <a:t>Haber örgütlenmeleri muhabirin yararlanacağı kaynakları farklılaştırır.</a:t>
            </a:r>
          </a:p>
          <a:p>
            <a:r>
              <a:rPr lang="tr-TR" dirty="0" smtClean="0"/>
              <a:t>Merkezi İstanbul’da olan bir gazetenin haber müdürü, varsa yardımcıları ve çeşitli çalışma birimlerinin sorumluları genelde İstanbul’dadır.</a:t>
            </a:r>
          </a:p>
          <a:p>
            <a:r>
              <a:rPr lang="tr-TR" dirty="0" smtClean="0"/>
              <a:t>Ankara, yönetimin merkezi olması nedeniyle her durumda kendine özgü konumunu korur.</a:t>
            </a:r>
            <a:r>
              <a:rPr lang="tr-TR" dirty="0"/>
              <a:t> </a:t>
            </a:r>
            <a:endParaRPr lang="tr-TR" dirty="0" smtClean="0"/>
          </a:p>
          <a:p>
            <a:r>
              <a:rPr lang="tr-TR" dirty="0" smtClean="0"/>
              <a:t>TBMM, Cumhurbaşkanlığı, Bakanlıklar, Yargı kurumlarının merkezleri Ankara’dadır. </a:t>
            </a:r>
          </a:p>
          <a:p>
            <a:r>
              <a:rPr lang="tr-TR" dirty="0" smtClean="0"/>
              <a:t>Bu nedenle gazetenin Ankara temsilcisi genelde hiyerarşik düzlemde her ne kadar haber müdürü ile yatay bir konumda olsa da basın kuruluşu sahibinin Ankara’daki temsilcisi gibidir.</a:t>
            </a:r>
          </a:p>
          <a:p>
            <a:endParaRPr lang="tr-TR" dirty="0" smtClean="0"/>
          </a:p>
        </p:txBody>
      </p:sp>
    </p:spTree>
    <p:extLst>
      <p:ext uri="{BB962C8B-B14F-4D97-AF65-F5344CB8AC3E}">
        <p14:creationId xmlns:p14="http://schemas.microsoft.com/office/powerpoint/2010/main" val="820349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smtClean="0"/>
              <a:t>İstanbul Merkezli Bir Gazetede Haber Müdürü ve/veya Yardımcılarına Bağlı Olarak  Çalışan Alt Birimler</a:t>
            </a:r>
            <a:endParaRPr lang="tr-TR" sz="2800" dirty="0"/>
          </a:p>
        </p:txBody>
      </p:sp>
      <p:sp>
        <p:nvSpPr>
          <p:cNvPr id="3" name="İçerik Yer Tutucusu 2"/>
          <p:cNvSpPr>
            <a:spLocks noGrp="1"/>
          </p:cNvSpPr>
          <p:nvPr>
            <p:ph idx="1"/>
          </p:nvPr>
        </p:nvSpPr>
        <p:spPr/>
        <p:txBody>
          <a:bodyPr>
            <a:normAutofit/>
          </a:bodyPr>
          <a:lstStyle/>
          <a:p>
            <a:pPr lvl="6"/>
            <a:endParaRPr lang="tr-TR" sz="2400" dirty="0" smtClean="0"/>
          </a:p>
          <a:p>
            <a:pPr lvl="6"/>
            <a:r>
              <a:rPr lang="tr-TR" sz="2000" dirty="0" smtClean="0"/>
              <a:t>Ekonomi</a:t>
            </a:r>
          </a:p>
          <a:p>
            <a:pPr lvl="6"/>
            <a:r>
              <a:rPr lang="tr-TR" sz="2000" dirty="0" smtClean="0"/>
              <a:t>Dış Haberler</a:t>
            </a:r>
          </a:p>
          <a:p>
            <a:pPr lvl="6"/>
            <a:r>
              <a:rPr lang="tr-TR" sz="2000" dirty="0" smtClean="0"/>
              <a:t>Sağlık</a:t>
            </a:r>
          </a:p>
          <a:p>
            <a:pPr lvl="6"/>
            <a:r>
              <a:rPr lang="tr-TR" sz="2000" dirty="0" smtClean="0"/>
              <a:t>Magazin</a:t>
            </a:r>
          </a:p>
          <a:p>
            <a:pPr lvl="6"/>
            <a:r>
              <a:rPr lang="tr-TR" sz="2000" dirty="0" smtClean="0"/>
              <a:t>Sanat</a:t>
            </a:r>
          </a:p>
          <a:p>
            <a:pPr lvl="6"/>
            <a:r>
              <a:rPr lang="tr-TR" sz="2000" dirty="0" smtClean="0"/>
              <a:t>Eğitim</a:t>
            </a:r>
          </a:p>
          <a:p>
            <a:pPr lvl="6"/>
            <a:r>
              <a:rPr lang="tr-TR" sz="2000" dirty="0" smtClean="0"/>
              <a:t>İstanbul Haberleri </a:t>
            </a:r>
          </a:p>
          <a:p>
            <a:pPr lvl="6"/>
            <a:r>
              <a:rPr lang="tr-TR" sz="2000" dirty="0" smtClean="0"/>
              <a:t>Yurt Haberleri</a:t>
            </a:r>
          </a:p>
        </p:txBody>
      </p:sp>
    </p:spTree>
    <p:extLst>
      <p:ext uri="{BB962C8B-B14F-4D97-AF65-F5344CB8AC3E}">
        <p14:creationId xmlns:p14="http://schemas.microsoft.com/office/powerpoint/2010/main" val="2906031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smtClean="0"/>
              <a:t>Ankara Temsilcisi, Ankara Haber Müdürü ve/veya Yardımcılarına Bağlı Olarak Çalışan Alt Birimler</a:t>
            </a:r>
            <a:br>
              <a:rPr lang="tr-TR" sz="2800" dirty="0" smtClean="0"/>
            </a:br>
            <a:endParaRPr lang="tr-TR" sz="2800" dirty="0"/>
          </a:p>
        </p:txBody>
      </p:sp>
      <p:sp>
        <p:nvSpPr>
          <p:cNvPr id="3" name="İçerik Yer Tutucusu 2"/>
          <p:cNvSpPr>
            <a:spLocks noGrp="1"/>
          </p:cNvSpPr>
          <p:nvPr>
            <p:ph idx="1"/>
          </p:nvPr>
        </p:nvSpPr>
        <p:spPr/>
        <p:txBody>
          <a:bodyPr/>
          <a:lstStyle/>
          <a:p>
            <a:pPr lvl="2"/>
            <a:endParaRPr lang="tr-TR" dirty="0" smtClean="0"/>
          </a:p>
          <a:p>
            <a:pPr lvl="5"/>
            <a:r>
              <a:rPr lang="tr-TR" sz="2000" dirty="0" smtClean="0"/>
              <a:t>Diplomasi</a:t>
            </a:r>
          </a:p>
          <a:p>
            <a:pPr lvl="5"/>
            <a:r>
              <a:rPr lang="tr-TR" sz="2000" dirty="0" smtClean="0"/>
              <a:t>Güvenlik</a:t>
            </a:r>
          </a:p>
          <a:p>
            <a:pPr lvl="5"/>
            <a:r>
              <a:rPr lang="tr-TR" sz="2000" dirty="0" smtClean="0"/>
              <a:t>Yargı</a:t>
            </a:r>
          </a:p>
          <a:p>
            <a:pPr lvl="5"/>
            <a:r>
              <a:rPr lang="tr-TR" sz="2000" dirty="0" smtClean="0"/>
              <a:t>Ekonomi</a:t>
            </a:r>
          </a:p>
          <a:p>
            <a:pPr lvl="5"/>
            <a:r>
              <a:rPr lang="tr-TR" sz="2000" dirty="0" smtClean="0"/>
              <a:t>TBMM</a:t>
            </a:r>
          </a:p>
          <a:p>
            <a:pPr lvl="5"/>
            <a:r>
              <a:rPr lang="tr-TR" sz="2000" dirty="0" smtClean="0"/>
              <a:t>Siyasal Partiler</a:t>
            </a:r>
          </a:p>
          <a:p>
            <a:pPr lvl="5"/>
            <a:r>
              <a:rPr lang="tr-TR" sz="2000" dirty="0" smtClean="0"/>
              <a:t>Cumhurbaşkanlığı</a:t>
            </a:r>
          </a:p>
          <a:p>
            <a:pPr lvl="5"/>
            <a:r>
              <a:rPr lang="tr-TR" sz="2000" dirty="0" smtClean="0"/>
              <a:t>Bakanlıklar</a:t>
            </a:r>
          </a:p>
          <a:p>
            <a:pPr lvl="5"/>
            <a:r>
              <a:rPr lang="tr-TR" sz="2000" dirty="0" smtClean="0"/>
              <a:t>Eğitim</a:t>
            </a:r>
            <a:endParaRPr lang="tr-TR" sz="2000" dirty="0"/>
          </a:p>
        </p:txBody>
      </p:sp>
    </p:spTree>
    <p:extLst>
      <p:ext uri="{BB962C8B-B14F-4D97-AF65-F5344CB8AC3E}">
        <p14:creationId xmlns:p14="http://schemas.microsoft.com/office/powerpoint/2010/main" val="16931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Haber Toplama</a:t>
            </a:r>
            <a:endParaRPr lang="tr-TR" dirty="0"/>
          </a:p>
        </p:txBody>
      </p:sp>
      <p:sp>
        <p:nvSpPr>
          <p:cNvPr id="3" name="İçerik Yer Tutucusu 2"/>
          <p:cNvSpPr>
            <a:spLocks noGrp="1"/>
          </p:cNvSpPr>
          <p:nvPr>
            <p:ph idx="1"/>
          </p:nvPr>
        </p:nvSpPr>
        <p:spPr/>
        <p:txBody>
          <a:bodyPr/>
          <a:lstStyle/>
          <a:p>
            <a:r>
              <a:rPr lang="tr-TR" dirty="0" smtClean="0"/>
              <a:t>Gazetecilikte en önemli süreç haber toplama sürecidir. </a:t>
            </a:r>
          </a:p>
          <a:p>
            <a:r>
              <a:rPr lang="tr-TR" dirty="0" smtClean="0"/>
              <a:t>Haber toplama sanıldığı kadar kolay olmayan, yorucu bir iştir.</a:t>
            </a:r>
          </a:p>
          <a:p>
            <a:r>
              <a:rPr lang="tr-TR" dirty="0" smtClean="0"/>
              <a:t>Haberler çeşitli haber kaynaklarından toplanır.</a:t>
            </a:r>
          </a:p>
          <a:p>
            <a:r>
              <a:rPr lang="tr-TR" dirty="0" smtClean="0"/>
              <a:t>İyi bir gazeteci iyi bir gözlemcidir. Sorunları, olayları izler, takip eder. Nerede, ne zaman haber olabilecek enformasyonu bulacağını, enformasyonu nereden ya da kimden alması gerektiğini, topladıklarını nasıl ayrıştırıp, analiz edeceğini iyi bilir. </a:t>
            </a:r>
          </a:p>
          <a:p>
            <a:r>
              <a:rPr lang="tr-TR" dirty="0" smtClean="0"/>
              <a:t>Gazetecilerin olayın içinde gözlemci olması en istendik durum olsa da genellikle haberlerin çok azında gazeteci olayın içindedir. </a:t>
            </a:r>
          </a:p>
          <a:p>
            <a:r>
              <a:rPr lang="tr-TR" dirty="0" smtClean="0"/>
              <a:t>Haber toplama işlemi daha çok haber verenler aracılığı ile gerçekleşir.</a:t>
            </a:r>
          </a:p>
          <a:p>
            <a:endParaRPr lang="tr-TR" dirty="0"/>
          </a:p>
        </p:txBody>
      </p:sp>
    </p:spTree>
    <p:extLst>
      <p:ext uri="{BB962C8B-B14F-4D97-AF65-F5344CB8AC3E}">
        <p14:creationId xmlns:p14="http://schemas.microsoft.com/office/powerpoint/2010/main" val="3362940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Olası Haber Kaynakları</a:t>
            </a: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smtClean="0"/>
              <a:t>Siyasal parti mitingleri, üst düzey siyasetçi ve bürokratların gezileri, </a:t>
            </a:r>
            <a:r>
              <a:rPr lang="tr-TR" dirty="0"/>
              <a:t>f</a:t>
            </a:r>
            <a:r>
              <a:rPr lang="tr-TR" dirty="0" smtClean="0"/>
              <a:t>utbol maçları gibi durumlarda gazeteci yerinden haber toplayıp yazabilir.</a:t>
            </a:r>
          </a:p>
          <a:p>
            <a:r>
              <a:rPr lang="tr-TR" dirty="0" smtClean="0"/>
              <a:t>Ancak çoğu zaman gazeteci yerinden haber yapmaz, çoğu zaman bir basın açıklaması, haber kaynaklarından gelen duyumlar, ajanslardan gelen haberler başlangıç noktasını oluşturur.</a:t>
            </a:r>
          </a:p>
          <a:p>
            <a:r>
              <a:rPr lang="tr-TR" dirty="0" smtClean="0"/>
              <a:t>Haber kaynakları ile ilgili yaygın bir sınıflandırmaya göre haber kaynakları birincil ve ikincil kaynaklar olarak iki kategoride ele alınır. </a:t>
            </a:r>
            <a:r>
              <a:rPr lang="tr-TR" b="1" dirty="0" smtClean="0"/>
              <a:t>Birincil </a:t>
            </a:r>
            <a:r>
              <a:rPr lang="tr-TR" dirty="0" smtClean="0"/>
              <a:t>kaynaklar doğrudan haberi oluşturan olayla ilgili, olayın içindeki kaynaklardır. </a:t>
            </a:r>
            <a:r>
              <a:rPr lang="tr-TR" b="1" dirty="0" smtClean="0"/>
              <a:t>İkincil</a:t>
            </a:r>
            <a:r>
              <a:rPr lang="tr-TR" dirty="0" smtClean="0"/>
              <a:t> kaynaklar ise olayla ilgili dolaylı olarak bilgi alabileceğimiz kaynaklardır. </a:t>
            </a:r>
          </a:p>
          <a:p>
            <a:r>
              <a:rPr lang="tr-TR" dirty="0" smtClean="0"/>
              <a:t>Bu kaynaklar sadece insanlar değil, raporlar, belgeler, ilanlar, veriler, dosyalar da olabilir. Ancak gazeteciler</a:t>
            </a:r>
            <a:r>
              <a:rPr lang="tr-TR" dirty="0"/>
              <a:t>, haberlerinin çoğunu insanlarla konuşarak toplarlar.</a:t>
            </a:r>
          </a:p>
          <a:p>
            <a:endParaRPr lang="tr-TR" dirty="0" smtClean="0"/>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1564782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Haber Kaynakları ile İlişkiler</a:t>
            </a:r>
            <a:endParaRPr lang="tr-TR" dirty="0"/>
          </a:p>
        </p:txBody>
      </p:sp>
      <p:sp>
        <p:nvSpPr>
          <p:cNvPr id="3" name="İçerik Yer Tutucusu 2"/>
          <p:cNvSpPr>
            <a:spLocks noGrp="1"/>
          </p:cNvSpPr>
          <p:nvPr>
            <p:ph idx="1"/>
          </p:nvPr>
        </p:nvSpPr>
        <p:spPr/>
        <p:txBody>
          <a:bodyPr/>
          <a:lstStyle/>
          <a:p>
            <a:r>
              <a:rPr lang="tr-TR" dirty="0" smtClean="0"/>
              <a:t>Haber kaynakları büyük oranda insanlardır. Bilgi ve belgeler genellikle insanlardan alınır.</a:t>
            </a:r>
          </a:p>
          <a:p>
            <a:r>
              <a:rPr lang="tr-TR" dirty="0" smtClean="0"/>
              <a:t>Gazetecinin haber kaynaklarına karşı bazı sorumlulukları vardır. Gazeteci </a:t>
            </a:r>
            <a:r>
              <a:rPr lang="tr-TR" dirty="0"/>
              <a:t>h</a:t>
            </a:r>
            <a:r>
              <a:rPr lang="tr-TR" dirty="0" smtClean="0"/>
              <a:t>aber kaynaklarını korumalı, verdiği bilgiler nedeniyle kaynağın zor duruma düşmesine neden olmamalıdır. </a:t>
            </a:r>
          </a:p>
          <a:p>
            <a:r>
              <a:rPr lang="tr-TR" dirty="0" smtClean="0"/>
              <a:t>Gazeteci ve haber kaynağı arasında güven ilişkisi tesis edilemez ise bu zaman içinde gazetecinin haber toplamasını imkansız hale getirir.</a:t>
            </a:r>
          </a:p>
        </p:txBody>
      </p:sp>
    </p:spTree>
    <p:extLst>
      <p:ext uri="{BB962C8B-B14F-4D97-AF65-F5344CB8AC3E}">
        <p14:creationId xmlns:p14="http://schemas.microsoft.com/office/powerpoint/2010/main" val="1939927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Ankara’da Yararlanılabilecek Haber Kaynakları</a:t>
            </a:r>
            <a:endParaRPr lang="tr-TR" dirty="0"/>
          </a:p>
        </p:txBody>
      </p:sp>
      <p:sp>
        <p:nvSpPr>
          <p:cNvPr id="3" name="İçerik Yer Tutucusu 2"/>
          <p:cNvSpPr>
            <a:spLocks noGrp="1"/>
          </p:cNvSpPr>
          <p:nvPr>
            <p:ph idx="1"/>
          </p:nvPr>
        </p:nvSpPr>
        <p:spPr/>
        <p:txBody>
          <a:bodyPr numCol="2">
            <a:normAutofit/>
          </a:bodyPr>
          <a:lstStyle/>
          <a:p>
            <a:endParaRPr lang="tr-TR" dirty="0" smtClean="0"/>
          </a:p>
          <a:p>
            <a:r>
              <a:rPr lang="tr-TR" dirty="0" smtClean="0"/>
              <a:t>Cumhurbaşkanlığı</a:t>
            </a:r>
          </a:p>
          <a:p>
            <a:r>
              <a:rPr lang="tr-TR" dirty="0" smtClean="0"/>
              <a:t>Bakanlıklar</a:t>
            </a:r>
          </a:p>
          <a:p>
            <a:r>
              <a:rPr lang="tr-TR" dirty="0" err="1" smtClean="0"/>
              <a:t>Parlemento</a:t>
            </a:r>
            <a:endParaRPr lang="tr-TR" dirty="0"/>
          </a:p>
          <a:p>
            <a:r>
              <a:rPr lang="tr-TR" dirty="0" smtClean="0"/>
              <a:t>Siyasal Partiler</a:t>
            </a:r>
          </a:p>
          <a:p>
            <a:r>
              <a:rPr lang="tr-TR" dirty="0" smtClean="0"/>
              <a:t>Sendikalar</a:t>
            </a:r>
          </a:p>
          <a:p>
            <a:r>
              <a:rPr lang="tr-TR" dirty="0" smtClean="0"/>
              <a:t>Demokratik Kitle Örgütleri</a:t>
            </a:r>
          </a:p>
          <a:p>
            <a:r>
              <a:rPr lang="tr-TR" dirty="0" smtClean="0"/>
              <a:t>Kamu İktisadi Teşekkülleri</a:t>
            </a:r>
          </a:p>
          <a:p>
            <a:endParaRPr lang="tr-TR" dirty="0" smtClean="0"/>
          </a:p>
          <a:p>
            <a:endParaRPr lang="tr-TR" dirty="0"/>
          </a:p>
          <a:p>
            <a:endParaRPr lang="tr-TR" dirty="0" smtClean="0"/>
          </a:p>
          <a:p>
            <a:r>
              <a:rPr lang="tr-TR" dirty="0" smtClean="0"/>
              <a:t>Genel Müdürlükler</a:t>
            </a:r>
          </a:p>
          <a:p>
            <a:r>
              <a:rPr lang="tr-TR" dirty="0" smtClean="0"/>
              <a:t>Polis ve Jandarma Örgütü</a:t>
            </a:r>
          </a:p>
          <a:p>
            <a:r>
              <a:rPr lang="tr-TR" dirty="0" smtClean="0"/>
              <a:t>Silahlı Kuvvetler</a:t>
            </a:r>
          </a:p>
          <a:p>
            <a:r>
              <a:rPr lang="tr-TR" dirty="0" smtClean="0"/>
              <a:t>İktisadi, Sanayi ve Ticaret Örgütleri</a:t>
            </a:r>
          </a:p>
          <a:p>
            <a:r>
              <a:rPr lang="tr-TR" dirty="0" smtClean="0"/>
              <a:t>Sanat ve Eğlence Kurumları</a:t>
            </a:r>
          </a:p>
          <a:p>
            <a:r>
              <a:rPr lang="tr-TR" dirty="0" smtClean="0"/>
              <a:t>Eğitim Kurumları</a:t>
            </a:r>
          </a:p>
          <a:p>
            <a:r>
              <a:rPr lang="tr-TR" dirty="0" smtClean="0"/>
              <a:t>Özel Sektör</a:t>
            </a:r>
            <a:endParaRPr lang="tr-TR" dirty="0"/>
          </a:p>
        </p:txBody>
      </p:sp>
    </p:spTree>
    <p:extLst>
      <p:ext uri="{BB962C8B-B14F-4D97-AF65-F5344CB8AC3E}">
        <p14:creationId xmlns:p14="http://schemas.microsoft.com/office/powerpoint/2010/main" val="635729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İllerde Muhabirlerin Kullanabileceği Kaynaklar</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Valilik</a:t>
            </a:r>
          </a:p>
          <a:p>
            <a:r>
              <a:rPr lang="tr-TR" dirty="0" smtClean="0"/>
              <a:t>İlçelerde Kaymakamlık</a:t>
            </a:r>
          </a:p>
          <a:p>
            <a:r>
              <a:rPr lang="tr-TR" dirty="0" smtClean="0"/>
              <a:t>Belediye Başkanları</a:t>
            </a:r>
          </a:p>
          <a:p>
            <a:r>
              <a:rPr lang="tr-TR" dirty="0" smtClean="0"/>
              <a:t>İl Genel ve Belediye Meclisleri</a:t>
            </a:r>
          </a:p>
          <a:p>
            <a:r>
              <a:rPr lang="tr-TR" dirty="0" smtClean="0"/>
              <a:t>Merkezi Yönetimin İl Müdürlükleri</a:t>
            </a:r>
          </a:p>
          <a:p>
            <a:r>
              <a:rPr lang="tr-TR" dirty="0" smtClean="0"/>
              <a:t>Siyasi Partiler, Sendikalar, Odalar ve Demokratik Kitle Örgütlerinin İl Temsilcilikleri</a:t>
            </a:r>
          </a:p>
          <a:p>
            <a:r>
              <a:rPr lang="tr-TR" dirty="0" smtClean="0"/>
              <a:t>Polis, Jandarma ve varsa Silahlı Kuvvetlerin Birlikleri</a:t>
            </a:r>
          </a:p>
          <a:p>
            <a:r>
              <a:rPr lang="tr-TR" dirty="0" smtClean="0"/>
              <a:t>Adliye</a:t>
            </a:r>
          </a:p>
          <a:p>
            <a:r>
              <a:rPr lang="tr-TR" dirty="0" smtClean="0"/>
              <a:t>Spor Kuruluşları</a:t>
            </a:r>
          </a:p>
          <a:p>
            <a:r>
              <a:rPr lang="tr-TR" dirty="0" smtClean="0"/>
              <a:t>Eğitim Kuruluşları</a:t>
            </a:r>
          </a:p>
          <a:p>
            <a:r>
              <a:rPr lang="tr-TR" dirty="0" smtClean="0"/>
              <a:t>Sağlık Kurumları, Hastaneler vb.</a:t>
            </a:r>
          </a:p>
          <a:p>
            <a:endParaRPr lang="tr-TR" dirty="0"/>
          </a:p>
        </p:txBody>
      </p:sp>
    </p:spTree>
    <p:extLst>
      <p:ext uri="{BB962C8B-B14F-4D97-AF65-F5344CB8AC3E}">
        <p14:creationId xmlns:p14="http://schemas.microsoft.com/office/powerpoint/2010/main" val="23938732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TM03457510[[fn=Sabun]]</Template>
  <TotalTime>104</TotalTime>
  <Words>500</Words>
  <Application>Microsoft Office PowerPoint</Application>
  <PresentationFormat>Geniş ekran</PresentationFormat>
  <Paragraphs>78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Century Gothic</vt:lpstr>
      <vt:lpstr>Garamond</vt:lpstr>
      <vt:lpstr>Sabun</vt:lpstr>
      <vt:lpstr>Haber kaynakları ve haber toplama</vt:lpstr>
      <vt:lpstr>Gazetelerin Haber Örgütlenmeleri</vt:lpstr>
      <vt:lpstr>İstanbul Merkezli Bir Gazetede Haber Müdürü ve/veya Yardımcılarına Bağlı Olarak  Çalışan Alt Birimler</vt:lpstr>
      <vt:lpstr>Ankara Temsilcisi, Ankara Haber Müdürü ve/veya Yardımcılarına Bağlı Olarak Çalışan Alt Birimler </vt:lpstr>
      <vt:lpstr>Haber Toplama</vt:lpstr>
      <vt:lpstr>Olası Haber Kaynakları</vt:lpstr>
      <vt:lpstr>Haber Kaynakları ile İlişkiler</vt:lpstr>
      <vt:lpstr>Ankara’da Yararlanılabilecek Haber Kaynakları</vt:lpstr>
      <vt:lpstr>İllerde Muhabirlerin Kullanabileceği 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Haber kaynakları ve haber toplama</dc:title>
  <dc:creator>TEKNIK</dc:creator>
  <cp:lastModifiedBy>TEKNIK</cp:lastModifiedBy>
  <cp:revision>15</cp:revision>
  <cp:lastPrinted>2018-05-08T10:16:23Z</cp:lastPrinted>
  <dcterms:created xsi:type="dcterms:W3CDTF">2018-05-08T08:56:06Z</dcterms:created>
  <dcterms:modified xsi:type="dcterms:W3CDTF">2020-01-02T08:44:22Z</dcterms:modified>
</cp:coreProperties>
</file>