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68" r:id="rId5"/>
    <p:sldId id="269" r:id="rId6"/>
    <p:sldId id="274" r:id="rId7"/>
    <p:sldId id="267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3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67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04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2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0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08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600206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55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2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76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517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98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27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79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32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46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46"/>
            <a:ext cx="80772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6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426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5318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09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81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9910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791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2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332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612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309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208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073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93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487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5612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301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771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2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21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4730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3121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935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3005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1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6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79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5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9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8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2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15C2D-6E74-4753-9E33-2EF5E4E1D4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773F-2CE0-407C-9B41-87F95956C34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EF07B-13D8-46CF-984B-2144600835D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096D-F52F-4885-AEFC-DA7DB44A746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0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7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34835" y="407968"/>
            <a:ext cx="6858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628768"/>
          </a:xfrm>
        </p:spPr>
        <p:txBody>
          <a:bodyPr>
            <a:normAutofit/>
          </a:bodyPr>
          <a:lstStyle/>
          <a:p>
            <a:r>
              <a:rPr lang="tr-TR" dirty="0" smtClean="0"/>
              <a:t>4. HAFTA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8844" y="4381423"/>
            <a:ext cx="8188779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>
              <a:solidFill>
                <a:prstClr val="black"/>
              </a:solidFill>
            </a:endParaRPr>
          </a:p>
          <a:p>
            <a:r>
              <a:rPr lang="tr-TR" sz="3100" dirty="0" smtClean="0">
                <a:solidFill>
                  <a:prstClr val="black"/>
                </a:solidFill>
              </a:rPr>
              <a:t>DOÇ. DR. HAVVA EYLEM POLAT</a:t>
            </a:r>
          </a:p>
          <a:p>
            <a:endParaRPr lang="tr-TR" sz="3100" dirty="0" smtClean="0">
              <a:solidFill>
                <a:prstClr val="black"/>
              </a:solidFill>
            </a:endParaRPr>
          </a:p>
          <a:p>
            <a:r>
              <a:rPr lang="tr-TR" sz="1400" dirty="0" smtClean="0">
                <a:solidFill>
                  <a:prstClr val="black"/>
                </a:solidFill>
              </a:rPr>
              <a:t>ANKARA ÜNİVERSİTESİ ZİRAAT FAKÜLTESİ TARIMSAL YAPILAR VE SULAMA BÖLÜMÜ, 2019-2020</a:t>
            </a:r>
            <a:endParaRPr lang="tr-T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9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365" y="1436915"/>
            <a:ext cx="82296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1. </a:t>
            </a:r>
            <a:r>
              <a:rPr lang="tr-TR" sz="1800" dirty="0">
                <a:solidFill>
                  <a:srgbClr val="111111"/>
                </a:solidFill>
              </a:rPr>
              <a:t>H</a:t>
            </a:r>
            <a:r>
              <a:rPr lang="tr-TR" sz="1800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4. </a:t>
            </a:r>
            <a:r>
              <a:rPr lang="tr-TR" sz="1800" b="1" dirty="0">
                <a:solidFill>
                  <a:srgbClr val="111111"/>
                </a:solidFill>
              </a:rPr>
              <a:t>Hafta -Yapıya etkiyen yükler, yük analizi</a:t>
            </a:r>
            <a:endParaRPr lang="en-US" sz="1800" b="1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</a:t>
            </a:r>
            <a:r>
              <a:rPr lang="tr-TR" sz="1800" dirty="0" smtClean="0">
                <a:solidFill>
                  <a:srgbClr val="111111"/>
                </a:solidFill>
              </a:rPr>
              <a:t>kirişler, örnekler </a:t>
            </a:r>
            <a:r>
              <a:rPr lang="tr-TR" sz="1800" dirty="0" smtClean="0">
                <a:solidFill>
                  <a:srgbClr val="111111"/>
                </a:solidFill>
              </a:rPr>
              <a:t>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6505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YAPILARA ETKİYEN YÜKLER - ANALİZ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err="1" smtClean="0"/>
              <a:t>Projelemede</a:t>
            </a:r>
            <a:r>
              <a:rPr lang="tr-TR" dirty="0" smtClean="0"/>
              <a:t>, </a:t>
            </a:r>
            <a:r>
              <a:rPr lang="tr-TR" dirty="0"/>
              <a:t>y</a:t>
            </a:r>
            <a:r>
              <a:rPr lang="en-US" dirty="0" err="1" smtClean="0"/>
              <a:t>ük</a:t>
            </a:r>
            <a:r>
              <a:rPr lang="tr-TR" dirty="0" smtClean="0"/>
              <a:t> </a:t>
            </a:r>
            <a:r>
              <a:rPr lang="en-US" dirty="0" err="1" smtClean="0"/>
              <a:t>etkilerinin</a:t>
            </a:r>
            <a:r>
              <a:rPr lang="en-US" dirty="0" smtClean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değerleri</a:t>
            </a:r>
            <a:r>
              <a:rPr lang="en-US" dirty="0"/>
              <a:t> </a:t>
            </a:r>
            <a:r>
              <a:rPr lang="en-US" dirty="0" err="1" smtClean="0"/>
              <a:t>yerine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/>
              <a:t>t</a:t>
            </a:r>
            <a:r>
              <a:rPr lang="en-US" dirty="0" err="1" smtClean="0"/>
              <a:t>asarım</a:t>
            </a:r>
            <a:r>
              <a:rPr lang="en-US" dirty="0" smtClean="0"/>
              <a:t> </a:t>
            </a:r>
            <a:r>
              <a:rPr lang="tr-TR" dirty="0" smtClean="0"/>
              <a:t>değerleri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yük</a:t>
            </a:r>
            <a:r>
              <a:rPr lang="en-US" dirty="0"/>
              <a:t> </a:t>
            </a:r>
            <a:r>
              <a:rPr lang="en-US" dirty="0" err="1"/>
              <a:t>birleşimleri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en-US" dirty="0" err="1" smtClean="0"/>
              <a:t>Tasarım</a:t>
            </a:r>
            <a:r>
              <a:rPr lang="en-US" dirty="0" smtClean="0"/>
              <a:t> </a:t>
            </a:r>
            <a:r>
              <a:rPr lang="tr-TR" dirty="0" smtClean="0"/>
              <a:t>değerleri,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tr-TR" dirty="0" smtClean="0"/>
              <a:t>değerlerin</a:t>
            </a:r>
            <a:r>
              <a:rPr lang="en-US" dirty="0" smtClean="0"/>
              <a:t> </a:t>
            </a:r>
            <a:r>
              <a:rPr lang="en-US" dirty="0" err="1" smtClean="0"/>
              <a:t>yük</a:t>
            </a:r>
            <a:r>
              <a:rPr lang="tr-TR" dirty="0" smtClean="0"/>
              <a:t> </a:t>
            </a:r>
            <a:r>
              <a:rPr lang="en-US" dirty="0" err="1" smtClean="0"/>
              <a:t>katsayıları</a:t>
            </a:r>
            <a:r>
              <a:rPr lang="en-US" dirty="0" smtClean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çarpılması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belirlenirler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pPr algn="just"/>
            <a:r>
              <a:rPr lang="tr-TR" dirty="0" smtClean="0"/>
              <a:t>Farklı </a:t>
            </a:r>
            <a:r>
              <a:rPr lang="en-US" dirty="0" err="1" smtClean="0"/>
              <a:t>tasarım</a:t>
            </a:r>
            <a:r>
              <a:rPr lang="en-US" dirty="0" smtClean="0"/>
              <a:t> </a:t>
            </a:r>
            <a:r>
              <a:rPr lang="en-US" dirty="0" err="1"/>
              <a:t>etkisi</a:t>
            </a:r>
            <a:r>
              <a:rPr lang="en-US" dirty="0"/>
              <a:t> </a:t>
            </a:r>
            <a:r>
              <a:rPr lang="tr-TR" dirty="0" smtClean="0"/>
              <a:t>ve yüklemeler söz konusudur. Oluşabilecek y</a:t>
            </a:r>
            <a:r>
              <a:rPr lang="en-US" dirty="0" err="1" smtClean="0"/>
              <a:t>üklerin</a:t>
            </a:r>
            <a:r>
              <a:rPr lang="en-US" dirty="0" smtClean="0"/>
              <a:t> </a:t>
            </a:r>
            <a:r>
              <a:rPr lang="en-US" dirty="0" err="1"/>
              <a:t>tümü</a:t>
            </a:r>
            <a:r>
              <a:rPr lang="en-US" dirty="0"/>
              <a:t> </a:t>
            </a:r>
            <a:r>
              <a:rPr lang="en-US" dirty="0" err="1" smtClean="0"/>
              <a:t>yapıya</a:t>
            </a:r>
            <a:r>
              <a:rPr lang="tr-TR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 smtClean="0"/>
              <a:t>etki</a:t>
            </a:r>
            <a:r>
              <a:rPr lang="tr-TR" dirty="0" smtClean="0"/>
              <a:t> etmez.</a:t>
            </a:r>
            <a:r>
              <a:rPr lang="en-US" dirty="0" smtClean="0"/>
              <a:t> </a:t>
            </a:r>
            <a:r>
              <a:rPr lang="tr-TR" dirty="0" smtClean="0"/>
              <a:t>Yapı h</a:t>
            </a:r>
            <a:r>
              <a:rPr lang="en-US" dirty="0" err="1" smtClean="0"/>
              <a:t>angi</a:t>
            </a:r>
            <a:r>
              <a:rPr lang="en-US" dirty="0" smtClean="0"/>
              <a:t> </a:t>
            </a:r>
            <a:r>
              <a:rPr lang="en-US" dirty="0" err="1" smtClean="0"/>
              <a:t>yük</a:t>
            </a:r>
            <a:r>
              <a:rPr lang="tr-TR" dirty="0" smtClean="0"/>
              <a:t>ün etkisi</a:t>
            </a:r>
            <a:r>
              <a:rPr lang="en-US" dirty="0" smtClean="0"/>
              <a:t> </a:t>
            </a:r>
            <a:r>
              <a:rPr lang="tr-TR" dirty="0" smtClean="0"/>
              <a:t>altında ise o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tr-TR" dirty="0" smtClean="0"/>
              <a:t>n</a:t>
            </a:r>
            <a:r>
              <a:rPr lang="en-US" dirty="0" smtClean="0"/>
              <a:t>in </a:t>
            </a:r>
            <a:r>
              <a:rPr lang="en-US" dirty="0" err="1" smtClean="0"/>
              <a:t>güvenliği</a:t>
            </a:r>
            <a:r>
              <a:rPr lang="en-US" dirty="0" smtClean="0"/>
              <a:t> </a:t>
            </a:r>
            <a:r>
              <a:rPr lang="en-US" dirty="0" err="1" smtClean="0"/>
              <a:t>sağlan</a:t>
            </a:r>
            <a:r>
              <a:rPr lang="tr-TR" dirty="0" err="1" smtClean="0"/>
              <a:t>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5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/>
              <a:t>Yalnız</a:t>
            </a:r>
            <a:r>
              <a:rPr lang="en-US" sz="3200" dirty="0"/>
              <a:t> </a:t>
            </a:r>
            <a:r>
              <a:rPr lang="en-US" sz="3200" dirty="0" err="1"/>
              <a:t>düşey</a:t>
            </a:r>
            <a:r>
              <a:rPr lang="en-US" sz="3200" dirty="0"/>
              <a:t> </a:t>
            </a:r>
            <a:r>
              <a:rPr lang="en-US" sz="3200" dirty="0" err="1"/>
              <a:t>yükler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en-US" sz="3200" dirty="0" smtClean="0"/>
              <a:t>(</a:t>
            </a:r>
            <a:r>
              <a:rPr lang="en-US" sz="3200" dirty="0" err="1"/>
              <a:t>deprem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rüzgârın</a:t>
            </a:r>
            <a:r>
              <a:rPr lang="en-US" sz="3200" dirty="0"/>
              <a:t> </a:t>
            </a:r>
            <a:r>
              <a:rPr lang="en-US" sz="3200" dirty="0" err="1"/>
              <a:t>etkin</a:t>
            </a:r>
            <a:r>
              <a:rPr lang="en-US" sz="3200" dirty="0"/>
              <a:t> </a:t>
            </a:r>
            <a:r>
              <a:rPr lang="en-US" sz="3200" dirty="0" err="1"/>
              <a:t>olmadığı</a:t>
            </a:r>
            <a:r>
              <a:rPr lang="en-US" sz="3200" dirty="0"/>
              <a:t> </a:t>
            </a:r>
            <a:r>
              <a:rPr lang="en-US" sz="3200" dirty="0" err="1" smtClean="0"/>
              <a:t>durumlar</a:t>
            </a:r>
            <a:r>
              <a:rPr lang="en-US" sz="3200" dirty="0" smtClean="0"/>
              <a:t>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 smtClean="0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 smtClean="0">
                <a:solidFill>
                  <a:srgbClr val="111111"/>
                </a:solidFill>
                <a:latin typeface="Helvetica"/>
              </a:rPr>
              <a:t>=1.4G 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+ </a:t>
            </a:r>
            <a:r>
              <a:rPr lang="en-US" dirty="0" smtClean="0">
                <a:solidFill>
                  <a:srgbClr val="111111"/>
                </a:solidFill>
                <a:latin typeface="Helvetica"/>
              </a:rPr>
              <a:t>1.6Q</a:t>
            </a:r>
            <a:endParaRPr lang="tr-TR" dirty="0" smtClean="0">
              <a:solidFill>
                <a:srgbClr val="111111"/>
              </a:solidFill>
              <a:latin typeface="Helvetica"/>
            </a:endParaRPr>
          </a:p>
          <a:p>
            <a:pPr marL="0" indent="0">
              <a:buNone/>
            </a:pPr>
            <a:endParaRPr lang="en-US" dirty="0">
              <a:solidFill>
                <a:srgbClr val="111111"/>
              </a:solidFill>
              <a:latin typeface="Helvetica"/>
            </a:endParaRP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+ 1.2Q + 1.2T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7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Deprem</a:t>
            </a:r>
            <a:r>
              <a:rPr lang="tr-TR" sz="3600" dirty="0" smtClean="0"/>
              <a:t> durumu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 smtClean="0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 smtClean="0">
                <a:solidFill>
                  <a:srgbClr val="111111"/>
                </a:solidFill>
                <a:latin typeface="Helvetica"/>
              </a:rPr>
              <a:t>=1.4G 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+ 1.6Q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+ 1.2Q + 1.2T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+ 1.0Q + 1.0E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+ 1.0Q - 1.0E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=0.9G + 1.0E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=0.9G - 1.0E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6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Rüzgâr</a:t>
            </a:r>
            <a:r>
              <a:rPr lang="en-US" sz="2800" dirty="0"/>
              <a:t> </a:t>
            </a:r>
            <a:r>
              <a:rPr lang="tr-TR" sz="2800" dirty="0" smtClean="0"/>
              <a:t>durumu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dirty="0" err="1" smtClean="0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 smtClean="0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 smtClean="0">
                <a:solidFill>
                  <a:srgbClr val="111111"/>
                </a:solidFill>
                <a:latin typeface="Helvetica"/>
              </a:rPr>
              <a:t>=1.4G 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+ 1.6Q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+ 1.2Q + 1.2T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+ 1.3Q +1.3W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=1.0G + 1.3Q - 1.3W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=0.9G + 1.3W</a:t>
            </a:r>
          </a:p>
          <a:p>
            <a:r>
              <a:rPr lang="en-US" dirty="0" err="1">
                <a:solidFill>
                  <a:srgbClr val="111111"/>
                </a:solidFill>
                <a:latin typeface="Helvetica"/>
              </a:rPr>
              <a:t>F</a:t>
            </a:r>
            <a:r>
              <a:rPr lang="en-US" sz="800" dirty="0" err="1">
                <a:solidFill>
                  <a:srgbClr val="111111"/>
                </a:solidFill>
                <a:latin typeface="Helvetica"/>
              </a:rPr>
              <a:t>d</a:t>
            </a:r>
            <a:r>
              <a:rPr lang="en-US" dirty="0">
                <a:solidFill>
                  <a:srgbClr val="111111"/>
                </a:solidFill>
                <a:latin typeface="Helvetica"/>
              </a:rPr>
              <a:t>=0.9G - 1.3W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3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Karakteristik dayanım – </a:t>
            </a:r>
            <a:r>
              <a:rPr lang="tr-TR" sz="2800" dirty="0"/>
              <a:t>T</a:t>
            </a:r>
            <a:r>
              <a:rPr lang="tr-TR" sz="2800" dirty="0" smtClean="0"/>
              <a:t>asarım dayanımı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9" t="58760" b="20620"/>
          <a:stretch/>
        </p:blipFill>
        <p:spPr bwMode="auto">
          <a:xfrm>
            <a:off x="4788839" y="4039411"/>
            <a:ext cx="371882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57" r="24588"/>
          <a:stretch/>
        </p:blipFill>
        <p:spPr bwMode="auto">
          <a:xfrm>
            <a:off x="251520" y="4939747"/>
            <a:ext cx="5390140" cy="1081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6129" b="37195"/>
          <a:stretch/>
        </p:blipFill>
        <p:spPr bwMode="auto">
          <a:xfrm>
            <a:off x="426705" y="1412776"/>
            <a:ext cx="3360914" cy="332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885" b="27265"/>
          <a:stretch/>
        </p:blipFill>
        <p:spPr bwMode="auto">
          <a:xfrm>
            <a:off x="4355976" y="1447123"/>
            <a:ext cx="4151687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39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306</Words>
  <Application>Microsoft Office PowerPoint</Application>
  <PresentationFormat>Ekran Gösterisi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Office Teması</vt:lpstr>
      <vt:lpstr>1_Ofis Teması</vt:lpstr>
      <vt:lpstr>2_Office Teması</vt:lpstr>
      <vt:lpstr>2_Ofis Teması</vt:lpstr>
      <vt:lpstr>BETONARME</vt:lpstr>
      <vt:lpstr>DERS PROGRAMI</vt:lpstr>
      <vt:lpstr>YAPILARA ETKİYEN YÜKLER - ANALİZ</vt:lpstr>
      <vt:lpstr>Yalnız düşey yükler   (deprem ve rüzgârın etkin olmadığı durumlar) </vt:lpstr>
      <vt:lpstr>Deprem durumu </vt:lpstr>
      <vt:lpstr>Rüzgâr durumu</vt:lpstr>
      <vt:lpstr>Karakteristik dayanım – Tasarım dayanımı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fenbil</dc:creator>
  <cp:lastModifiedBy>fenbil</cp:lastModifiedBy>
  <cp:revision>7</cp:revision>
  <dcterms:created xsi:type="dcterms:W3CDTF">2019-11-18T08:40:47Z</dcterms:created>
  <dcterms:modified xsi:type="dcterms:W3CDTF">2019-11-19T08:08:47Z</dcterms:modified>
</cp:coreProperties>
</file>