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69" r:id="rId6"/>
    <p:sldId id="271" r:id="rId7"/>
    <p:sldId id="275" r:id="rId8"/>
    <p:sldId id="277" r:id="rId9"/>
    <p:sldId id="279" r:id="rId10"/>
    <p:sldId id="281" r:id="rId11"/>
    <p:sldId id="284" r:id="rId12"/>
    <p:sldId id="289" r:id="rId13"/>
    <p:sldId id="295" r:id="rId14"/>
    <p:sldId id="296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8738-18FE-4A34-B463-1C95D6A310D2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D4EF-4CD9-4C16-97DF-8BDA8C10CB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841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8738-18FE-4A34-B463-1C95D6A310D2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D4EF-4CD9-4C16-97DF-8BDA8C10CB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22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8738-18FE-4A34-B463-1C95D6A310D2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D4EF-4CD9-4C16-97DF-8BDA8C10CB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8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8738-18FE-4A34-B463-1C95D6A310D2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D4EF-4CD9-4C16-97DF-8BDA8C10CB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3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8738-18FE-4A34-B463-1C95D6A310D2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D4EF-4CD9-4C16-97DF-8BDA8C10CB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40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8738-18FE-4A34-B463-1C95D6A310D2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D4EF-4CD9-4C16-97DF-8BDA8C10CB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86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8738-18FE-4A34-B463-1C95D6A310D2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D4EF-4CD9-4C16-97DF-8BDA8C10CB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168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8738-18FE-4A34-B463-1C95D6A310D2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D4EF-4CD9-4C16-97DF-8BDA8C10CB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641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8738-18FE-4A34-B463-1C95D6A310D2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D4EF-4CD9-4C16-97DF-8BDA8C10CB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491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8738-18FE-4A34-B463-1C95D6A310D2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D4EF-4CD9-4C16-97DF-8BDA8C10CB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35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8738-18FE-4A34-B463-1C95D6A310D2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D4EF-4CD9-4C16-97DF-8BDA8C10CB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81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C8738-18FE-4A34-B463-1C95D6A310D2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8D4EF-4CD9-4C16-97DF-8BDA8C10CB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80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İŞ HUKUKUNUN TEMEL </a:t>
            </a:r>
            <a:r>
              <a:rPr lang="tr-TR" b="1" dirty="0" smtClean="0"/>
              <a:t>KAVRAMLARI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621280" y="5802284"/>
            <a:ext cx="9144000" cy="735676"/>
          </a:xfrm>
        </p:spPr>
        <p:txBody>
          <a:bodyPr>
            <a:normAutofit/>
          </a:bodyPr>
          <a:lstStyle/>
          <a:p>
            <a:pPr algn="r"/>
            <a:r>
              <a:rPr lang="tr-TR" sz="2000" dirty="0" smtClean="0"/>
              <a:t>ÖĞR. GÖR. YUSUF CAN ÇALIŞIR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295176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842"/>
          </a:xfrm>
        </p:spPr>
        <p:txBody>
          <a:bodyPr/>
          <a:lstStyle/>
          <a:p>
            <a:r>
              <a:rPr lang="tr-TR" b="1" dirty="0" smtClean="0"/>
              <a:t>4-İŞVEREN </a:t>
            </a:r>
            <a:r>
              <a:rPr lang="tr-TR" b="1" dirty="0"/>
              <a:t>VEKİLİ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875" y="1230284"/>
            <a:ext cx="11356571" cy="53284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 smtClean="0"/>
          </a:p>
          <a:p>
            <a:r>
              <a:rPr lang="tr-TR" b="1" dirty="0"/>
              <a:t>İşveren adına hareket eden ve işin, işyerinin ve işletmenin yönetiminde görev alan kimselere işveren vekili denir (İK, m.2</a:t>
            </a:r>
            <a:r>
              <a:rPr lang="tr-TR" b="1" dirty="0" smtClean="0"/>
              <a:t>).</a:t>
            </a:r>
          </a:p>
          <a:p>
            <a:endParaRPr lang="tr-TR" b="1" dirty="0"/>
          </a:p>
          <a:p>
            <a:endParaRPr lang="tr-TR" b="1" dirty="0"/>
          </a:p>
          <a:p>
            <a:endParaRPr lang="tr-TR" sz="18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389054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842"/>
          </a:xfrm>
        </p:spPr>
        <p:txBody>
          <a:bodyPr/>
          <a:lstStyle/>
          <a:p>
            <a:r>
              <a:rPr lang="tr-TR" b="1" dirty="0" smtClean="0"/>
              <a:t>4-İŞVEREN </a:t>
            </a:r>
            <a:r>
              <a:rPr lang="tr-TR" b="1" dirty="0"/>
              <a:t>VEKİLİ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875" y="1230284"/>
            <a:ext cx="11356571" cy="53284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/>
              <a:t>OLAY</a:t>
            </a:r>
          </a:p>
          <a:p>
            <a:r>
              <a:rPr lang="tr-TR" dirty="0"/>
              <a:t>A Bankası AŞ. Konya Şubesi Müdür B, Genel Müdürlüğün yazılı talimatına uygun olarak Konya Şubesinde gişe görevlisi olarak çalışan C’nin iş sözleşmesini feshetmiştir.</a:t>
            </a:r>
          </a:p>
          <a:p>
            <a:pPr marL="0" indent="0">
              <a:buNone/>
            </a:pPr>
            <a:r>
              <a:rPr lang="tr-TR" b="1" dirty="0"/>
              <a:t>SORULAR</a:t>
            </a:r>
            <a:endParaRPr lang="tr-TR" dirty="0"/>
          </a:p>
          <a:p>
            <a:r>
              <a:rPr lang="tr-TR" b="1" dirty="0"/>
              <a:t>1-İş Kanunu hükümlerine göre B’nin hukuki niteliği nedir?</a:t>
            </a:r>
            <a:endParaRPr lang="tr-TR" dirty="0"/>
          </a:p>
          <a:p>
            <a:r>
              <a:rPr lang="tr-TR" b="1" dirty="0"/>
              <a:t>2-C, işverenin kendisine ödemediği kıdem tazminatını B’den isteyebilir mi?</a:t>
            </a:r>
            <a:endParaRPr lang="tr-TR" dirty="0"/>
          </a:p>
          <a:p>
            <a:endParaRPr lang="tr-TR" b="1" u="sng" dirty="0" smtClean="0"/>
          </a:p>
          <a:p>
            <a:endParaRPr lang="tr-TR" dirty="0"/>
          </a:p>
          <a:p>
            <a:endParaRPr lang="tr-TR" dirty="0"/>
          </a:p>
          <a:p>
            <a:endParaRPr lang="tr-TR" sz="18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2881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842"/>
          </a:xfrm>
        </p:spPr>
        <p:txBody>
          <a:bodyPr/>
          <a:lstStyle/>
          <a:p>
            <a:r>
              <a:rPr lang="tr-TR" b="1" dirty="0" smtClean="0"/>
              <a:t>5-İŞYERİ ve </a:t>
            </a:r>
            <a:r>
              <a:rPr lang="tr-TR" b="1" dirty="0"/>
              <a:t>İŞLETME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875" y="1230284"/>
            <a:ext cx="11356571" cy="5328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a-İşyerinin Tanımı</a:t>
            </a:r>
            <a:endParaRPr lang="tr-TR" dirty="0"/>
          </a:p>
          <a:p>
            <a:r>
              <a:rPr lang="tr-TR" dirty="0"/>
              <a:t>İşveren tarafından mal veya hizmet üretmek amacıyla maddi olan veya olmayan unsurlar ile işçilerin birlikte örgütlendiği birime işyeri denir (İK, md.2</a:t>
            </a:r>
            <a:r>
              <a:rPr lang="tr-TR" dirty="0" smtClean="0"/>
              <a:t>).</a:t>
            </a:r>
          </a:p>
          <a:p>
            <a:endParaRPr lang="tr-TR" dirty="0"/>
          </a:p>
          <a:p>
            <a:endParaRPr lang="tr-TR" dirty="0"/>
          </a:p>
          <a:p>
            <a:endParaRPr lang="tr-TR" b="1" dirty="0"/>
          </a:p>
          <a:p>
            <a:endParaRPr lang="tr-TR" dirty="0"/>
          </a:p>
          <a:p>
            <a:endParaRPr lang="tr-TR" sz="18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289581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842"/>
          </a:xfrm>
        </p:spPr>
        <p:txBody>
          <a:bodyPr/>
          <a:lstStyle/>
          <a:p>
            <a:r>
              <a:rPr lang="tr-TR" b="1" dirty="0" smtClean="0"/>
              <a:t>5-İŞYERİ ve </a:t>
            </a:r>
            <a:r>
              <a:rPr lang="tr-TR" b="1" dirty="0"/>
              <a:t>İŞLETME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875" y="1230284"/>
            <a:ext cx="11356571" cy="5328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c-İşletme</a:t>
            </a:r>
            <a:endParaRPr lang="tr-TR" dirty="0"/>
          </a:p>
          <a:p>
            <a:endParaRPr lang="tr-TR" dirty="0"/>
          </a:p>
          <a:p>
            <a:r>
              <a:rPr lang="tr-TR" b="1" dirty="0" smtClean="0"/>
              <a:t>İşletme </a:t>
            </a:r>
            <a:r>
              <a:rPr lang="tr-TR" b="1" dirty="0"/>
              <a:t>iktisadi bir amacın gerçekleştirilmesi için bir girişimciye ait bir veya birden fazla işyerinin örgütlenmesinden oluşan bir birimdir. </a:t>
            </a:r>
            <a:endParaRPr lang="tr-TR" b="1" dirty="0" smtClean="0"/>
          </a:p>
          <a:p>
            <a:endParaRPr lang="tr-TR" b="1" dirty="0"/>
          </a:p>
          <a:p>
            <a:r>
              <a:rPr lang="tr-TR" dirty="0" smtClean="0"/>
              <a:t>İşyeri </a:t>
            </a:r>
            <a:r>
              <a:rPr lang="tr-TR" dirty="0"/>
              <a:t>kavramı teknik bir amaca yönelik iken;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işletme </a:t>
            </a:r>
            <a:r>
              <a:rPr lang="tr-TR" dirty="0"/>
              <a:t>kavramı, iktisadi bir amaca yöneliktir. </a:t>
            </a:r>
            <a:endParaRPr lang="tr-TR" dirty="0" smtClean="0"/>
          </a:p>
          <a:p>
            <a:endParaRPr lang="tr-TR" sz="1800" dirty="0"/>
          </a:p>
          <a:p>
            <a:r>
              <a:rPr lang="tr-TR" sz="1800" dirty="0"/>
              <a:t>İş Hukuku bakımından, </a:t>
            </a:r>
            <a:r>
              <a:rPr lang="tr-TR" sz="1800" b="1" dirty="0"/>
              <a:t>sadece birden fazla işyerinden oluşan işletmeler, işletme sayılmaktadır. </a:t>
            </a:r>
          </a:p>
          <a:p>
            <a:pPr marL="0" indent="0">
              <a:buNone/>
            </a:pPr>
            <a:endParaRPr lang="tr-TR" sz="18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197792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Kaynaklar: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1-Müjdat </a:t>
            </a:r>
            <a:r>
              <a:rPr lang="tr-TR" dirty="0" err="1" smtClean="0"/>
              <a:t>Şakar</a:t>
            </a:r>
            <a:r>
              <a:rPr lang="tr-TR" dirty="0" smtClean="0"/>
              <a:t>, </a:t>
            </a:r>
            <a:r>
              <a:rPr lang="tr-TR" dirty="0"/>
              <a:t>Meslek Yüksek Okulları İçin İş Hukuku ve Sosyal Güvenlik </a:t>
            </a:r>
            <a:r>
              <a:rPr lang="tr-TR" dirty="0" smtClean="0"/>
              <a:t>Hukuku</a:t>
            </a:r>
          </a:p>
          <a:p>
            <a:pPr marL="0" indent="0">
              <a:buNone/>
            </a:pPr>
            <a:r>
              <a:rPr lang="tr-TR" dirty="0" smtClean="0"/>
              <a:t>2-Hadi Sümer, İş Hukuku Uygulamaları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183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842"/>
          </a:xfrm>
        </p:spPr>
        <p:txBody>
          <a:bodyPr/>
          <a:lstStyle/>
          <a:p>
            <a:r>
              <a:rPr lang="tr-TR" b="1" dirty="0" smtClean="0"/>
              <a:t>1-İŞÇİ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875" y="1230284"/>
            <a:ext cx="11356571" cy="5328458"/>
          </a:xfrm>
        </p:spPr>
        <p:txBody>
          <a:bodyPr/>
          <a:lstStyle/>
          <a:p>
            <a:endParaRPr lang="tr-TR" dirty="0" smtClean="0"/>
          </a:p>
          <a:p>
            <a:r>
              <a:rPr lang="tr-TR" b="1" dirty="0" smtClean="0"/>
              <a:t>Bir </a:t>
            </a:r>
            <a:r>
              <a:rPr lang="tr-TR" b="1" dirty="0"/>
              <a:t>iş sözleşmesine dayanarak çalışan gerçek kişiye işçi denir (İ.K. md.2/I)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033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842"/>
          </a:xfrm>
        </p:spPr>
        <p:txBody>
          <a:bodyPr/>
          <a:lstStyle/>
          <a:p>
            <a:r>
              <a:rPr lang="tr-TR" b="1" dirty="0" smtClean="0"/>
              <a:t>1-İŞÇİ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875" y="1230284"/>
            <a:ext cx="11356571" cy="5328458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İş </a:t>
            </a:r>
            <a:r>
              <a:rPr lang="tr-TR" dirty="0"/>
              <a:t>sözleşmesine göre çalışmayan </a:t>
            </a:r>
            <a:endParaRPr lang="tr-TR" dirty="0" smtClean="0"/>
          </a:p>
          <a:p>
            <a:pPr lvl="1"/>
            <a:r>
              <a:rPr lang="tr-TR" b="1" dirty="0" smtClean="0"/>
              <a:t>çıraklar</a:t>
            </a:r>
            <a:r>
              <a:rPr lang="tr-TR" b="1" dirty="0"/>
              <a:t>, </a:t>
            </a:r>
            <a:endParaRPr lang="tr-TR" b="1" dirty="0" smtClean="0"/>
          </a:p>
          <a:p>
            <a:pPr lvl="1"/>
            <a:r>
              <a:rPr lang="tr-TR" b="1" dirty="0" smtClean="0"/>
              <a:t>stajyerler</a:t>
            </a:r>
            <a:r>
              <a:rPr lang="tr-TR" b="1" dirty="0"/>
              <a:t>, </a:t>
            </a:r>
            <a:endParaRPr lang="tr-TR" b="1" dirty="0" smtClean="0"/>
          </a:p>
          <a:p>
            <a:pPr lvl="1"/>
            <a:r>
              <a:rPr lang="tr-TR" b="1" dirty="0" smtClean="0"/>
              <a:t>hükümlüler </a:t>
            </a:r>
            <a:r>
              <a:rPr lang="tr-TR" b="1" dirty="0"/>
              <a:t>ve </a:t>
            </a:r>
            <a:endParaRPr lang="tr-TR" b="1" dirty="0" smtClean="0"/>
          </a:p>
          <a:p>
            <a:pPr lvl="1"/>
            <a:r>
              <a:rPr lang="tr-TR" b="1" dirty="0" smtClean="0"/>
              <a:t>askerler </a:t>
            </a:r>
          </a:p>
          <a:p>
            <a:r>
              <a:rPr lang="tr-TR" dirty="0" smtClean="0"/>
              <a:t>işçi </a:t>
            </a:r>
            <a:r>
              <a:rPr lang="tr-TR" dirty="0"/>
              <a:t>sayılmazlar. </a:t>
            </a:r>
          </a:p>
        </p:txBody>
      </p:sp>
    </p:spTree>
    <p:extLst>
      <p:ext uri="{BB962C8B-B14F-4D97-AF65-F5344CB8AC3E}">
        <p14:creationId xmlns:p14="http://schemas.microsoft.com/office/powerpoint/2010/main" val="3123992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842"/>
          </a:xfrm>
        </p:spPr>
        <p:txBody>
          <a:bodyPr/>
          <a:lstStyle/>
          <a:p>
            <a:r>
              <a:rPr lang="tr-TR" b="1" dirty="0" smtClean="0"/>
              <a:t>1-İŞÇİ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875" y="1230284"/>
            <a:ext cx="11356571" cy="5328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SORU: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F, bir şirketin hukuk müşaviri ve avukatı olarak bu şirket bünyesinde çalışmakta ve sadece bu şirketin hukuk işlerini takip etmektedir.</a:t>
            </a:r>
          </a:p>
          <a:p>
            <a:endParaRPr lang="tr-TR" sz="2000" dirty="0" smtClean="0"/>
          </a:p>
          <a:p>
            <a:endParaRPr lang="tr-TR" sz="2000" dirty="0" smtClean="0"/>
          </a:p>
          <a:p>
            <a:r>
              <a:rPr lang="tr-TR" b="1" dirty="0"/>
              <a:t>F hakkında İş Kanunu hükümleri uygulanabilir mi?</a:t>
            </a:r>
          </a:p>
          <a:p>
            <a:endParaRPr lang="tr-TR" sz="2000" dirty="0" smtClean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3893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842"/>
          </a:xfrm>
        </p:spPr>
        <p:txBody>
          <a:bodyPr/>
          <a:lstStyle/>
          <a:p>
            <a:r>
              <a:rPr lang="tr-TR" b="1" dirty="0"/>
              <a:t>2-İŞÇİ BENZERLERİ: ÇIRAK VE STAJYER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875" y="1230284"/>
            <a:ext cx="11356571" cy="5328458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pPr marL="0" indent="0">
              <a:buNone/>
            </a:pPr>
            <a:r>
              <a:rPr lang="tr-TR" b="1" i="1" dirty="0" smtClean="0">
                <a:solidFill>
                  <a:srgbClr val="0070C0"/>
                </a:solidFill>
              </a:rPr>
              <a:t>A-ÇIRAK </a:t>
            </a:r>
          </a:p>
          <a:p>
            <a:pPr marL="0" indent="0">
              <a:buNone/>
            </a:pPr>
            <a:endParaRPr lang="tr-TR" i="1" dirty="0">
              <a:solidFill>
                <a:srgbClr val="0070C0"/>
              </a:solidFill>
            </a:endParaRPr>
          </a:p>
          <a:p>
            <a:r>
              <a:rPr lang="tr-TR" dirty="0"/>
              <a:t>İşçiler ücret geliri elde etmek için çalışırlarken, </a:t>
            </a:r>
            <a:endParaRPr lang="tr-TR" dirty="0" smtClean="0"/>
          </a:p>
          <a:p>
            <a:r>
              <a:rPr lang="tr-TR" b="1" dirty="0" smtClean="0"/>
              <a:t>çıraklar </a:t>
            </a:r>
            <a:r>
              <a:rPr lang="tr-TR" b="1" dirty="0"/>
              <a:t>bir meslek veya sanatı öğrenmek için çalışan kişilerdir ve işçi sayılmazlar. </a:t>
            </a:r>
          </a:p>
          <a:p>
            <a:endParaRPr lang="tr-TR" sz="2000" dirty="0" smtClean="0"/>
          </a:p>
          <a:p>
            <a:r>
              <a:rPr lang="tr-TR" dirty="0"/>
              <a:t>Ç</a:t>
            </a:r>
            <a:r>
              <a:rPr lang="tr-TR" dirty="0" smtClean="0"/>
              <a:t>ırak </a:t>
            </a:r>
            <a:r>
              <a:rPr lang="tr-TR" dirty="0"/>
              <a:t>olabilmek </a:t>
            </a:r>
            <a:r>
              <a:rPr lang="tr-TR" dirty="0" smtClean="0"/>
              <a:t>için; </a:t>
            </a:r>
          </a:p>
          <a:p>
            <a:r>
              <a:rPr lang="tr-TR" b="1" dirty="0" smtClean="0"/>
              <a:t>14 </a:t>
            </a:r>
            <a:r>
              <a:rPr lang="tr-TR" b="1" dirty="0"/>
              <a:t>yaşını doldurmuş, 19 yaşından gün almamış olması gerekir. </a:t>
            </a:r>
            <a:endParaRPr lang="tr-TR" b="1" dirty="0" smtClean="0"/>
          </a:p>
          <a:p>
            <a:endParaRPr lang="tr-TR" b="1" dirty="0" smtClean="0"/>
          </a:p>
          <a:p>
            <a:r>
              <a:rPr lang="tr-TR" b="1" dirty="0" smtClean="0"/>
              <a:t>Çıraklık </a:t>
            </a:r>
            <a:r>
              <a:rPr lang="tr-TR" b="1" dirty="0"/>
              <a:t>süresi</a:t>
            </a:r>
            <a:r>
              <a:rPr lang="tr-TR" dirty="0"/>
              <a:t>, mesleklerin özelliklerine göre </a:t>
            </a:r>
            <a:r>
              <a:rPr lang="tr-TR" b="1" dirty="0"/>
              <a:t>2-4 yıldır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3308 </a:t>
            </a:r>
            <a:r>
              <a:rPr lang="tr-TR" dirty="0"/>
              <a:t>sayılı kanuna tabi çıraklar çıraklık sözleşmesi devam ederken, </a:t>
            </a:r>
            <a:r>
              <a:rPr lang="tr-TR" b="1" dirty="0"/>
              <a:t>iş sağlığı ve güvenliği hükümleri hariç, İş Kanunu hükümlerinden yararlanamazlar. </a:t>
            </a:r>
            <a:endParaRPr lang="tr-TR" sz="2000" b="1" dirty="0" smtClean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897853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842"/>
          </a:xfrm>
        </p:spPr>
        <p:txBody>
          <a:bodyPr/>
          <a:lstStyle/>
          <a:p>
            <a:r>
              <a:rPr lang="tr-TR" b="1" dirty="0"/>
              <a:t>2-İŞÇİ BENZERLERİ: ÇIRAK VE STAJYER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875" y="1230284"/>
            <a:ext cx="11356571" cy="532845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marL="0" indent="0">
              <a:buNone/>
            </a:pPr>
            <a:r>
              <a:rPr lang="tr-TR" b="1" i="1" u="sng" dirty="0">
                <a:solidFill>
                  <a:srgbClr val="0070C0"/>
                </a:solidFill>
              </a:rPr>
              <a:t>b-Stajyer</a:t>
            </a:r>
          </a:p>
          <a:p>
            <a:endParaRPr lang="tr-TR" dirty="0" smtClean="0"/>
          </a:p>
          <a:p>
            <a:r>
              <a:rPr lang="tr-TR" b="1" dirty="0" smtClean="0"/>
              <a:t>stajyerlere </a:t>
            </a:r>
            <a:r>
              <a:rPr lang="tr-TR" b="1" dirty="0"/>
              <a:t>ilişkin olarak iş mevzuatımızda, “iş sağlığı ve güvenliği” hükümleri dışında uygulanacak hiçbir düzenleme yoktur.</a:t>
            </a:r>
          </a:p>
          <a:p>
            <a:endParaRPr lang="tr-TR" dirty="0" smtClean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16273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842"/>
          </a:xfrm>
        </p:spPr>
        <p:txBody>
          <a:bodyPr/>
          <a:lstStyle/>
          <a:p>
            <a:r>
              <a:rPr lang="tr-TR" b="1" dirty="0"/>
              <a:t>2-İŞÇİ BENZERLERİ: ÇIRAK VE STAJYER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875" y="1230284"/>
            <a:ext cx="11356571" cy="532845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marL="0" indent="0">
              <a:buNone/>
            </a:pPr>
            <a:r>
              <a:rPr lang="tr-TR" b="1" i="1" u="sng" dirty="0" smtClean="0"/>
              <a:t>SORU</a:t>
            </a:r>
          </a:p>
          <a:p>
            <a:pPr marL="0" indent="0">
              <a:buNone/>
            </a:pPr>
            <a:endParaRPr lang="tr-TR" sz="1800" b="1" i="1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tr-TR" dirty="0"/>
              <a:t>C, bir üniversitenin endüstri mühendisliği bölümü öğrencisidir. Mezun olabilmesi için gerekli olan zorunlu stajını yapmak üzere üç ay için bir işyerinde işe başlamıştır.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C</a:t>
            </a:r>
            <a:r>
              <a:rPr lang="tr-TR" dirty="0"/>
              <a:t>, üç aylık süre dolduktan sonra çalışmaya devam etmiştir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İş </a:t>
            </a:r>
            <a:r>
              <a:rPr lang="tr-TR" b="1" dirty="0"/>
              <a:t>Kanunu hükümlerine göre C’nin hukuki niteliği nedir?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sz="18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64096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842"/>
          </a:xfrm>
        </p:spPr>
        <p:txBody>
          <a:bodyPr/>
          <a:lstStyle/>
          <a:p>
            <a:r>
              <a:rPr lang="tr-TR" b="1" dirty="0"/>
              <a:t>3-İŞVEREN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875" y="1230284"/>
            <a:ext cx="11356571" cy="532845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İşçi </a:t>
            </a:r>
            <a:r>
              <a:rPr lang="tr-TR" b="1" dirty="0"/>
              <a:t>çalıştıran gerçek veya tüzel kişiler ile tüzel kişiliği olmayan kurum ve kuruluşlar işveren sayılırlar (İK m.2</a:t>
            </a:r>
            <a:r>
              <a:rPr lang="tr-TR" b="1" dirty="0" smtClean="0"/>
              <a:t>).</a:t>
            </a:r>
            <a:endParaRPr lang="tr-TR" b="1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sz="18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86573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842"/>
          </a:xfrm>
        </p:spPr>
        <p:txBody>
          <a:bodyPr/>
          <a:lstStyle/>
          <a:p>
            <a:r>
              <a:rPr lang="tr-TR" b="1" dirty="0"/>
              <a:t>3-İŞVEREN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875" y="1230284"/>
            <a:ext cx="11356571" cy="5328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SORU</a:t>
            </a:r>
          </a:p>
          <a:p>
            <a:endParaRPr lang="tr-TR" dirty="0" smtClean="0"/>
          </a:p>
          <a:p>
            <a:r>
              <a:rPr lang="tr-TR" dirty="0" smtClean="0"/>
              <a:t>E</a:t>
            </a:r>
            <a:r>
              <a:rPr lang="tr-TR" dirty="0"/>
              <a:t>, bir anonim şirkette işçi olarak çalışmaktadır. Bu şirket ise bir holding içerisinde yer almaktadır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dirty="0" smtClean="0"/>
              <a:t>E </a:t>
            </a:r>
            <a:r>
              <a:rPr lang="tr-TR" b="1" dirty="0"/>
              <a:t>açısından anonim şirket mi yoksa holding mi işveren sıfatına sahiptir?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sz="18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185055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456</Words>
  <Application>Microsoft Office PowerPoint</Application>
  <PresentationFormat>Geniş ekran</PresentationFormat>
  <Paragraphs>98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İŞ HUKUKUNUN TEMEL KAVRAMLARI</vt:lpstr>
      <vt:lpstr>1-İŞÇİ</vt:lpstr>
      <vt:lpstr>1-İŞÇİ</vt:lpstr>
      <vt:lpstr>1-İŞÇİ</vt:lpstr>
      <vt:lpstr>2-İŞÇİ BENZERLERİ: ÇIRAK VE STAJYER</vt:lpstr>
      <vt:lpstr>2-İŞÇİ BENZERLERİ: ÇIRAK VE STAJYER</vt:lpstr>
      <vt:lpstr>2-İŞÇİ BENZERLERİ: ÇIRAK VE STAJYER</vt:lpstr>
      <vt:lpstr>3-İŞVEREN </vt:lpstr>
      <vt:lpstr>3-İŞVEREN </vt:lpstr>
      <vt:lpstr>4-İŞVEREN VEKİLİ</vt:lpstr>
      <vt:lpstr>4-İŞVEREN VEKİLİ</vt:lpstr>
      <vt:lpstr>5-İŞYERİ ve İŞLETME</vt:lpstr>
      <vt:lpstr>5-İŞYERİ ve İŞLETME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HUKUKUNUN TEMEL KAVRAMLARI</dc:title>
  <dc:creator>y</dc:creator>
  <cp:lastModifiedBy>user</cp:lastModifiedBy>
  <cp:revision>11</cp:revision>
  <dcterms:created xsi:type="dcterms:W3CDTF">2019-09-27T08:08:00Z</dcterms:created>
  <dcterms:modified xsi:type="dcterms:W3CDTF">2019-12-30T18:27:24Z</dcterms:modified>
</cp:coreProperties>
</file>