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256" r:id="rId2"/>
    <p:sldId id="258" r:id="rId3"/>
    <p:sldId id="261" r:id="rId4"/>
    <p:sldId id="262" r:id="rId5"/>
    <p:sldId id="266" r:id="rId6"/>
    <p:sldId id="268" r:id="rId7"/>
    <p:sldId id="269" r:id="rId8"/>
    <p:sldId id="270" r:id="rId9"/>
    <p:sldId id="271" r:id="rId10"/>
    <p:sldId id="272" r:id="rId11"/>
    <p:sldId id="273" r:id="rId12"/>
    <p:sldId id="274" r:id="rId13"/>
    <p:sldId id="275" r:id="rId14"/>
    <p:sldId id="284" r:id="rId15"/>
    <p:sldId id="285" r:id="rId16"/>
    <p:sldId id="286" r:id="rId17"/>
    <p:sldId id="289" r:id="rId18"/>
    <p:sldId id="290" r:id="rId19"/>
    <p:sldId id="291" r:id="rId20"/>
    <p:sldId id="292" r:id="rId21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3F1AA45-FE3C-4248-A900-E17F17CFB7EB}" type="doc">
      <dgm:prSet loTypeId="urn:microsoft.com/office/officeart/2005/8/layout/vList2" loCatId="list" qsTypeId="urn:microsoft.com/office/officeart/2005/8/quickstyle/simple1" qsCatId="simple" csTypeId="urn:microsoft.com/office/officeart/2005/8/colors/accent0_3" csCatId="mainScheme"/>
      <dgm:spPr/>
      <dgm:t>
        <a:bodyPr/>
        <a:lstStyle/>
        <a:p>
          <a:endParaRPr lang="tr-TR"/>
        </a:p>
      </dgm:t>
    </dgm:pt>
    <dgm:pt modelId="{1C978091-D3D4-435D-9267-E49D51E5727B}">
      <dgm:prSet/>
      <dgm:spPr/>
      <dgm:t>
        <a:bodyPr/>
        <a:lstStyle/>
        <a:p>
          <a:pPr rtl="0"/>
          <a:r>
            <a:rPr lang="tr-TR" dirty="0" smtClean="0"/>
            <a:t>İş Sözleşmesinin Yapılması</a:t>
          </a:r>
          <a:endParaRPr lang="tr-TR" dirty="0"/>
        </a:p>
      </dgm:t>
    </dgm:pt>
    <dgm:pt modelId="{6B48EAB2-C88B-4FEA-A7A9-FB0539F7E47A}" type="parTrans" cxnId="{A15EC114-8EFD-4D1A-AF4F-BA806D993D1A}">
      <dgm:prSet/>
      <dgm:spPr/>
      <dgm:t>
        <a:bodyPr/>
        <a:lstStyle/>
        <a:p>
          <a:endParaRPr lang="tr-TR"/>
        </a:p>
      </dgm:t>
    </dgm:pt>
    <dgm:pt modelId="{0A04A883-06F9-4340-B060-B431A2B71554}" type="sibTrans" cxnId="{A15EC114-8EFD-4D1A-AF4F-BA806D993D1A}">
      <dgm:prSet/>
      <dgm:spPr/>
      <dgm:t>
        <a:bodyPr/>
        <a:lstStyle/>
        <a:p>
          <a:endParaRPr lang="tr-TR"/>
        </a:p>
      </dgm:t>
    </dgm:pt>
    <dgm:pt modelId="{7BFA6A0E-7A2A-48EE-994C-611F0F970EF8}" type="pres">
      <dgm:prSet presAssocID="{13F1AA45-FE3C-4248-A900-E17F17CFB7E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8CA14372-9A04-4E29-9E28-8F2E051BA7FD}" type="pres">
      <dgm:prSet presAssocID="{1C978091-D3D4-435D-9267-E49D51E5727B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A15EC114-8EFD-4D1A-AF4F-BA806D993D1A}" srcId="{13F1AA45-FE3C-4248-A900-E17F17CFB7EB}" destId="{1C978091-D3D4-435D-9267-E49D51E5727B}" srcOrd="0" destOrd="0" parTransId="{6B48EAB2-C88B-4FEA-A7A9-FB0539F7E47A}" sibTransId="{0A04A883-06F9-4340-B060-B431A2B71554}"/>
    <dgm:cxn modelId="{C05C84F0-E96D-48ED-9C0E-1B8191A9D5A7}" type="presOf" srcId="{1C978091-D3D4-435D-9267-E49D51E5727B}" destId="{8CA14372-9A04-4E29-9E28-8F2E051BA7FD}" srcOrd="0" destOrd="0" presId="urn:microsoft.com/office/officeart/2005/8/layout/vList2"/>
    <dgm:cxn modelId="{63E36290-9E23-4757-BE61-E1A24822EDD6}" type="presOf" srcId="{13F1AA45-FE3C-4248-A900-E17F17CFB7EB}" destId="{7BFA6A0E-7A2A-48EE-994C-611F0F970EF8}" srcOrd="0" destOrd="0" presId="urn:microsoft.com/office/officeart/2005/8/layout/vList2"/>
    <dgm:cxn modelId="{9BAF6401-8567-468F-8F4C-FC1503F0A9DB}" type="presParOf" srcId="{7BFA6A0E-7A2A-48EE-994C-611F0F970EF8}" destId="{8CA14372-9A04-4E29-9E28-8F2E051BA7FD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E4F399F-8482-4D57-B307-E373F932F558}" type="doc">
      <dgm:prSet loTypeId="urn:microsoft.com/office/officeart/2005/8/layout/vList2" loCatId="list" qsTypeId="urn:microsoft.com/office/officeart/2005/8/quickstyle/simple1" qsCatId="simple" csTypeId="urn:microsoft.com/office/officeart/2005/8/colors/accent0_2" csCatId="mainScheme"/>
      <dgm:spPr/>
      <dgm:t>
        <a:bodyPr/>
        <a:lstStyle/>
        <a:p>
          <a:endParaRPr lang="tr-TR"/>
        </a:p>
      </dgm:t>
    </dgm:pt>
    <dgm:pt modelId="{2683C6DC-8FF2-4A9D-B671-9E594B50FECB}">
      <dgm:prSet/>
      <dgm:spPr/>
      <dgm:t>
        <a:bodyPr/>
        <a:lstStyle/>
        <a:p>
          <a:pPr algn="ctr" rtl="0"/>
          <a:r>
            <a:rPr lang="tr-TR" dirty="0" err="1" smtClean="0"/>
            <a:t>Öğr</a:t>
          </a:r>
          <a:r>
            <a:rPr lang="tr-TR" dirty="0" smtClean="0"/>
            <a:t>. Gör. Yusuf Can Çalışır</a:t>
          </a:r>
          <a:endParaRPr lang="tr-TR" dirty="0"/>
        </a:p>
      </dgm:t>
    </dgm:pt>
    <dgm:pt modelId="{9C0B43D1-CF94-4619-A69C-2AD8B1FE7199}" type="parTrans" cxnId="{392F4F87-EE32-4F06-9433-450A4929AD87}">
      <dgm:prSet/>
      <dgm:spPr/>
      <dgm:t>
        <a:bodyPr/>
        <a:lstStyle/>
        <a:p>
          <a:endParaRPr lang="tr-TR"/>
        </a:p>
      </dgm:t>
    </dgm:pt>
    <dgm:pt modelId="{F25B13A9-6834-488F-86E4-180202D75031}" type="sibTrans" cxnId="{392F4F87-EE32-4F06-9433-450A4929AD87}">
      <dgm:prSet/>
      <dgm:spPr/>
      <dgm:t>
        <a:bodyPr/>
        <a:lstStyle/>
        <a:p>
          <a:endParaRPr lang="tr-TR"/>
        </a:p>
      </dgm:t>
    </dgm:pt>
    <dgm:pt modelId="{6B23C72A-87AE-4CBA-9BC9-98B0605F411C}" type="pres">
      <dgm:prSet presAssocID="{9E4F399F-8482-4D57-B307-E373F932F55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AD9AE720-E6A3-407C-A23A-0D77E0A82D66}" type="pres">
      <dgm:prSet presAssocID="{2683C6DC-8FF2-4A9D-B671-9E594B50FECB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392F4F87-EE32-4F06-9433-450A4929AD87}" srcId="{9E4F399F-8482-4D57-B307-E373F932F558}" destId="{2683C6DC-8FF2-4A9D-B671-9E594B50FECB}" srcOrd="0" destOrd="0" parTransId="{9C0B43D1-CF94-4619-A69C-2AD8B1FE7199}" sibTransId="{F25B13A9-6834-488F-86E4-180202D75031}"/>
    <dgm:cxn modelId="{D03ACBC7-7B81-43F8-A042-023A70E6CCBB}" type="presOf" srcId="{9E4F399F-8482-4D57-B307-E373F932F558}" destId="{6B23C72A-87AE-4CBA-9BC9-98B0605F411C}" srcOrd="0" destOrd="0" presId="urn:microsoft.com/office/officeart/2005/8/layout/vList2"/>
    <dgm:cxn modelId="{DE315EB9-C65D-42CA-9E49-CDE97D84BC19}" type="presOf" srcId="{2683C6DC-8FF2-4A9D-B671-9E594B50FECB}" destId="{AD9AE720-E6A3-407C-A23A-0D77E0A82D66}" srcOrd="0" destOrd="0" presId="urn:microsoft.com/office/officeart/2005/8/layout/vList2"/>
    <dgm:cxn modelId="{CD5E0367-30FE-4346-91C2-32BCB8EA7C6A}" type="presParOf" srcId="{6B23C72A-87AE-4CBA-9BC9-98B0605F411C}" destId="{AD9AE720-E6A3-407C-A23A-0D77E0A82D66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CA14372-9A04-4E29-9E28-8F2E051BA7FD}">
      <dsp:nvSpPr>
        <dsp:cNvPr id="0" name=""/>
        <dsp:cNvSpPr/>
      </dsp:nvSpPr>
      <dsp:spPr>
        <a:xfrm>
          <a:off x="0" y="99409"/>
          <a:ext cx="7772400" cy="1271205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1930" tIns="201930" rIns="201930" bIns="201930" numCol="1" spcCol="1270" anchor="ctr" anchorCtr="0">
          <a:noAutofit/>
        </a:bodyPr>
        <a:lstStyle/>
        <a:p>
          <a:pPr lvl="0" algn="l" defTabSz="2355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5300" kern="1200" dirty="0" smtClean="0"/>
            <a:t>İş Sözleşmesinin Yapılması</a:t>
          </a:r>
          <a:endParaRPr lang="tr-TR" sz="5300" kern="1200" dirty="0"/>
        </a:p>
      </dsp:txBody>
      <dsp:txXfrm>
        <a:off x="62055" y="161464"/>
        <a:ext cx="7648290" cy="114709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9AE720-E6A3-407C-A23A-0D77E0A82D66}">
      <dsp:nvSpPr>
        <dsp:cNvPr id="0" name=""/>
        <dsp:cNvSpPr/>
      </dsp:nvSpPr>
      <dsp:spPr>
        <a:xfrm>
          <a:off x="0" y="265"/>
          <a:ext cx="4744616" cy="71954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000" kern="1200" dirty="0" err="1" smtClean="0"/>
            <a:t>Öğr</a:t>
          </a:r>
          <a:r>
            <a:rPr lang="tr-TR" sz="3000" kern="1200" dirty="0" smtClean="0"/>
            <a:t>. Gör. Yusuf Can Çalışır</a:t>
          </a:r>
          <a:endParaRPr lang="tr-TR" sz="3000" kern="1200" dirty="0"/>
        </a:p>
      </dsp:txBody>
      <dsp:txXfrm>
        <a:off x="35125" y="35390"/>
        <a:ext cx="4674366" cy="64929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F8C8AF-B5D0-46AF-8174-8D86F40CE6D2}" type="datetimeFigureOut">
              <a:rPr lang="tr-TR" smtClean="0"/>
              <a:t>10.01.2020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819E45-3029-49AF-8B72-9A63661C4463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02F5C-0FB3-42BD-9D83-B898D766B775}" type="datetimeFigureOut">
              <a:rPr lang="tr-TR" smtClean="0"/>
              <a:pPr/>
              <a:t>10.01.2020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D5E2A-3D3D-49B2-B182-92929A7F348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02F5C-0FB3-42BD-9D83-B898D766B775}" type="datetimeFigureOut">
              <a:rPr lang="tr-TR" smtClean="0"/>
              <a:pPr/>
              <a:t>10.01.2020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D5E2A-3D3D-49B2-B182-92929A7F348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02F5C-0FB3-42BD-9D83-B898D766B775}" type="datetimeFigureOut">
              <a:rPr lang="tr-TR" smtClean="0"/>
              <a:pPr/>
              <a:t>10.01.2020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D5E2A-3D3D-49B2-B182-92929A7F348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02F5C-0FB3-42BD-9D83-B898D766B775}" type="datetimeFigureOut">
              <a:rPr lang="tr-TR" smtClean="0"/>
              <a:pPr/>
              <a:t>10.01.2020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D5E2A-3D3D-49B2-B182-92929A7F348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02F5C-0FB3-42BD-9D83-B898D766B775}" type="datetimeFigureOut">
              <a:rPr lang="tr-TR" smtClean="0"/>
              <a:pPr/>
              <a:t>10.01.2020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D5E2A-3D3D-49B2-B182-92929A7F348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02F5C-0FB3-42BD-9D83-B898D766B775}" type="datetimeFigureOut">
              <a:rPr lang="tr-TR" smtClean="0"/>
              <a:pPr/>
              <a:t>10.01.2020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D5E2A-3D3D-49B2-B182-92929A7F348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02F5C-0FB3-42BD-9D83-B898D766B775}" type="datetimeFigureOut">
              <a:rPr lang="tr-TR" smtClean="0"/>
              <a:pPr/>
              <a:t>10.01.2020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D5E2A-3D3D-49B2-B182-92929A7F348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02F5C-0FB3-42BD-9D83-B898D766B775}" type="datetimeFigureOut">
              <a:rPr lang="tr-TR" smtClean="0"/>
              <a:pPr/>
              <a:t>10.01.2020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D5E2A-3D3D-49B2-B182-92929A7F348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02F5C-0FB3-42BD-9D83-B898D766B775}" type="datetimeFigureOut">
              <a:rPr lang="tr-TR" smtClean="0"/>
              <a:pPr/>
              <a:t>10.01.2020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D5E2A-3D3D-49B2-B182-92929A7F348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02F5C-0FB3-42BD-9D83-B898D766B775}" type="datetimeFigureOut">
              <a:rPr lang="tr-TR" smtClean="0"/>
              <a:pPr/>
              <a:t>10.01.2020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D5E2A-3D3D-49B2-B182-92929A7F348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02F5C-0FB3-42BD-9D83-B898D766B775}" type="datetimeFigureOut">
              <a:rPr lang="tr-TR" smtClean="0"/>
              <a:pPr/>
              <a:t>10.01.2020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D5E2A-3D3D-49B2-B182-92929A7F348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C02F5C-0FB3-42BD-9D83-B898D766B775}" type="datetimeFigureOut">
              <a:rPr lang="tr-TR" smtClean="0"/>
              <a:pPr/>
              <a:t>10.01.2020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DD5E2A-3D3D-49B2-B182-92929A7F3483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Diyagram"/>
          <p:cNvGraphicFramePr/>
          <p:nvPr/>
        </p:nvGraphicFramePr>
        <p:xfrm>
          <a:off x="755576" y="1916832"/>
          <a:ext cx="7772400" cy="1470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5 Diyagram"/>
          <p:cNvGraphicFramePr/>
          <p:nvPr/>
        </p:nvGraphicFramePr>
        <p:xfrm>
          <a:off x="4139952" y="5949280"/>
          <a:ext cx="4744616" cy="7200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51520" y="1052736"/>
            <a:ext cx="8640960" cy="5616624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tr-TR" b="1" u="sng" dirty="0" smtClean="0">
                <a:solidFill>
                  <a:srgbClr val="002060"/>
                </a:solidFill>
              </a:rPr>
              <a:t>1-Çocuk </a:t>
            </a:r>
            <a:r>
              <a:rPr lang="tr-TR" b="1" u="sng" dirty="0">
                <a:solidFill>
                  <a:srgbClr val="002060"/>
                </a:solidFill>
              </a:rPr>
              <a:t>ve Genç İşçi Çalıştırma </a:t>
            </a:r>
            <a:r>
              <a:rPr lang="tr-TR" b="1" u="sng" dirty="0" smtClean="0">
                <a:solidFill>
                  <a:srgbClr val="002060"/>
                </a:solidFill>
              </a:rPr>
              <a:t>Yasağı</a:t>
            </a:r>
            <a:endParaRPr lang="tr-TR" b="1" u="sng" dirty="0">
              <a:solidFill>
                <a:srgbClr val="002060"/>
              </a:solidFill>
            </a:endParaRPr>
          </a:p>
          <a:p>
            <a:pPr>
              <a:buBlip>
                <a:blip r:embed="rId2"/>
              </a:buBlip>
            </a:pPr>
            <a:r>
              <a:rPr lang="tr-TR" b="1" dirty="0"/>
              <a:t>Doktor Raporu Olmadan Çalıştırma Yasağı</a:t>
            </a:r>
          </a:p>
          <a:p>
            <a:r>
              <a:rPr lang="tr-TR" b="1" dirty="0" err="1"/>
              <a:t>Ondört</a:t>
            </a:r>
            <a:r>
              <a:rPr lang="tr-TR" b="1" dirty="0"/>
              <a:t> yaşından </a:t>
            </a:r>
            <a:r>
              <a:rPr lang="tr-TR" b="1" dirty="0" err="1"/>
              <a:t>onsekiz</a:t>
            </a:r>
            <a:r>
              <a:rPr lang="tr-TR" b="1" dirty="0"/>
              <a:t> </a:t>
            </a:r>
            <a:r>
              <a:rPr lang="tr-TR" b="1" dirty="0" smtClean="0"/>
              <a:t>yaşına </a:t>
            </a:r>
            <a:r>
              <a:rPr lang="tr-TR" b="1" dirty="0"/>
              <a:t>kadar </a:t>
            </a:r>
            <a:r>
              <a:rPr lang="tr-TR" dirty="0"/>
              <a:t>(</a:t>
            </a:r>
            <a:r>
              <a:rPr lang="tr-TR" dirty="0" err="1"/>
              <a:t>onsekiz</a:t>
            </a:r>
            <a:r>
              <a:rPr lang="tr-TR" dirty="0"/>
              <a:t> yaş dâhil) çocuk ve genç işçilerin işe alınmalarından önce </a:t>
            </a:r>
            <a:endParaRPr lang="tr-TR" dirty="0" smtClean="0"/>
          </a:p>
          <a:p>
            <a:r>
              <a:rPr lang="tr-TR" dirty="0" smtClean="0"/>
              <a:t>işin </a:t>
            </a:r>
            <a:r>
              <a:rPr lang="tr-TR" dirty="0"/>
              <a:t>niteliğine ve şartlarına göre vücut yapılarının </a:t>
            </a:r>
            <a:r>
              <a:rPr lang="tr-TR" dirty="0" smtClean="0"/>
              <a:t>dayanıklı </a:t>
            </a:r>
            <a:r>
              <a:rPr lang="tr-TR" dirty="0"/>
              <a:t>olduğunun doktor raporu ile belirlenmesi, </a:t>
            </a:r>
            <a:endParaRPr lang="tr-TR" dirty="0" smtClean="0"/>
          </a:p>
          <a:p>
            <a:endParaRPr lang="tr-TR" dirty="0"/>
          </a:p>
          <a:p>
            <a:r>
              <a:rPr lang="tr-TR" b="1" dirty="0" err="1" smtClean="0"/>
              <a:t>onsekiz</a:t>
            </a:r>
            <a:r>
              <a:rPr lang="tr-TR" b="1" dirty="0" smtClean="0"/>
              <a:t> </a:t>
            </a:r>
            <a:r>
              <a:rPr lang="tr-TR" b="1" dirty="0"/>
              <a:t>yaşını dolduruncaya kadar </a:t>
            </a:r>
            <a:r>
              <a:rPr lang="tr-TR" b="1" dirty="0" smtClean="0"/>
              <a:t>altı </a:t>
            </a:r>
            <a:r>
              <a:rPr lang="tr-TR" b="1" dirty="0"/>
              <a:t>ayda bir defa </a:t>
            </a:r>
            <a:r>
              <a:rPr lang="tr-TR" dirty="0"/>
              <a:t>aynı şekilde kontrolden geçirilerek çalışmaya devamlarında bir </a:t>
            </a:r>
            <a:r>
              <a:rPr lang="tr-TR" dirty="0" smtClean="0"/>
              <a:t>sakınca </a:t>
            </a:r>
            <a:r>
              <a:rPr lang="tr-TR" dirty="0"/>
              <a:t>olup olmadığının kontrol edilmesi gerekir (İK m.87, f.1).</a:t>
            </a:r>
          </a:p>
          <a:p>
            <a:pPr>
              <a:buBlip>
                <a:blip r:embed="rId3"/>
              </a:buBlip>
            </a:pPr>
            <a:endParaRPr lang="tr-TR" dirty="0" smtClean="0"/>
          </a:p>
          <a:p>
            <a:endParaRPr lang="tr-TR" dirty="0" smtClean="0"/>
          </a:p>
        </p:txBody>
      </p:sp>
      <p:grpSp>
        <p:nvGrpSpPr>
          <p:cNvPr id="2" name="3 Grup"/>
          <p:cNvGrpSpPr/>
          <p:nvPr/>
        </p:nvGrpSpPr>
        <p:grpSpPr>
          <a:xfrm>
            <a:off x="323528" y="188640"/>
            <a:ext cx="8229600" cy="791505"/>
            <a:chOff x="0" y="291"/>
            <a:chExt cx="8229600" cy="791505"/>
          </a:xfrm>
        </p:grpSpPr>
        <p:sp>
          <p:nvSpPr>
            <p:cNvPr id="5" name="4 Yuvarlatılmış Dikdörtgen"/>
            <p:cNvSpPr/>
            <p:nvPr/>
          </p:nvSpPr>
          <p:spPr>
            <a:xfrm>
              <a:off x="0" y="291"/>
              <a:ext cx="8229600" cy="791505"/>
            </a:xfrm>
            <a:prstGeom prst="roundRect">
              <a:avLst/>
            </a:prstGeom>
          </p:spPr>
          <p:style>
            <a:lnRef idx="3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1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6" name="Yuvarlatılmış Dikdörtgen 4"/>
            <p:cNvSpPr/>
            <p:nvPr/>
          </p:nvSpPr>
          <p:spPr>
            <a:xfrm>
              <a:off x="38638" y="38929"/>
              <a:ext cx="8152324" cy="71422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25730" tIns="125730" rIns="125730" bIns="125730" numCol="1" spcCol="1270" anchor="ctr" anchorCtr="0">
              <a:noAutofit/>
            </a:bodyPr>
            <a:lstStyle/>
            <a:p>
              <a:pPr lvl="0" algn="l" defTabSz="14668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3300" b="1" kern="1200" dirty="0" smtClean="0"/>
                <a:t>İş Sözleşmesi Yapma Yasakları</a:t>
              </a:r>
              <a:endParaRPr lang="tr-TR" sz="3300" b="1" kern="1200" dirty="0"/>
            </a:p>
          </p:txBody>
        </p: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51520" y="1052736"/>
            <a:ext cx="8640960" cy="5616624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tr-TR" b="1" dirty="0" smtClean="0">
                <a:solidFill>
                  <a:srgbClr val="FF0000"/>
                </a:solidFill>
              </a:rPr>
              <a:t>2-Kadın </a:t>
            </a:r>
            <a:r>
              <a:rPr lang="tr-TR" b="1" dirty="0">
                <a:solidFill>
                  <a:srgbClr val="FF0000"/>
                </a:solidFill>
              </a:rPr>
              <a:t>İşçi </a:t>
            </a:r>
            <a:r>
              <a:rPr lang="tr-TR" b="1" dirty="0" smtClean="0">
                <a:solidFill>
                  <a:srgbClr val="FF0000"/>
                </a:solidFill>
              </a:rPr>
              <a:t>Çalıştırma </a:t>
            </a:r>
            <a:r>
              <a:rPr lang="tr-TR" b="1" dirty="0">
                <a:solidFill>
                  <a:srgbClr val="FF0000"/>
                </a:solidFill>
              </a:rPr>
              <a:t>Yasağı</a:t>
            </a:r>
          </a:p>
          <a:p>
            <a:pPr>
              <a:buBlip>
                <a:blip r:embed="rId2"/>
              </a:buBlip>
            </a:pPr>
            <a:endParaRPr lang="tr-TR" dirty="0" smtClean="0"/>
          </a:p>
          <a:p>
            <a:pPr>
              <a:buBlip>
                <a:blip r:embed="rId2"/>
              </a:buBlip>
            </a:pPr>
            <a:r>
              <a:rPr lang="tr-TR" dirty="0"/>
              <a:t>Maden ocakları ile kablo döşemesi, kanalizasyon ve tünel inşaatı gibi yer altı ve su altında çalışılacak işlerde </a:t>
            </a:r>
            <a:r>
              <a:rPr lang="tr-TR" b="1" dirty="0"/>
              <a:t>her yaştaki kadınların çalıştırılması yasaktır </a:t>
            </a:r>
            <a:r>
              <a:rPr lang="tr-TR" dirty="0"/>
              <a:t>(İK m.72). </a:t>
            </a:r>
            <a:endParaRPr lang="tr-TR" dirty="0" smtClean="0"/>
          </a:p>
          <a:p>
            <a:endParaRPr lang="tr-TR" dirty="0" smtClean="0"/>
          </a:p>
          <a:p>
            <a:r>
              <a:rPr lang="tr-TR" dirty="0" err="1" smtClean="0"/>
              <a:t>Onsekiz</a:t>
            </a:r>
            <a:r>
              <a:rPr lang="tr-TR" dirty="0" smtClean="0"/>
              <a:t> yaşını doldurmuş kadın işçilerin gece postalarında (vardiyalarında) çalıştırılabilmeleri için,</a:t>
            </a:r>
          </a:p>
          <a:p>
            <a:r>
              <a:rPr lang="tr-TR" dirty="0" smtClean="0"/>
              <a:t>Çalışmalarına engel bir durumun olmadığına dair sağlık raporu alınması şarttır. </a:t>
            </a:r>
          </a:p>
        </p:txBody>
      </p:sp>
      <p:grpSp>
        <p:nvGrpSpPr>
          <p:cNvPr id="2" name="3 Grup"/>
          <p:cNvGrpSpPr/>
          <p:nvPr/>
        </p:nvGrpSpPr>
        <p:grpSpPr>
          <a:xfrm>
            <a:off x="323528" y="188640"/>
            <a:ext cx="8229600" cy="791505"/>
            <a:chOff x="0" y="291"/>
            <a:chExt cx="8229600" cy="791505"/>
          </a:xfrm>
        </p:grpSpPr>
        <p:sp>
          <p:nvSpPr>
            <p:cNvPr id="5" name="4 Yuvarlatılmış Dikdörtgen"/>
            <p:cNvSpPr/>
            <p:nvPr/>
          </p:nvSpPr>
          <p:spPr>
            <a:xfrm>
              <a:off x="0" y="291"/>
              <a:ext cx="8229600" cy="791505"/>
            </a:xfrm>
            <a:prstGeom prst="roundRect">
              <a:avLst/>
            </a:prstGeom>
          </p:spPr>
          <p:style>
            <a:lnRef idx="3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1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6" name="Yuvarlatılmış Dikdörtgen 4"/>
            <p:cNvSpPr/>
            <p:nvPr/>
          </p:nvSpPr>
          <p:spPr>
            <a:xfrm>
              <a:off x="38638" y="38929"/>
              <a:ext cx="8152324" cy="71422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25730" tIns="125730" rIns="125730" bIns="125730" numCol="1" spcCol="1270" anchor="ctr" anchorCtr="0">
              <a:noAutofit/>
            </a:bodyPr>
            <a:lstStyle/>
            <a:p>
              <a:pPr lvl="0" algn="l" defTabSz="14668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3300" b="1" kern="1200" dirty="0" smtClean="0"/>
                <a:t>İş Sözleşmesi Yapma Yasakları</a:t>
              </a:r>
              <a:endParaRPr lang="tr-TR" sz="3300" b="1" kern="1200" dirty="0"/>
            </a:p>
          </p:txBody>
        </p:sp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51520" y="1052736"/>
            <a:ext cx="8640960" cy="5616624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tr-TR" b="1" dirty="0" smtClean="0">
                <a:solidFill>
                  <a:srgbClr val="FF0000"/>
                </a:solidFill>
              </a:rPr>
              <a:t>2-Kadın </a:t>
            </a:r>
            <a:r>
              <a:rPr lang="tr-TR" b="1" dirty="0">
                <a:solidFill>
                  <a:srgbClr val="FF0000"/>
                </a:solidFill>
              </a:rPr>
              <a:t>İşçi </a:t>
            </a:r>
            <a:r>
              <a:rPr lang="tr-TR" b="1" dirty="0" smtClean="0">
                <a:solidFill>
                  <a:srgbClr val="FF0000"/>
                </a:solidFill>
              </a:rPr>
              <a:t>Çalıştırma </a:t>
            </a:r>
            <a:r>
              <a:rPr lang="tr-TR" b="1" dirty="0">
                <a:solidFill>
                  <a:srgbClr val="FF0000"/>
                </a:solidFill>
              </a:rPr>
              <a:t>Yasağı</a:t>
            </a:r>
          </a:p>
          <a:p>
            <a:pPr>
              <a:buBlip>
                <a:blip r:embed="rId2"/>
              </a:buBlip>
            </a:pPr>
            <a:endParaRPr lang="tr-TR" dirty="0" smtClean="0"/>
          </a:p>
          <a:p>
            <a:pPr>
              <a:buBlip>
                <a:blip r:embed="rId2"/>
              </a:buBlip>
            </a:pPr>
            <a:endParaRPr lang="tr-TR" dirty="0"/>
          </a:p>
          <a:p>
            <a:pPr>
              <a:buBlip>
                <a:blip r:embed="rId2"/>
              </a:buBlip>
            </a:pPr>
            <a:r>
              <a:rPr lang="tr-TR" b="1" dirty="0" smtClean="0"/>
              <a:t>Kadın işçilerin doğumdan önce sekiz ve doğumdan sonra sekiz hafta olmak üzere toplam </a:t>
            </a:r>
            <a:r>
              <a:rPr lang="tr-TR" b="1" dirty="0" err="1" smtClean="0"/>
              <a:t>onaltı</a:t>
            </a:r>
            <a:r>
              <a:rPr lang="tr-TR" b="1" dirty="0" smtClean="0"/>
              <a:t> haftalık süre için çalıştırılmamaları esastır.</a:t>
            </a:r>
          </a:p>
          <a:p>
            <a:pPr>
              <a:buBlip>
                <a:blip r:embed="rId2"/>
              </a:buBlip>
            </a:pPr>
            <a:r>
              <a:rPr lang="tr-TR" b="1" dirty="0" smtClean="0"/>
              <a:t>Çoğul gebelik </a:t>
            </a:r>
            <a:r>
              <a:rPr lang="tr-TR" dirty="0" smtClean="0"/>
              <a:t>halinde </a:t>
            </a:r>
            <a:r>
              <a:rPr lang="tr-TR" b="1" dirty="0" smtClean="0"/>
              <a:t>doğumdan önce çalıştırılmayacak süreye iki hafta süre eklenir. </a:t>
            </a:r>
          </a:p>
          <a:p>
            <a:pPr>
              <a:buBlip>
                <a:blip r:embed="rId2"/>
              </a:buBlip>
            </a:pPr>
            <a:endParaRPr lang="tr-TR" dirty="0"/>
          </a:p>
          <a:p>
            <a:pPr>
              <a:buBlip>
                <a:blip r:embed="rId2"/>
              </a:buBlip>
            </a:pPr>
            <a:r>
              <a:rPr lang="tr-TR" dirty="0" smtClean="0"/>
              <a:t>Ancak sağlık durumu uygun olduğu taktirde, doktor onayı ile kadın işçi isterse </a:t>
            </a:r>
            <a:r>
              <a:rPr lang="tr-TR" b="1" dirty="0" smtClean="0"/>
              <a:t>doğumdan önceki üç haftaya </a:t>
            </a:r>
            <a:r>
              <a:rPr lang="tr-TR" dirty="0" smtClean="0"/>
              <a:t>kadar işyerinde çalışabilir. </a:t>
            </a:r>
          </a:p>
          <a:p>
            <a:pPr>
              <a:buBlip>
                <a:blip r:embed="rId2"/>
              </a:buBlip>
            </a:pPr>
            <a:r>
              <a:rPr lang="tr-TR" dirty="0" smtClean="0"/>
              <a:t>Bu durumda kadın işçinin çalıştığı süreler (beş hafta) doğum sonrası sürelere eklenir. </a:t>
            </a:r>
          </a:p>
          <a:p>
            <a:pPr marL="0" indent="0">
              <a:buNone/>
            </a:pPr>
            <a:endParaRPr lang="tr-TR" dirty="0" smtClean="0"/>
          </a:p>
        </p:txBody>
      </p:sp>
      <p:grpSp>
        <p:nvGrpSpPr>
          <p:cNvPr id="2" name="3 Grup"/>
          <p:cNvGrpSpPr/>
          <p:nvPr/>
        </p:nvGrpSpPr>
        <p:grpSpPr>
          <a:xfrm>
            <a:off x="323528" y="188640"/>
            <a:ext cx="8229600" cy="791505"/>
            <a:chOff x="0" y="291"/>
            <a:chExt cx="8229600" cy="791505"/>
          </a:xfrm>
        </p:grpSpPr>
        <p:sp>
          <p:nvSpPr>
            <p:cNvPr id="5" name="4 Yuvarlatılmış Dikdörtgen"/>
            <p:cNvSpPr/>
            <p:nvPr/>
          </p:nvSpPr>
          <p:spPr>
            <a:xfrm>
              <a:off x="0" y="291"/>
              <a:ext cx="8229600" cy="791505"/>
            </a:xfrm>
            <a:prstGeom prst="roundRect">
              <a:avLst/>
            </a:prstGeom>
          </p:spPr>
          <p:style>
            <a:lnRef idx="3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1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6" name="Yuvarlatılmış Dikdörtgen 4"/>
            <p:cNvSpPr/>
            <p:nvPr/>
          </p:nvSpPr>
          <p:spPr>
            <a:xfrm>
              <a:off x="38638" y="38929"/>
              <a:ext cx="8152324" cy="71422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25730" tIns="125730" rIns="125730" bIns="125730" numCol="1" spcCol="1270" anchor="ctr" anchorCtr="0">
              <a:noAutofit/>
            </a:bodyPr>
            <a:lstStyle/>
            <a:p>
              <a:pPr lvl="0" algn="l" defTabSz="14668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3300" b="1" kern="1200" dirty="0" smtClean="0"/>
                <a:t>İş Sözleşmesi Yapma Yasakları</a:t>
              </a:r>
              <a:endParaRPr lang="tr-TR" sz="3300" b="1" kern="1200" dirty="0"/>
            </a:p>
          </p:txBody>
        </p:sp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51520" y="1052736"/>
            <a:ext cx="8640960" cy="561662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b="1" dirty="0" smtClean="0">
                <a:solidFill>
                  <a:srgbClr val="FF0000"/>
                </a:solidFill>
              </a:rPr>
              <a:t>2-Kadın </a:t>
            </a:r>
            <a:r>
              <a:rPr lang="tr-TR" b="1" dirty="0">
                <a:solidFill>
                  <a:srgbClr val="FF0000"/>
                </a:solidFill>
              </a:rPr>
              <a:t>İşçi </a:t>
            </a:r>
            <a:r>
              <a:rPr lang="tr-TR" b="1" dirty="0" smtClean="0">
                <a:solidFill>
                  <a:srgbClr val="FF0000"/>
                </a:solidFill>
              </a:rPr>
              <a:t>Çalıştırma </a:t>
            </a:r>
            <a:r>
              <a:rPr lang="tr-TR" b="1" dirty="0">
                <a:solidFill>
                  <a:srgbClr val="FF0000"/>
                </a:solidFill>
              </a:rPr>
              <a:t>Yasağı</a:t>
            </a:r>
          </a:p>
          <a:p>
            <a:pPr>
              <a:buBlip>
                <a:blip r:embed="rId2"/>
              </a:buBlip>
            </a:pPr>
            <a:endParaRPr lang="tr-TR" dirty="0" smtClean="0"/>
          </a:p>
          <a:p>
            <a:pPr>
              <a:buBlip>
                <a:blip r:embed="rId2"/>
              </a:buBlip>
            </a:pPr>
            <a:r>
              <a:rPr lang="tr-TR" sz="2900" dirty="0" smtClean="0"/>
              <a:t>İsteği halinde kadın işçiye, </a:t>
            </a:r>
          </a:p>
          <a:p>
            <a:pPr>
              <a:buBlip>
                <a:blip r:embed="rId2"/>
              </a:buBlip>
            </a:pPr>
            <a:r>
              <a:rPr lang="tr-TR" sz="2900" dirty="0" err="1" smtClean="0"/>
              <a:t>Onaltı</a:t>
            </a:r>
            <a:r>
              <a:rPr lang="tr-TR" sz="2900" dirty="0" smtClean="0"/>
              <a:t> haftalık sürenin tamamlanmasından veya çoğul gebelik halinde </a:t>
            </a:r>
            <a:r>
              <a:rPr lang="tr-TR" sz="2900" dirty="0" err="1" smtClean="0"/>
              <a:t>onsekiz</a:t>
            </a:r>
            <a:r>
              <a:rPr lang="tr-TR" sz="2900" dirty="0" smtClean="0"/>
              <a:t> haftalık süreden sonra </a:t>
            </a:r>
          </a:p>
          <a:p>
            <a:pPr>
              <a:buBlip>
                <a:blip r:embed="rId2"/>
              </a:buBlip>
            </a:pPr>
            <a:r>
              <a:rPr lang="tr-TR" sz="2900" b="1" dirty="0" smtClean="0"/>
              <a:t>Altı aya kadar ücretsiz izin verilir. </a:t>
            </a:r>
          </a:p>
          <a:p>
            <a:pPr>
              <a:buBlip>
                <a:blip r:embed="rId2"/>
              </a:buBlip>
            </a:pPr>
            <a:r>
              <a:rPr lang="tr-TR" sz="2900" dirty="0" smtClean="0"/>
              <a:t>Bu süre, yıllık ücretli izin hakkının hesabında dikkate alınmaz. </a:t>
            </a:r>
            <a:endParaRPr lang="tr-TR" sz="2600" dirty="0" smtClean="0"/>
          </a:p>
        </p:txBody>
      </p:sp>
      <p:grpSp>
        <p:nvGrpSpPr>
          <p:cNvPr id="2" name="3 Grup"/>
          <p:cNvGrpSpPr/>
          <p:nvPr/>
        </p:nvGrpSpPr>
        <p:grpSpPr>
          <a:xfrm>
            <a:off x="323528" y="188640"/>
            <a:ext cx="8229600" cy="791505"/>
            <a:chOff x="0" y="291"/>
            <a:chExt cx="8229600" cy="791505"/>
          </a:xfrm>
        </p:grpSpPr>
        <p:sp>
          <p:nvSpPr>
            <p:cNvPr id="5" name="4 Yuvarlatılmış Dikdörtgen"/>
            <p:cNvSpPr/>
            <p:nvPr/>
          </p:nvSpPr>
          <p:spPr>
            <a:xfrm>
              <a:off x="0" y="291"/>
              <a:ext cx="8229600" cy="791505"/>
            </a:xfrm>
            <a:prstGeom prst="roundRect">
              <a:avLst/>
            </a:prstGeom>
          </p:spPr>
          <p:style>
            <a:lnRef idx="3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1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6" name="Yuvarlatılmış Dikdörtgen 4"/>
            <p:cNvSpPr/>
            <p:nvPr/>
          </p:nvSpPr>
          <p:spPr>
            <a:xfrm>
              <a:off x="38638" y="38929"/>
              <a:ext cx="8152324" cy="71422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25730" tIns="125730" rIns="125730" bIns="125730" numCol="1" spcCol="1270" anchor="ctr" anchorCtr="0">
              <a:noAutofit/>
            </a:bodyPr>
            <a:lstStyle/>
            <a:p>
              <a:pPr lvl="0" algn="l" defTabSz="14668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3300" b="1" kern="1200" dirty="0" smtClean="0"/>
                <a:t>İş Sözleşmesi Yapma Yasakları</a:t>
              </a:r>
              <a:endParaRPr lang="tr-TR" sz="3300" b="1" kern="1200" dirty="0"/>
            </a:p>
          </p:txBody>
        </p:sp>
      </p:grp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51520" y="1052736"/>
            <a:ext cx="8640960" cy="5616624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tr-TR" b="1" u="sng" dirty="0" smtClean="0">
                <a:solidFill>
                  <a:srgbClr val="002060"/>
                </a:solidFill>
              </a:rPr>
              <a:t>3-Yabancılar</a:t>
            </a:r>
          </a:p>
          <a:p>
            <a:endParaRPr lang="tr-TR" b="1" u="sng" dirty="0">
              <a:solidFill>
                <a:srgbClr val="002060"/>
              </a:solidFill>
            </a:endParaRPr>
          </a:p>
          <a:p>
            <a:r>
              <a:rPr lang="tr-TR" dirty="0" smtClean="0"/>
              <a:t>Süreli çalışma izni, hizmet akdinin veya işin süresine göre, </a:t>
            </a:r>
          </a:p>
          <a:p>
            <a:pPr lvl="1"/>
            <a:r>
              <a:rPr lang="tr-TR" u="sng" dirty="0" smtClean="0"/>
              <a:t>Belirli bir işyeri veya işletmede ve belirli meslekte </a:t>
            </a:r>
            <a:r>
              <a:rPr lang="tr-TR" dirty="0" smtClean="0"/>
              <a:t>çalışmak üzere </a:t>
            </a:r>
            <a:r>
              <a:rPr lang="tr-TR" b="1" dirty="0" smtClean="0"/>
              <a:t>en çok 1 yıl geçerli </a:t>
            </a:r>
            <a:r>
              <a:rPr lang="tr-TR" dirty="0" smtClean="0"/>
              <a:t>olmak üzere verilmektedir.</a:t>
            </a:r>
          </a:p>
          <a:p>
            <a:pPr lvl="1"/>
            <a:r>
              <a:rPr lang="tr-TR" dirty="0" smtClean="0"/>
              <a:t>Bir yıllık kanuni çalışma süresinden sonra, </a:t>
            </a:r>
            <a:r>
              <a:rPr lang="tr-TR" u="sng" dirty="0" smtClean="0"/>
              <a:t>aynı işyeri veya işletmede ve aynı meslekte çalıştırılmak üzere </a:t>
            </a:r>
            <a:r>
              <a:rPr lang="tr-TR" dirty="0" smtClean="0"/>
              <a:t>çalışma izninin süresi </a:t>
            </a:r>
            <a:r>
              <a:rPr lang="tr-TR" b="1" dirty="0" smtClean="0"/>
              <a:t>iki yıl daha uzatılabilmektedir (1+2).</a:t>
            </a:r>
          </a:p>
          <a:p>
            <a:pPr lvl="1"/>
            <a:r>
              <a:rPr lang="tr-TR" dirty="0" smtClean="0"/>
              <a:t>Üç yıllık kanuni çalışma süresinin sonunda, </a:t>
            </a:r>
            <a:r>
              <a:rPr lang="tr-TR" u="sng" dirty="0" smtClean="0"/>
              <a:t>aynı meslekte ve dilediği işverenin yanında</a:t>
            </a:r>
            <a:r>
              <a:rPr lang="tr-TR" dirty="0" smtClean="0"/>
              <a:t> çalışmak üzere, çalışma izninin süresi </a:t>
            </a:r>
            <a:r>
              <a:rPr lang="tr-TR" b="1" dirty="0" smtClean="0"/>
              <a:t>üç yıl daha uzatılabilir (1+2+3).</a:t>
            </a:r>
          </a:p>
          <a:p>
            <a:r>
              <a:rPr lang="tr-TR" b="1" dirty="0" smtClean="0"/>
              <a:t>Türkiye’de </a:t>
            </a:r>
            <a:r>
              <a:rPr lang="tr-TR" b="1" u="sng" dirty="0" smtClean="0"/>
              <a:t>uzun dönem ikamet izni veya en az sekiz yıl kanuni çalışma izni olan yabancılar süresiz çalışma iznine başvurabilirler. </a:t>
            </a:r>
          </a:p>
          <a:p>
            <a:r>
              <a:rPr lang="tr-TR" sz="2400" dirty="0" smtClean="0"/>
              <a:t>Ancak yabancının başvuru şartlarını taşıması yabancıya mutlak hak sağlamaz. </a:t>
            </a:r>
          </a:p>
          <a:p>
            <a:endParaRPr lang="tr-TR" dirty="0" smtClean="0"/>
          </a:p>
          <a:p>
            <a:pPr>
              <a:buNone/>
            </a:pPr>
            <a:endParaRPr lang="tr-TR" b="1" u="sng" dirty="0">
              <a:solidFill>
                <a:srgbClr val="002060"/>
              </a:solidFill>
            </a:endParaRPr>
          </a:p>
        </p:txBody>
      </p:sp>
      <p:grpSp>
        <p:nvGrpSpPr>
          <p:cNvPr id="2" name="3 Grup"/>
          <p:cNvGrpSpPr/>
          <p:nvPr/>
        </p:nvGrpSpPr>
        <p:grpSpPr>
          <a:xfrm>
            <a:off x="323528" y="188640"/>
            <a:ext cx="8229600" cy="791505"/>
            <a:chOff x="0" y="291"/>
            <a:chExt cx="8229600" cy="791505"/>
          </a:xfrm>
        </p:grpSpPr>
        <p:sp>
          <p:nvSpPr>
            <p:cNvPr id="5" name="4 Yuvarlatılmış Dikdörtgen"/>
            <p:cNvSpPr/>
            <p:nvPr/>
          </p:nvSpPr>
          <p:spPr>
            <a:xfrm>
              <a:off x="0" y="291"/>
              <a:ext cx="8229600" cy="791505"/>
            </a:xfrm>
            <a:prstGeom prst="roundRect">
              <a:avLst/>
            </a:prstGeom>
          </p:spPr>
          <p:style>
            <a:lnRef idx="3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1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6" name="Yuvarlatılmış Dikdörtgen 4"/>
            <p:cNvSpPr/>
            <p:nvPr/>
          </p:nvSpPr>
          <p:spPr>
            <a:xfrm>
              <a:off x="38638" y="38929"/>
              <a:ext cx="8152324" cy="71422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25730" tIns="125730" rIns="125730" bIns="125730" numCol="1" spcCol="1270" anchor="ctr" anchorCtr="0">
              <a:noAutofit/>
            </a:bodyPr>
            <a:lstStyle/>
            <a:p>
              <a:pPr lvl="0" algn="l" defTabSz="14668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3300" b="1" kern="1200" dirty="0" smtClean="0"/>
                <a:t>İş Sözleşmesi Yapma Yasakları</a:t>
              </a:r>
              <a:endParaRPr lang="tr-TR" sz="3300" b="1" kern="1200" dirty="0"/>
            </a:p>
          </p:txBody>
        </p:sp>
      </p:grp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51520" y="1052736"/>
            <a:ext cx="8640960" cy="561662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b="1" u="sng" dirty="0" smtClean="0"/>
              <a:t>1-</a:t>
            </a:r>
            <a:r>
              <a:rPr lang="tr-TR" b="1" u="sng" dirty="0"/>
              <a:t>İşten </a:t>
            </a:r>
            <a:r>
              <a:rPr lang="tr-TR" b="1" u="sng" dirty="0" smtClean="0"/>
              <a:t>Çıkarılanların </a:t>
            </a:r>
            <a:r>
              <a:rPr lang="tr-TR" b="1" u="sng" dirty="0"/>
              <a:t>Yeniden İşe </a:t>
            </a:r>
            <a:r>
              <a:rPr lang="tr-TR" b="1" u="sng" dirty="0" smtClean="0"/>
              <a:t>Alınması</a:t>
            </a:r>
          </a:p>
          <a:p>
            <a:pPr>
              <a:buNone/>
            </a:pPr>
            <a:endParaRPr lang="tr-TR" b="1" u="sng" dirty="0" smtClean="0">
              <a:solidFill>
                <a:srgbClr val="002060"/>
              </a:solidFill>
            </a:endParaRPr>
          </a:p>
          <a:p>
            <a:r>
              <a:rPr lang="tr-TR" dirty="0"/>
              <a:t>İşveren </a:t>
            </a:r>
            <a:r>
              <a:rPr lang="tr-TR" b="1" dirty="0"/>
              <a:t>toplu işçi çıkarma</a:t>
            </a:r>
            <a:r>
              <a:rPr lang="tr-TR" dirty="0"/>
              <a:t>nın kesinleşmesinden itibaren </a:t>
            </a:r>
            <a:r>
              <a:rPr lang="tr-TR" b="1" dirty="0"/>
              <a:t>altı ay içinde aynı </a:t>
            </a:r>
            <a:r>
              <a:rPr lang="tr-TR" b="1" dirty="0" smtClean="0"/>
              <a:t>nitelikte </a:t>
            </a:r>
            <a:r>
              <a:rPr lang="tr-TR" b="1" dirty="0"/>
              <a:t>iş için yeniden işçi almak istediği takdirde </a:t>
            </a:r>
            <a:r>
              <a:rPr lang="tr-TR" dirty="0"/>
              <a:t>nitelikleri uygun olanları tercihan işe çağırır”.</a:t>
            </a:r>
            <a:r>
              <a:rPr lang="tr-TR" i="1" dirty="0"/>
              <a:t> </a:t>
            </a:r>
            <a:endParaRPr lang="tr-TR" b="1" u="sng" dirty="0">
              <a:solidFill>
                <a:srgbClr val="002060"/>
              </a:solidFill>
            </a:endParaRPr>
          </a:p>
        </p:txBody>
      </p:sp>
      <p:grpSp>
        <p:nvGrpSpPr>
          <p:cNvPr id="2" name="3 Grup"/>
          <p:cNvGrpSpPr/>
          <p:nvPr/>
        </p:nvGrpSpPr>
        <p:grpSpPr>
          <a:xfrm>
            <a:off x="323528" y="188640"/>
            <a:ext cx="8229600" cy="791505"/>
            <a:chOff x="0" y="291"/>
            <a:chExt cx="8229600" cy="791505"/>
          </a:xfrm>
        </p:grpSpPr>
        <p:sp>
          <p:nvSpPr>
            <p:cNvPr id="5" name="4 Yuvarlatılmış Dikdörtgen"/>
            <p:cNvSpPr/>
            <p:nvPr/>
          </p:nvSpPr>
          <p:spPr>
            <a:xfrm>
              <a:off x="0" y="291"/>
              <a:ext cx="8229600" cy="791505"/>
            </a:xfrm>
            <a:prstGeom prst="roundRect">
              <a:avLst/>
            </a:prstGeom>
          </p:spPr>
          <p:style>
            <a:lnRef idx="3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1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6" name="Yuvarlatılmış Dikdörtgen 4"/>
            <p:cNvSpPr/>
            <p:nvPr/>
          </p:nvSpPr>
          <p:spPr>
            <a:xfrm>
              <a:off x="38638" y="38929"/>
              <a:ext cx="8152324" cy="714229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spcFirstLastPara="0" vert="horz" wrap="square" lIns="125730" tIns="125730" rIns="125730" bIns="125730" numCol="1" spcCol="1270" anchor="ctr" anchorCtr="0">
              <a:noAutofit/>
            </a:bodyPr>
            <a:lstStyle/>
            <a:p>
              <a:pPr lvl="0" defTabSz="1466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3600" b="1" dirty="0" smtClean="0">
                  <a:solidFill>
                    <a:srgbClr val="C00000"/>
                  </a:solidFill>
                </a:rPr>
                <a:t>İş Sözleşmesi Yapma Zorunluluğu </a:t>
              </a:r>
              <a:endParaRPr lang="tr-TR" sz="3300" b="1" kern="1200" dirty="0">
                <a:solidFill>
                  <a:srgbClr val="C00000"/>
                </a:solidFill>
              </a:endParaRPr>
            </a:p>
          </p:txBody>
        </p:sp>
      </p:grp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51520" y="1052736"/>
            <a:ext cx="8640960" cy="5616624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tr-TR" b="1" u="sng" dirty="0" smtClean="0"/>
              <a:t>2-Engelli </a:t>
            </a:r>
            <a:r>
              <a:rPr lang="tr-TR" b="1" u="sng" dirty="0"/>
              <a:t>ve Eski Hükümlü </a:t>
            </a:r>
            <a:r>
              <a:rPr lang="tr-TR" b="1" u="sng" dirty="0" smtClean="0"/>
              <a:t>Çalıştırma</a:t>
            </a:r>
            <a:endParaRPr lang="tr-TR" b="1" u="sng" dirty="0"/>
          </a:p>
          <a:p>
            <a:pPr>
              <a:buNone/>
            </a:pPr>
            <a:endParaRPr lang="tr-TR" b="1" u="sng" dirty="0" smtClean="0">
              <a:solidFill>
                <a:srgbClr val="002060"/>
              </a:solidFill>
            </a:endParaRPr>
          </a:p>
          <a:p>
            <a:r>
              <a:rPr lang="tr-TR" sz="2000" dirty="0"/>
              <a:t>İş Kanunu’nun 30. maddesine göre </a:t>
            </a:r>
            <a:r>
              <a:rPr lang="tr-TR" dirty="0"/>
              <a:t>işverenler, </a:t>
            </a:r>
            <a:endParaRPr lang="tr-TR" dirty="0" smtClean="0"/>
          </a:p>
          <a:p>
            <a:r>
              <a:rPr lang="tr-TR" u="sng" dirty="0" smtClean="0"/>
              <a:t>50 </a:t>
            </a:r>
            <a:r>
              <a:rPr lang="tr-TR" u="sng" dirty="0"/>
              <a:t>veya daha fazla işçi </a:t>
            </a:r>
            <a:r>
              <a:rPr lang="tr-TR" u="sng" dirty="0" smtClean="0"/>
              <a:t>çalıştırdıkları </a:t>
            </a:r>
            <a:r>
              <a:rPr lang="tr-TR" b="1" dirty="0"/>
              <a:t>özel sektör işyerlerinde </a:t>
            </a:r>
            <a:r>
              <a:rPr lang="tr-TR" b="1" i="1" u="sng" dirty="0" smtClean="0"/>
              <a:t>%3 ve sadece engelli, </a:t>
            </a:r>
          </a:p>
          <a:p>
            <a:endParaRPr lang="tr-TR" b="1" i="1" u="sng" dirty="0" smtClean="0"/>
          </a:p>
          <a:p>
            <a:r>
              <a:rPr lang="tr-TR" b="1" dirty="0" smtClean="0"/>
              <a:t>kamu </a:t>
            </a:r>
            <a:r>
              <a:rPr lang="tr-TR" b="1" dirty="0"/>
              <a:t>işyerlerinde ise </a:t>
            </a:r>
            <a:r>
              <a:rPr lang="tr-TR" b="1" i="1" u="sng" dirty="0" smtClean="0"/>
              <a:t>% 4 engelli ve %2 eski </a:t>
            </a:r>
            <a:r>
              <a:rPr lang="tr-TR" b="1" i="1" u="sng" dirty="0"/>
              <a:t>hükümlü </a:t>
            </a:r>
            <a:r>
              <a:rPr lang="tr-TR" b="1" dirty="0" smtClean="0">
                <a:solidFill>
                  <a:srgbClr val="C00000"/>
                </a:solidFill>
              </a:rPr>
              <a:t>veya </a:t>
            </a:r>
            <a:r>
              <a:rPr lang="tr-TR" b="1" i="1" u="sng" dirty="0" smtClean="0"/>
              <a:t>terör olayları nedeniyle </a:t>
            </a:r>
            <a:r>
              <a:rPr lang="tr-TR" b="1" i="1" u="sng" dirty="0" err="1" smtClean="0"/>
              <a:t>malül</a:t>
            </a:r>
            <a:r>
              <a:rPr lang="tr-TR" b="1" i="1" u="sng" dirty="0" smtClean="0"/>
              <a:t> sayılmayacak şekildeki işçileri </a:t>
            </a:r>
          </a:p>
          <a:p>
            <a:r>
              <a:rPr lang="tr-TR" dirty="0" smtClean="0"/>
              <a:t>meslek</a:t>
            </a:r>
            <a:r>
              <a:rPr lang="tr-TR" dirty="0"/>
              <a:t>, beden ve ruhi durumlarına uygun </a:t>
            </a:r>
            <a:r>
              <a:rPr lang="tr-TR" dirty="0" smtClean="0"/>
              <a:t>işlerde </a:t>
            </a:r>
            <a:r>
              <a:rPr lang="tr-TR" dirty="0"/>
              <a:t>çalıştırmakla yükümlüdürler. </a:t>
            </a:r>
            <a:endParaRPr lang="tr-TR" dirty="0" smtClean="0"/>
          </a:p>
          <a:p>
            <a:endParaRPr lang="tr-TR" dirty="0"/>
          </a:p>
          <a:p>
            <a:r>
              <a:rPr lang="tr-TR" dirty="0" smtClean="0"/>
              <a:t>Aynı </a:t>
            </a:r>
            <a:r>
              <a:rPr lang="tr-TR" dirty="0"/>
              <a:t>il sınırları içinde birden fazla işyeri </a:t>
            </a:r>
            <a:r>
              <a:rPr lang="tr-TR" dirty="0" smtClean="0"/>
              <a:t>bulunan </a:t>
            </a:r>
            <a:r>
              <a:rPr lang="tr-TR" dirty="0"/>
              <a:t>işverenin bu kapsamda çalıştırmakla yükümlü olduğu işçi sayısı, toplam işçi sayısına göre </a:t>
            </a:r>
            <a:r>
              <a:rPr lang="tr-TR" dirty="0" smtClean="0"/>
              <a:t>hesaplanır.</a:t>
            </a:r>
            <a:endParaRPr lang="tr-TR" b="1" u="sng" dirty="0" smtClean="0">
              <a:solidFill>
                <a:srgbClr val="002060"/>
              </a:solidFill>
            </a:endParaRPr>
          </a:p>
        </p:txBody>
      </p:sp>
      <p:grpSp>
        <p:nvGrpSpPr>
          <p:cNvPr id="2" name="3 Grup"/>
          <p:cNvGrpSpPr/>
          <p:nvPr/>
        </p:nvGrpSpPr>
        <p:grpSpPr>
          <a:xfrm>
            <a:off x="323528" y="188640"/>
            <a:ext cx="8229600" cy="791505"/>
            <a:chOff x="0" y="291"/>
            <a:chExt cx="8229600" cy="791505"/>
          </a:xfrm>
        </p:grpSpPr>
        <p:sp>
          <p:nvSpPr>
            <p:cNvPr id="5" name="4 Yuvarlatılmış Dikdörtgen"/>
            <p:cNvSpPr/>
            <p:nvPr/>
          </p:nvSpPr>
          <p:spPr>
            <a:xfrm>
              <a:off x="0" y="291"/>
              <a:ext cx="8229600" cy="791505"/>
            </a:xfrm>
            <a:prstGeom prst="roundRect">
              <a:avLst/>
            </a:prstGeom>
          </p:spPr>
          <p:style>
            <a:lnRef idx="3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1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6" name="Yuvarlatılmış Dikdörtgen 4"/>
            <p:cNvSpPr/>
            <p:nvPr/>
          </p:nvSpPr>
          <p:spPr>
            <a:xfrm>
              <a:off x="38638" y="38929"/>
              <a:ext cx="8152324" cy="714229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spcFirstLastPara="0" vert="horz" wrap="square" lIns="125730" tIns="125730" rIns="125730" bIns="125730" numCol="1" spcCol="1270" anchor="ctr" anchorCtr="0">
              <a:noAutofit/>
            </a:bodyPr>
            <a:lstStyle/>
            <a:p>
              <a:pPr lvl="0" defTabSz="1466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3600" b="1" dirty="0" smtClean="0">
                  <a:solidFill>
                    <a:srgbClr val="C00000"/>
                  </a:solidFill>
                </a:rPr>
                <a:t>İş Sözleşmesi Yapma Zorunluluğu </a:t>
              </a:r>
              <a:endParaRPr lang="tr-TR" sz="3300" b="1" kern="1200" dirty="0">
                <a:solidFill>
                  <a:srgbClr val="C00000"/>
                </a:solidFill>
              </a:endParaRPr>
            </a:p>
          </p:txBody>
        </p:sp>
      </p:grp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51520" y="1052736"/>
            <a:ext cx="8640960" cy="5616624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tr-TR" b="1" u="sng" dirty="0" smtClean="0"/>
              <a:t>3-Maluliyeti </a:t>
            </a:r>
            <a:r>
              <a:rPr lang="tr-TR" b="1" u="sng" dirty="0"/>
              <a:t>Sona Eren İşçileri </a:t>
            </a:r>
            <a:r>
              <a:rPr lang="tr-TR" b="1" u="sng" dirty="0" smtClean="0"/>
              <a:t>Çalıştırma</a:t>
            </a:r>
            <a:endParaRPr lang="tr-TR" b="1" u="sng" dirty="0"/>
          </a:p>
          <a:p>
            <a:pPr>
              <a:buNone/>
            </a:pPr>
            <a:endParaRPr lang="tr-TR" b="1" u="sng" dirty="0" smtClean="0"/>
          </a:p>
          <a:p>
            <a:r>
              <a:rPr lang="tr-TR" dirty="0"/>
              <a:t>İş Kanunu uyarınca, işyerinden malulen ayrılmak zorunda kalıp, </a:t>
            </a:r>
            <a:endParaRPr lang="tr-TR" dirty="0" smtClean="0"/>
          </a:p>
          <a:p>
            <a:r>
              <a:rPr lang="tr-TR" dirty="0" smtClean="0"/>
              <a:t>sonradan maluliyeti </a:t>
            </a:r>
            <a:r>
              <a:rPr lang="tr-TR" dirty="0"/>
              <a:t>ortadan kalkan işçilerin işyerinde tekrar işe alınmalarını istemeleri halinde </a:t>
            </a:r>
            <a:endParaRPr lang="tr-TR" dirty="0" smtClean="0"/>
          </a:p>
          <a:p>
            <a:r>
              <a:rPr lang="tr-TR" dirty="0" smtClean="0"/>
              <a:t>işveren </a:t>
            </a:r>
            <a:r>
              <a:rPr lang="tr-TR" dirty="0"/>
              <a:t>bunları eski işleri veya benzeri işlerde boş yer varsa derhal, </a:t>
            </a:r>
            <a:endParaRPr lang="tr-TR" dirty="0" smtClean="0"/>
          </a:p>
          <a:p>
            <a:r>
              <a:rPr lang="tr-TR" dirty="0" smtClean="0"/>
              <a:t>yoksa </a:t>
            </a:r>
            <a:r>
              <a:rPr lang="tr-TR" dirty="0"/>
              <a:t>boşalacak ilk işe, diğer isteklilere tercihen, o andaki koşullarla işe almak zorundadır (İK m.30, f.5).</a:t>
            </a:r>
          </a:p>
          <a:p>
            <a:endParaRPr lang="tr-TR" dirty="0"/>
          </a:p>
        </p:txBody>
      </p:sp>
      <p:grpSp>
        <p:nvGrpSpPr>
          <p:cNvPr id="2" name="3 Grup"/>
          <p:cNvGrpSpPr/>
          <p:nvPr/>
        </p:nvGrpSpPr>
        <p:grpSpPr>
          <a:xfrm>
            <a:off x="323528" y="188640"/>
            <a:ext cx="8229600" cy="791505"/>
            <a:chOff x="0" y="291"/>
            <a:chExt cx="8229600" cy="791505"/>
          </a:xfrm>
        </p:grpSpPr>
        <p:sp>
          <p:nvSpPr>
            <p:cNvPr id="5" name="4 Yuvarlatılmış Dikdörtgen"/>
            <p:cNvSpPr/>
            <p:nvPr/>
          </p:nvSpPr>
          <p:spPr>
            <a:xfrm>
              <a:off x="0" y="291"/>
              <a:ext cx="8229600" cy="791505"/>
            </a:xfrm>
            <a:prstGeom prst="roundRect">
              <a:avLst/>
            </a:prstGeom>
          </p:spPr>
          <p:style>
            <a:lnRef idx="3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1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6" name="Yuvarlatılmış Dikdörtgen 4"/>
            <p:cNvSpPr/>
            <p:nvPr/>
          </p:nvSpPr>
          <p:spPr>
            <a:xfrm>
              <a:off x="38638" y="38929"/>
              <a:ext cx="8152324" cy="714229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spcFirstLastPara="0" vert="horz" wrap="square" lIns="125730" tIns="125730" rIns="125730" bIns="125730" numCol="1" spcCol="1270" anchor="ctr" anchorCtr="0">
              <a:noAutofit/>
            </a:bodyPr>
            <a:lstStyle/>
            <a:p>
              <a:pPr lvl="0" defTabSz="1466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3600" b="1" dirty="0" smtClean="0">
                  <a:solidFill>
                    <a:srgbClr val="C00000"/>
                  </a:solidFill>
                </a:rPr>
                <a:t>İş Sözleşmesi Yapma Zorunluluğu </a:t>
              </a:r>
              <a:endParaRPr lang="tr-TR" sz="3300" b="1" kern="1200" dirty="0">
                <a:solidFill>
                  <a:srgbClr val="C00000"/>
                </a:solidFill>
              </a:endParaRPr>
            </a:p>
          </p:txBody>
        </p:sp>
      </p:grp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51520" y="1052736"/>
            <a:ext cx="8640960" cy="5616624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tr-TR" b="1" u="sng" dirty="0" smtClean="0"/>
              <a:t>4-</a:t>
            </a:r>
            <a:r>
              <a:rPr lang="tr-TR" b="1" u="sng" dirty="0"/>
              <a:t>Askerlik ve Kanuni Ödev Nedeniyle İşinden Ayrılanların İşe </a:t>
            </a:r>
            <a:r>
              <a:rPr lang="tr-TR" b="1" u="sng" dirty="0" smtClean="0"/>
              <a:t>Alınması</a:t>
            </a:r>
            <a:endParaRPr lang="tr-TR" b="1" u="sng" dirty="0"/>
          </a:p>
          <a:p>
            <a:pPr>
              <a:buNone/>
            </a:pPr>
            <a:endParaRPr lang="tr-TR" b="1" u="sng" dirty="0"/>
          </a:p>
          <a:p>
            <a:r>
              <a:rPr lang="tr-TR" dirty="0"/>
              <a:t>İş Kanunu’nda, herhangi bir askeri veya kanuni ödev nedeniyle işinden ayrılan </a:t>
            </a:r>
            <a:r>
              <a:rPr lang="tr-TR" dirty="0" smtClean="0"/>
              <a:t>işçilerin </a:t>
            </a:r>
          </a:p>
          <a:p>
            <a:r>
              <a:rPr lang="tr-TR" b="1" dirty="0" smtClean="0"/>
              <a:t>bu </a:t>
            </a:r>
            <a:r>
              <a:rPr lang="tr-TR" b="1" dirty="0"/>
              <a:t>ödevin sona ermesinden başlayarak </a:t>
            </a:r>
            <a:r>
              <a:rPr lang="tr-TR" b="1" u="sng" dirty="0"/>
              <a:t>iki ay içinde tekrar işe girmek </a:t>
            </a:r>
            <a:r>
              <a:rPr lang="tr-TR" b="1" u="sng" dirty="0" smtClean="0"/>
              <a:t>istedikleri </a:t>
            </a:r>
            <a:r>
              <a:rPr lang="tr-TR" b="1" u="sng" dirty="0"/>
              <a:t>takdirde</a:t>
            </a:r>
            <a:r>
              <a:rPr lang="tr-TR" dirty="0"/>
              <a:t>, </a:t>
            </a:r>
            <a:endParaRPr lang="tr-TR" dirty="0" smtClean="0"/>
          </a:p>
          <a:p>
            <a:r>
              <a:rPr lang="tr-TR" dirty="0" smtClean="0"/>
              <a:t>işverenin </a:t>
            </a:r>
            <a:r>
              <a:rPr lang="tr-TR" dirty="0"/>
              <a:t>bunları eski işleri veya benzeri işlere boş yer varsa </a:t>
            </a:r>
            <a:r>
              <a:rPr lang="tr-TR" dirty="0" smtClean="0"/>
              <a:t>derhal</a:t>
            </a:r>
            <a:r>
              <a:rPr lang="tr-TR" dirty="0"/>
              <a:t>, </a:t>
            </a:r>
            <a:endParaRPr lang="tr-TR" dirty="0" smtClean="0"/>
          </a:p>
          <a:p>
            <a:endParaRPr lang="tr-TR" dirty="0"/>
          </a:p>
          <a:p>
            <a:r>
              <a:rPr lang="tr-TR" dirty="0" smtClean="0"/>
              <a:t>yoksa </a:t>
            </a:r>
            <a:r>
              <a:rPr lang="tr-TR" dirty="0"/>
              <a:t>boşalacak ilk işe öncelikle, o andaki şartlarla işe almak zorunda olduğu öngörülmüştür (İK m.31, f.3</a:t>
            </a:r>
            <a:r>
              <a:rPr lang="tr-TR" dirty="0" smtClean="0"/>
              <a:t>).</a:t>
            </a:r>
          </a:p>
          <a:p>
            <a:endParaRPr lang="tr-TR" dirty="0"/>
          </a:p>
          <a:p>
            <a:r>
              <a:rPr lang="tr-TR" dirty="0"/>
              <a:t>Aranan şartlar bulunmasına rağmen, işveren sözleşme yapma yükümlülüğünü yerine getirmezse, </a:t>
            </a:r>
            <a:endParaRPr lang="tr-TR" dirty="0" smtClean="0"/>
          </a:p>
          <a:p>
            <a:endParaRPr lang="tr-TR" dirty="0"/>
          </a:p>
          <a:p>
            <a:r>
              <a:rPr lang="tr-TR" b="1" dirty="0" smtClean="0"/>
              <a:t>işe </a:t>
            </a:r>
            <a:r>
              <a:rPr lang="tr-TR" b="1" dirty="0"/>
              <a:t>alınma talebinde bulunan eski </a:t>
            </a:r>
            <a:r>
              <a:rPr lang="tr-TR" b="1" dirty="0" smtClean="0"/>
              <a:t>işçiye </a:t>
            </a:r>
            <a:r>
              <a:rPr lang="tr-TR" b="1" dirty="0"/>
              <a:t>üç aylık ücret tutarında tazminat ödemek zorundadır (İK m.31, f.son).</a:t>
            </a:r>
          </a:p>
          <a:p>
            <a:endParaRPr lang="tr-TR" dirty="0"/>
          </a:p>
          <a:p>
            <a:endParaRPr lang="tr-TR" dirty="0"/>
          </a:p>
        </p:txBody>
      </p:sp>
      <p:grpSp>
        <p:nvGrpSpPr>
          <p:cNvPr id="2" name="3 Grup"/>
          <p:cNvGrpSpPr/>
          <p:nvPr/>
        </p:nvGrpSpPr>
        <p:grpSpPr>
          <a:xfrm>
            <a:off x="323528" y="188640"/>
            <a:ext cx="8229600" cy="791505"/>
            <a:chOff x="0" y="291"/>
            <a:chExt cx="8229600" cy="791505"/>
          </a:xfrm>
        </p:grpSpPr>
        <p:sp>
          <p:nvSpPr>
            <p:cNvPr id="5" name="4 Yuvarlatılmış Dikdörtgen"/>
            <p:cNvSpPr/>
            <p:nvPr/>
          </p:nvSpPr>
          <p:spPr>
            <a:xfrm>
              <a:off x="0" y="291"/>
              <a:ext cx="8229600" cy="791505"/>
            </a:xfrm>
            <a:prstGeom prst="roundRect">
              <a:avLst/>
            </a:prstGeom>
          </p:spPr>
          <p:style>
            <a:lnRef idx="3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1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6" name="Yuvarlatılmış Dikdörtgen 4"/>
            <p:cNvSpPr/>
            <p:nvPr/>
          </p:nvSpPr>
          <p:spPr>
            <a:xfrm>
              <a:off x="38638" y="38929"/>
              <a:ext cx="8152324" cy="714229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spcFirstLastPara="0" vert="horz" wrap="square" lIns="125730" tIns="125730" rIns="125730" bIns="125730" numCol="1" spcCol="1270" anchor="ctr" anchorCtr="0">
              <a:noAutofit/>
            </a:bodyPr>
            <a:lstStyle/>
            <a:p>
              <a:pPr lvl="0" defTabSz="1466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3600" b="1" dirty="0" smtClean="0">
                  <a:solidFill>
                    <a:srgbClr val="C00000"/>
                  </a:solidFill>
                </a:rPr>
                <a:t>İş Sözleşmesi Yapma Zorunluluğu </a:t>
              </a:r>
              <a:endParaRPr lang="tr-TR" sz="3300" b="1" kern="1200" dirty="0">
                <a:solidFill>
                  <a:srgbClr val="C00000"/>
                </a:solidFill>
              </a:endParaRPr>
            </a:p>
          </p:txBody>
        </p:sp>
      </p:grp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51520" y="1052736"/>
            <a:ext cx="8640960" cy="5616624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tr-TR" b="1" u="sng" dirty="0" smtClean="0"/>
              <a:t>5-</a:t>
            </a:r>
            <a:r>
              <a:rPr lang="tr-TR" b="1" u="sng" dirty="0"/>
              <a:t>İşyeri Hekimleri ve İş Güvenliği </a:t>
            </a:r>
            <a:r>
              <a:rPr lang="tr-TR" b="1" u="sng" dirty="0" smtClean="0"/>
              <a:t>Uzmanı Çalıştırma Zorunluluğu</a:t>
            </a:r>
            <a:endParaRPr lang="tr-TR" b="1" u="sng" dirty="0"/>
          </a:p>
          <a:p>
            <a:pPr>
              <a:buNone/>
            </a:pPr>
            <a:endParaRPr lang="tr-TR" b="1" u="sng" dirty="0" smtClean="0"/>
          </a:p>
          <a:p>
            <a:r>
              <a:rPr lang="tr-TR" dirty="0" smtClean="0"/>
              <a:t>en az 50 işçi çalıştıran tehlikeli ve çok tehlikeli işyerleri için 01.01.2013 tarihinden itibaren,</a:t>
            </a:r>
          </a:p>
          <a:p>
            <a:endParaRPr lang="tr-TR" dirty="0"/>
          </a:p>
          <a:p>
            <a:r>
              <a:rPr lang="tr-TR" dirty="0" smtClean="0"/>
              <a:t>50’den az çalışanı olan tehlikeli ve çok tehlikeli işyerleri için 01.01.2014 tarihinden itibaren,</a:t>
            </a:r>
          </a:p>
          <a:p>
            <a:endParaRPr lang="tr-TR" dirty="0"/>
          </a:p>
          <a:p>
            <a:r>
              <a:rPr lang="tr-TR" dirty="0" smtClean="0"/>
              <a:t>Kamu kurumları ile 50’den az çalışanı olan ve az tehlikeli sınıfta yer alan işyerleri için 01.07.2016 tarihinden itibaren geçerli olmak üzere</a:t>
            </a:r>
          </a:p>
          <a:p>
            <a:r>
              <a:rPr lang="tr-TR" dirty="0" smtClean="0"/>
              <a:t>İşyeri uzmanı çalıştırma zorunluluğu getirilmiştir. </a:t>
            </a:r>
            <a:endParaRPr lang="tr-TR" dirty="0"/>
          </a:p>
          <a:p>
            <a:pPr>
              <a:buNone/>
            </a:pPr>
            <a:endParaRPr lang="tr-TR" b="1" u="sng" dirty="0"/>
          </a:p>
          <a:p>
            <a:pPr>
              <a:buNone/>
            </a:pPr>
            <a:endParaRPr lang="tr-TR" b="1" u="sng" dirty="0"/>
          </a:p>
          <a:p>
            <a:endParaRPr lang="tr-TR" dirty="0"/>
          </a:p>
          <a:p>
            <a:endParaRPr lang="tr-TR" dirty="0"/>
          </a:p>
        </p:txBody>
      </p:sp>
      <p:grpSp>
        <p:nvGrpSpPr>
          <p:cNvPr id="2" name="3 Grup"/>
          <p:cNvGrpSpPr/>
          <p:nvPr/>
        </p:nvGrpSpPr>
        <p:grpSpPr>
          <a:xfrm>
            <a:off x="323528" y="188640"/>
            <a:ext cx="8229600" cy="791505"/>
            <a:chOff x="0" y="291"/>
            <a:chExt cx="8229600" cy="791505"/>
          </a:xfrm>
        </p:grpSpPr>
        <p:sp>
          <p:nvSpPr>
            <p:cNvPr id="5" name="4 Yuvarlatılmış Dikdörtgen"/>
            <p:cNvSpPr/>
            <p:nvPr/>
          </p:nvSpPr>
          <p:spPr>
            <a:xfrm>
              <a:off x="0" y="291"/>
              <a:ext cx="8229600" cy="791505"/>
            </a:xfrm>
            <a:prstGeom prst="roundRect">
              <a:avLst/>
            </a:prstGeom>
          </p:spPr>
          <p:style>
            <a:lnRef idx="3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1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6" name="Yuvarlatılmış Dikdörtgen 4"/>
            <p:cNvSpPr/>
            <p:nvPr/>
          </p:nvSpPr>
          <p:spPr>
            <a:xfrm>
              <a:off x="38638" y="38929"/>
              <a:ext cx="8152324" cy="714229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spcFirstLastPara="0" vert="horz" wrap="square" lIns="125730" tIns="125730" rIns="125730" bIns="125730" numCol="1" spcCol="1270" anchor="ctr" anchorCtr="0">
              <a:noAutofit/>
            </a:bodyPr>
            <a:lstStyle/>
            <a:p>
              <a:pPr lvl="0" defTabSz="1466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3600" b="1" dirty="0" smtClean="0">
                  <a:solidFill>
                    <a:srgbClr val="C00000"/>
                  </a:solidFill>
                </a:rPr>
                <a:t>İş Sözleşmesi Yapma Zorunluluğu </a:t>
              </a:r>
              <a:endParaRPr lang="tr-TR" sz="3300" b="1" kern="1200" dirty="0">
                <a:solidFill>
                  <a:srgbClr val="C00000"/>
                </a:solidFill>
              </a:endParaRPr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080120"/>
          </a:xfrm>
        </p:spPr>
        <p:txBody>
          <a:bodyPr>
            <a:normAutofit fontScale="90000"/>
          </a:bodyPr>
          <a:lstStyle/>
          <a:p>
            <a:pPr algn="l"/>
            <a:r>
              <a:rPr lang="tr-TR" sz="4000" b="1" dirty="0" smtClean="0"/>
              <a:t>İş Sözleşmesi Yapma Ehliyeti</a:t>
            </a:r>
            <a:r>
              <a:rPr lang="tr-TR" b="1" dirty="0" smtClean="0"/>
              <a:t/>
            </a:r>
            <a:br>
              <a:rPr lang="tr-TR" b="1" dirty="0" smtClean="0"/>
            </a:br>
            <a:r>
              <a:rPr lang="tr-TR" b="1" dirty="0" smtClean="0"/>
              <a:t>	*</a:t>
            </a:r>
            <a:r>
              <a:rPr lang="tr-TR" sz="3100" b="1" dirty="0" smtClean="0"/>
              <a:t>Genel Ehliyet Şartları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51520" y="1340768"/>
            <a:ext cx="8640960" cy="5328592"/>
          </a:xfrm>
        </p:spPr>
        <p:txBody>
          <a:bodyPr>
            <a:normAutofit/>
          </a:bodyPr>
          <a:lstStyle/>
          <a:p>
            <a:endParaRPr lang="tr-TR" dirty="0" smtClean="0"/>
          </a:p>
          <a:p>
            <a:r>
              <a:rPr lang="tr-TR" b="1" dirty="0" smtClean="0"/>
              <a:t>İş söz. Yapabilmek için tarafların fiil ehliyetine sahip olmaları gerekir. </a:t>
            </a:r>
          </a:p>
          <a:p>
            <a:r>
              <a:rPr lang="tr-TR" dirty="0" smtClean="0"/>
              <a:t>Yani; </a:t>
            </a:r>
          </a:p>
          <a:p>
            <a:pPr lvl="1"/>
            <a:r>
              <a:rPr lang="tr-TR" b="1" dirty="0" smtClean="0"/>
              <a:t>ayırt etme gücüne sahip olmak (temyiz kudreti),</a:t>
            </a:r>
          </a:p>
          <a:p>
            <a:pPr lvl="1"/>
            <a:r>
              <a:rPr lang="tr-TR" b="1" dirty="0" smtClean="0"/>
              <a:t>Ergin (reşit) olmak,</a:t>
            </a:r>
          </a:p>
          <a:p>
            <a:pPr lvl="1"/>
            <a:r>
              <a:rPr lang="tr-TR" b="1" dirty="0" smtClean="0"/>
              <a:t>Kısıtlı bulunmamak</a:t>
            </a:r>
          </a:p>
          <a:p>
            <a:r>
              <a:rPr lang="tr-TR" dirty="0" smtClean="0"/>
              <a:t>Gerekir. </a:t>
            </a:r>
          </a:p>
          <a:p>
            <a:endParaRPr lang="tr-TR" dirty="0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b="1" dirty="0" smtClean="0"/>
              <a:t>Kaynak: </a:t>
            </a:r>
          </a:p>
          <a:p>
            <a:pPr marL="0" indent="0">
              <a:buNone/>
            </a:pPr>
            <a:endParaRPr lang="tr-TR" b="1" dirty="0" smtClean="0"/>
          </a:p>
          <a:p>
            <a:pPr marL="0" indent="0">
              <a:buNone/>
            </a:pPr>
            <a:r>
              <a:rPr lang="tr-TR" dirty="0" smtClean="0"/>
              <a:t>1-AÖF, Bireysel İş Hukuku</a:t>
            </a:r>
          </a:p>
          <a:p>
            <a:pPr marL="0" indent="0">
              <a:buNone/>
            </a:pPr>
            <a:r>
              <a:rPr lang="tr-TR" dirty="0" smtClean="0"/>
              <a:t>2-Müjdat </a:t>
            </a:r>
            <a:r>
              <a:rPr lang="tr-TR" dirty="0" err="1" smtClean="0"/>
              <a:t>Şakar</a:t>
            </a:r>
            <a:r>
              <a:rPr lang="tr-TR" dirty="0" smtClean="0"/>
              <a:t>, Meslek Yüksekokulları İçin İş Hukuku ve Sosyal Güvenlik Hukuku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113969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792088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l"/>
            <a:r>
              <a:rPr lang="tr-TR" sz="3600" b="1" dirty="0"/>
              <a:t>İş Sözleşmesinde Şekil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51520" y="1052736"/>
            <a:ext cx="8640960" cy="5616624"/>
          </a:xfrm>
        </p:spPr>
        <p:txBody>
          <a:bodyPr>
            <a:normAutofit/>
          </a:bodyPr>
          <a:lstStyle/>
          <a:p>
            <a:endParaRPr lang="tr-TR" dirty="0" smtClean="0"/>
          </a:p>
          <a:p>
            <a:pPr>
              <a:buBlip>
                <a:blip r:embed="rId2"/>
              </a:buBlip>
            </a:pPr>
            <a:r>
              <a:rPr lang="tr-TR" dirty="0"/>
              <a:t>İş Kanunu’nda iş sözleşmesinin şekli için kural olarak </a:t>
            </a:r>
            <a:r>
              <a:rPr lang="tr-TR" b="1" dirty="0"/>
              <a:t>şekil serbestîsi ilkesi </a:t>
            </a:r>
            <a:r>
              <a:rPr lang="tr-TR" dirty="0" smtClean="0"/>
              <a:t>benimsenmiştir</a:t>
            </a:r>
            <a:r>
              <a:rPr lang="tr-TR" dirty="0"/>
              <a:t>. </a:t>
            </a:r>
            <a:endParaRPr lang="tr-TR" dirty="0" smtClean="0"/>
          </a:p>
          <a:p>
            <a:pPr>
              <a:buBlip>
                <a:blip r:embed="rId2"/>
              </a:buBlip>
            </a:pPr>
            <a:endParaRPr lang="tr-TR" dirty="0"/>
          </a:p>
          <a:p>
            <a:pPr>
              <a:buBlip>
                <a:blip r:embed="rId2"/>
              </a:buBlip>
            </a:pPr>
            <a:r>
              <a:rPr lang="tr-TR" sz="2000" dirty="0" smtClean="0"/>
              <a:t>Kanunun </a:t>
            </a:r>
            <a:r>
              <a:rPr lang="tr-TR" sz="2000" dirty="0"/>
              <a:t>8. maddesinin 1. fıkrasına göre; </a:t>
            </a:r>
            <a:r>
              <a:rPr lang="tr-TR" b="1" i="1" dirty="0"/>
              <a:t>"İş sözleşmesi, Kanunda aksi belirtilmedikçe, özel bir şekle tabi değildir".</a:t>
            </a:r>
            <a:r>
              <a:rPr lang="tr-TR" dirty="0"/>
              <a:t> </a:t>
            </a:r>
            <a:endParaRPr lang="tr-TR" dirty="0" smtClean="0"/>
          </a:p>
          <a:p>
            <a:pPr>
              <a:buBlip>
                <a:blip r:embed="rId2"/>
              </a:buBlip>
            </a:pPr>
            <a:endParaRPr lang="tr-TR" dirty="0"/>
          </a:p>
          <a:p>
            <a:pPr>
              <a:buBlip>
                <a:blip r:embed="rId2"/>
              </a:buBlip>
            </a:pPr>
            <a:r>
              <a:rPr lang="tr-TR" sz="2400" dirty="0" smtClean="0"/>
              <a:t>Kanunda </a:t>
            </a:r>
            <a:r>
              <a:rPr lang="tr-TR" sz="2400" dirty="0"/>
              <a:t>şekil serbestîsinin </a:t>
            </a:r>
            <a:r>
              <a:rPr lang="tr-TR" sz="2400" b="1" dirty="0"/>
              <a:t>istisnası olarak bazı tür iş sözleşmelerinin yazılı yapılması zorunluluğu </a:t>
            </a:r>
            <a:r>
              <a:rPr lang="tr-TR" sz="2400" dirty="0"/>
              <a:t>öngörülmüştür.</a:t>
            </a:r>
          </a:p>
          <a:p>
            <a:pPr>
              <a:buBlip>
                <a:blip r:embed="rId2"/>
              </a:buBlip>
            </a:pPr>
            <a:endParaRPr lang="tr-TR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792088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l"/>
            <a:r>
              <a:rPr lang="tr-TR" sz="3600" b="1" dirty="0"/>
              <a:t>İş Sözleşmesinde Şekil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51520" y="1052736"/>
            <a:ext cx="8640960" cy="5616624"/>
          </a:xfrm>
        </p:spPr>
        <p:txBody>
          <a:bodyPr>
            <a:normAutofit/>
          </a:bodyPr>
          <a:lstStyle/>
          <a:p>
            <a:endParaRPr lang="tr-TR" dirty="0" smtClean="0"/>
          </a:p>
          <a:p>
            <a:pPr>
              <a:buNone/>
            </a:pPr>
            <a:r>
              <a:rPr lang="tr-TR" b="1" i="1" u="sng" dirty="0">
                <a:solidFill>
                  <a:srgbClr val="FF0000"/>
                </a:solidFill>
              </a:rPr>
              <a:t>Yazılı Yapılması Zorunlu İş Sözleşmeleri</a:t>
            </a:r>
          </a:p>
          <a:p>
            <a:r>
              <a:rPr lang="tr-TR" dirty="0"/>
              <a:t>Kanunda;</a:t>
            </a:r>
          </a:p>
          <a:p>
            <a:pPr lvl="1"/>
            <a:r>
              <a:rPr lang="tr-TR" b="1" dirty="0"/>
              <a:t>Belirli süresi 1 yıl veya daha fazla olan iş sözleşmeleri </a:t>
            </a:r>
            <a:r>
              <a:rPr lang="tr-TR" dirty="0"/>
              <a:t>(İK m.8, f.2),</a:t>
            </a:r>
          </a:p>
          <a:p>
            <a:pPr lvl="1"/>
            <a:r>
              <a:rPr lang="tr-TR" b="1" dirty="0"/>
              <a:t>Çağrı üzerine çalışma sözleşmesi </a:t>
            </a:r>
            <a:r>
              <a:rPr lang="tr-TR" dirty="0"/>
              <a:t>(İK m. 14, f.l),</a:t>
            </a:r>
          </a:p>
          <a:p>
            <a:pPr lvl="1"/>
            <a:r>
              <a:rPr lang="tr-TR" b="1" dirty="0" smtClean="0"/>
              <a:t>Takım </a:t>
            </a:r>
            <a:r>
              <a:rPr lang="tr-TR" b="1" dirty="0"/>
              <a:t>Sözleşmesi </a:t>
            </a:r>
            <a:r>
              <a:rPr lang="tr-TR" dirty="0"/>
              <a:t>(IK m.16, f.2),</a:t>
            </a:r>
          </a:p>
          <a:p>
            <a:pPr lvl="1"/>
            <a:r>
              <a:rPr lang="tr-TR" b="1" dirty="0"/>
              <a:t>Asıl işveren alt işveren sözleşmesi, </a:t>
            </a:r>
            <a:endParaRPr lang="tr-TR" b="1" dirty="0" smtClean="0"/>
          </a:p>
          <a:p>
            <a:pPr lvl="0"/>
            <a:r>
              <a:rPr lang="tr-TR" dirty="0" smtClean="0"/>
              <a:t>bakımından </a:t>
            </a:r>
            <a:r>
              <a:rPr lang="tr-TR" dirty="0"/>
              <a:t>yazılı şekil zorunluluğu getirilmiştir.</a:t>
            </a:r>
          </a:p>
          <a:p>
            <a:pPr>
              <a:buBlip>
                <a:blip r:embed="rId2"/>
              </a:buBlip>
            </a:pPr>
            <a:endParaRPr lang="tr-TR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792088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tr-TR" sz="3600" dirty="0"/>
              <a:t>İş Sözleşmesi Yapma Serbestîsi ve Sınırları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51520" y="1052736"/>
            <a:ext cx="8640960" cy="5616624"/>
          </a:xfrm>
        </p:spPr>
        <p:txBody>
          <a:bodyPr>
            <a:normAutofit lnSpcReduction="10000"/>
          </a:bodyPr>
          <a:lstStyle/>
          <a:p>
            <a:endParaRPr lang="tr-TR" dirty="0" smtClean="0"/>
          </a:p>
          <a:p>
            <a:r>
              <a:rPr lang="tr-TR" b="1" dirty="0"/>
              <a:t>İş hukuku da sözleşmenin bir tarafı lehine sözleşme serbestîsinin </a:t>
            </a:r>
            <a:r>
              <a:rPr lang="tr-TR" b="1" dirty="0" smtClean="0"/>
              <a:t>sınırlandığı </a:t>
            </a:r>
            <a:r>
              <a:rPr lang="tr-TR" b="1" dirty="0"/>
              <a:t>hukuk dallarından birini oluşturur. </a:t>
            </a:r>
            <a:endParaRPr lang="tr-TR" b="1" dirty="0" smtClean="0"/>
          </a:p>
          <a:p>
            <a:endParaRPr lang="tr-TR" dirty="0"/>
          </a:p>
          <a:p>
            <a:endParaRPr lang="tr-TR" dirty="0"/>
          </a:p>
          <a:p>
            <a:r>
              <a:rPr lang="tr-TR" b="1" dirty="0"/>
              <a:t>Tüm bu olgular, iş sözleşmesinde sözleşme serbestîsinin sosyal düşüncelerle işçi lehine sınırlandırılmasını gerektirmiştir. </a:t>
            </a:r>
            <a:endParaRPr lang="tr-TR" b="1" dirty="0" smtClean="0"/>
          </a:p>
          <a:p>
            <a:r>
              <a:rPr lang="tr-TR" b="1" dirty="0" smtClean="0"/>
              <a:t>Sınırlamalar </a:t>
            </a:r>
            <a:r>
              <a:rPr lang="tr-TR" b="1" dirty="0"/>
              <a:t>aynı </a:t>
            </a:r>
            <a:r>
              <a:rPr lang="tr-TR" b="1" dirty="0" smtClean="0"/>
              <a:t>zamanda </a:t>
            </a:r>
            <a:r>
              <a:rPr lang="tr-TR" b="1" dirty="0"/>
              <a:t>iş hukukuna hâkim işçiyi koruma ilkesinde temelini bulur.</a:t>
            </a:r>
            <a:endParaRPr lang="tr-TR" b="1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51520" y="1052736"/>
            <a:ext cx="8640960" cy="561662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tr-TR" b="1" u="sng" dirty="0" smtClean="0">
                <a:solidFill>
                  <a:srgbClr val="002060"/>
                </a:solidFill>
              </a:rPr>
              <a:t>1-Çocuk </a:t>
            </a:r>
            <a:r>
              <a:rPr lang="tr-TR" b="1" u="sng" dirty="0">
                <a:solidFill>
                  <a:srgbClr val="002060"/>
                </a:solidFill>
              </a:rPr>
              <a:t>ve Genç İşçi Çalıştırma </a:t>
            </a:r>
            <a:r>
              <a:rPr lang="tr-TR" b="1" u="sng" dirty="0" smtClean="0">
                <a:solidFill>
                  <a:srgbClr val="002060"/>
                </a:solidFill>
              </a:rPr>
              <a:t>Yasağı</a:t>
            </a:r>
            <a:endParaRPr lang="tr-TR" b="1" u="sng" dirty="0">
              <a:solidFill>
                <a:srgbClr val="002060"/>
              </a:solidFill>
            </a:endParaRPr>
          </a:p>
          <a:p>
            <a:pPr>
              <a:buNone/>
            </a:pPr>
            <a:r>
              <a:rPr lang="tr-TR" b="1" u="sng" dirty="0" smtClean="0">
                <a:solidFill>
                  <a:srgbClr val="002060"/>
                </a:solidFill>
              </a:rPr>
              <a:t>Yaş </a:t>
            </a:r>
            <a:r>
              <a:rPr lang="tr-TR" b="1" u="sng" dirty="0">
                <a:solidFill>
                  <a:srgbClr val="002060"/>
                </a:solidFill>
              </a:rPr>
              <a:t>Küçüklüğü Nedeniyle Getirilen Sınırlamalar</a:t>
            </a:r>
          </a:p>
          <a:p>
            <a:endParaRPr lang="tr-TR" dirty="0" smtClean="0"/>
          </a:p>
          <a:p>
            <a:pPr>
              <a:buBlip>
                <a:blip r:embed="rId2"/>
              </a:buBlip>
            </a:pPr>
            <a:r>
              <a:rPr lang="tr-TR" sz="2400" dirty="0"/>
              <a:t>İş Kanunu’nun 71. maddesine göre </a:t>
            </a:r>
            <a:r>
              <a:rPr lang="tr-TR" b="1" dirty="0" err="1"/>
              <a:t>onbeş</a:t>
            </a:r>
            <a:r>
              <a:rPr lang="tr-TR" b="1" dirty="0"/>
              <a:t> yaşını doldurmamış çocukların </a:t>
            </a:r>
            <a:r>
              <a:rPr lang="tr-TR" b="1" dirty="0" smtClean="0"/>
              <a:t>çalıştırılması </a:t>
            </a:r>
            <a:r>
              <a:rPr lang="tr-TR" b="1" dirty="0"/>
              <a:t>yasaktır. </a:t>
            </a:r>
            <a:endParaRPr lang="tr-TR" b="1" dirty="0" smtClean="0"/>
          </a:p>
          <a:p>
            <a:pPr>
              <a:buBlip>
                <a:blip r:embed="rId2"/>
              </a:buBlip>
            </a:pPr>
            <a:endParaRPr lang="tr-TR" b="1" dirty="0"/>
          </a:p>
          <a:p>
            <a:pPr>
              <a:buBlip>
                <a:blip r:embed="rId2"/>
              </a:buBlip>
            </a:pPr>
            <a:r>
              <a:rPr lang="tr-TR" dirty="0" smtClean="0"/>
              <a:t>Ancak </a:t>
            </a:r>
            <a:r>
              <a:rPr lang="tr-TR" b="1" dirty="0" err="1"/>
              <a:t>ondört</a:t>
            </a:r>
            <a:r>
              <a:rPr lang="tr-TR" b="1" dirty="0"/>
              <a:t> yaşını doldurmuş ve ilköğretimini tamamlamış olan çocuklar</a:t>
            </a:r>
            <a:r>
              <a:rPr lang="tr-TR" dirty="0"/>
              <a:t>, bedensel, zihinsel ve ahlaki gelişmelerine ve eğitime devam </a:t>
            </a:r>
            <a:r>
              <a:rPr lang="tr-TR" dirty="0" smtClean="0"/>
              <a:t>edenler </a:t>
            </a:r>
            <a:r>
              <a:rPr lang="tr-TR" dirty="0"/>
              <a:t>eğitimlerine engel olmayacak hafif işlerde çalıştırılabilirler (İK m.71, f.l</a:t>
            </a:r>
            <a:r>
              <a:rPr lang="tr-TR" dirty="0" smtClean="0"/>
              <a:t>).</a:t>
            </a:r>
          </a:p>
          <a:p>
            <a:pPr>
              <a:buBlip>
                <a:blip r:embed="rId2"/>
              </a:buBlip>
            </a:pPr>
            <a:endParaRPr lang="tr-TR" dirty="0"/>
          </a:p>
          <a:p>
            <a:pPr>
              <a:buBlip>
                <a:blip r:embed="rId2"/>
              </a:buBlip>
            </a:pPr>
            <a:endParaRPr lang="tr-TR" dirty="0"/>
          </a:p>
          <a:p>
            <a:pPr>
              <a:buBlip>
                <a:blip r:embed="rId2"/>
              </a:buBlip>
            </a:pPr>
            <a:endParaRPr lang="tr-TR" dirty="0" smtClean="0"/>
          </a:p>
          <a:p>
            <a:endParaRPr lang="tr-TR" dirty="0" smtClean="0"/>
          </a:p>
        </p:txBody>
      </p:sp>
      <p:grpSp>
        <p:nvGrpSpPr>
          <p:cNvPr id="4" name="3 Grup"/>
          <p:cNvGrpSpPr/>
          <p:nvPr/>
        </p:nvGrpSpPr>
        <p:grpSpPr>
          <a:xfrm>
            <a:off x="323528" y="188640"/>
            <a:ext cx="8229600" cy="791505"/>
            <a:chOff x="0" y="291"/>
            <a:chExt cx="8229600" cy="791505"/>
          </a:xfrm>
        </p:grpSpPr>
        <p:sp>
          <p:nvSpPr>
            <p:cNvPr id="5" name="4 Yuvarlatılmış Dikdörtgen"/>
            <p:cNvSpPr/>
            <p:nvPr/>
          </p:nvSpPr>
          <p:spPr>
            <a:xfrm>
              <a:off x="0" y="291"/>
              <a:ext cx="8229600" cy="791505"/>
            </a:xfrm>
            <a:prstGeom prst="roundRect">
              <a:avLst/>
            </a:prstGeom>
          </p:spPr>
          <p:style>
            <a:lnRef idx="3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1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6" name="Yuvarlatılmış Dikdörtgen 4"/>
            <p:cNvSpPr/>
            <p:nvPr/>
          </p:nvSpPr>
          <p:spPr>
            <a:xfrm>
              <a:off x="38638" y="38929"/>
              <a:ext cx="8152324" cy="71422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25730" tIns="125730" rIns="125730" bIns="125730" numCol="1" spcCol="1270" anchor="ctr" anchorCtr="0">
              <a:noAutofit/>
            </a:bodyPr>
            <a:lstStyle/>
            <a:p>
              <a:pPr lvl="0" algn="l" defTabSz="14668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3300" b="1" kern="1200" dirty="0" smtClean="0"/>
                <a:t>İş Sözleşmesi Yapma Yasakları</a:t>
              </a:r>
              <a:endParaRPr lang="tr-TR" sz="3300" b="1" kern="1200" dirty="0"/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51520" y="1052736"/>
            <a:ext cx="8640960" cy="561662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b="1" u="sng" dirty="0" smtClean="0">
                <a:solidFill>
                  <a:srgbClr val="002060"/>
                </a:solidFill>
              </a:rPr>
              <a:t>1-Çocuk </a:t>
            </a:r>
            <a:r>
              <a:rPr lang="tr-TR" b="1" u="sng" dirty="0">
                <a:solidFill>
                  <a:srgbClr val="002060"/>
                </a:solidFill>
              </a:rPr>
              <a:t>ve Genç İşçi Çalıştırma </a:t>
            </a:r>
            <a:r>
              <a:rPr lang="tr-TR" b="1" u="sng" dirty="0" smtClean="0">
                <a:solidFill>
                  <a:srgbClr val="002060"/>
                </a:solidFill>
              </a:rPr>
              <a:t>Yasağı</a:t>
            </a:r>
            <a:endParaRPr lang="tr-TR" b="1" u="sng" dirty="0">
              <a:solidFill>
                <a:srgbClr val="002060"/>
              </a:solidFill>
            </a:endParaRPr>
          </a:p>
          <a:p>
            <a:pPr>
              <a:buBlip>
                <a:blip r:embed="rId2"/>
              </a:buBlip>
            </a:pPr>
            <a:r>
              <a:rPr lang="tr-TR" b="1" dirty="0"/>
              <a:t>Yer ve Su Altında Çalıştırma Yasağı</a:t>
            </a:r>
          </a:p>
          <a:p>
            <a:endParaRPr lang="tr-TR" dirty="0" smtClean="0"/>
          </a:p>
          <a:p>
            <a:r>
              <a:rPr lang="tr-TR" b="1" dirty="0" smtClean="0"/>
              <a:t>Yer </a:t>
            </a:r>
            <a:r>
              <a:rPr lang="tr-TR" b="1" dirty="0"/>
              <a:t>altında ve su altında yapılacak işlerde </a:t>
            </a:r>
            <a:r>
              <a:rPr lang="tr-TR" b="1" u="sng" dirty="0" err="1"/>
              <a:t>onsekiz</a:t>
            </a:r>
            <a:r>
              <a:rPr lang="tr-TR" b="1" u="sng" dirty="0"/>
              <a:t> yaşını doldurmamış erkek </a:t>
            </a:r>
            <a:r>
              <a:rPr lang="tr-TR" b="1" u="sng" dirty="0" smtClean="0"/>
              <a:t>çocukların </a:t>
            </a:r>
            <a:r>
              <a:rPr lang="tr-TR" b="1" u="sng" dirty="0"/>
              <a:t>ve </a:t>
            </a:r>
            <a:endParaRPr lang="tr-TR" b="1" u="sng" dirty="0" smtClean="0"/>
          </a:p>
          <a:p>
            <a:r>
              <a:rPr lang="tr-TR" b="1" u="sng" dirty="0" smtClean="0"/>
              <a:t>her </a:t>
            </a:r>
            <a:r>
              <a:rPr lang="tr-TR" b="1" u="sng" dirty="0"/>
              <a:t>yaştaki kadınların </a:t>
            </a:r>
            <a:r>
              <a:rPr lang="tr-TR" b="1" dirty="0"/>
              <a:t>çalıştırılması yasaktır (İK m.72).</a:t>
            </a:r>
          </a:p>
          <a:p>
            <a:pPr>
              <a:buBlip>
                <a:blip r:embed="rId2"/>
              </a:buBlip>
            </a:pPr>
            <a:endParaRPr lang="tr-TR" dirty="0" smtClean="0"/>
          </a:p>
          <a:p>
            <a:endParaRPr lang="tr-TR" dirty="0" smtClean="0"/>
          </a:p>
        </p:txBody>
      </p:sp>
      <p:grpSp>
        <p:nvGrpSpPr>
          <p:cNvPr id="2" name="3 Grup"/>
          <p:cNvGrpSpPr/>
          <p:nvPr/>
        </p:nvGrpSpPr>
        <p:grpSpPr>
          <a:xfrm>
            <a:off x="323528" y="188640"/>
            <a:ext cx="8229600" cy="791505"/>
            <a:chOff x="0" y="291"/>
            <a:chExt cx="8229600" cy="791505"/>
          </a:xfrm>
        </p:grpSpPr>
        <p:sp>
          <p:nvSpPr>
            <p:cNvPr id="5" name="4 Yuvarlatılmış Dikdörtgen"/>
            <p:cNvSpPr/>
            <p:nvPr/>
          </p:nvSpPr>
          <p:spPr>
            <a:xfrm>
              <a:off x="0" y="291"/>
              <a:ext cx="8229600" cy="791505"/>
            </a:xfrm>
            <a:prstGeom prst="roundRect">
              <a:avLst/>
            </a:prstGeom>
          </p:spPr>
          <p:style>
            <a:lnRef idx="3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1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6" name="Yuvarlatılmış Dikdörtgen 4"/>
            <p:cNvSpPr/>
            <p:nvPr/>
          </p:nvSpPr>
          <p:spPr>
            <a:xfrm>
              <a:off x="38638" y="38929"/>
              <a:ext cx="8152324" cy="71422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25730" tIns="125730" rIns="125730" bIns="125730" numCol="1" spcCol="1270" anchor="ctr" anchorCtr="0">
              <a:noAutofit/>
            </a:bodyPr>
            <a:lstStyle/>
            <a:p>
              <a:pPr lvl="0" algn="l" defTabSz="14668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3300" b="1" kern="1200" dirty="0" smtClean="0"/>
                <a:t>İş Sözleşmesi Yapma Yasakları</a:t>
              </a:r>
              <a:endParaRPr lang="tr-TR" sz="3300" b="1" kern="1200" dirty="0"/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51520" y="1052736"/>
            <a:ext cx="8640960" cy="5616624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tr-TR" b="1" u="sng" dirty="0" smtClean="0">
                <a:solidFill>
                  <a:srgbClr val="002060"/>
                </a:solidFill>
              </a:rPr>
              <a:t>1-Çocuk </a:t>
            </a:r>
            <a:r>
              <a:rPr lang="tr-TR" b="1" u="sng" dirty="0">
                <a:solidFill>
                  <a:srgbClr val="002060"/>
                </a:solidFill>
              </a:rPr>
              <a:t>ve Genç İşçi Çalıştırma </a:t>
            </a:r>
            <a:r>
              <a:rPr lang="tr-TR" b="1" u="sng" dirty="0" smtClean="0">
                <a:solidFill>
                  <a:srgbClr val="002060"/>
                </a:solidFill>
              </a:rPr>
              <a:t>Yasağı</a:t>
            </a:r>
            <a:endParaRPr lang="tr-TR" b="1" u="sng" dirty="0">
              <a:solidFill>
                <a:srgbClr val="002060"/>
              </a:solidFill>
            </a:endParaRPr>
          </a:p>
          <a:p>
            <a:pPr>
              <a:buBlip>
                <a:blip r:embed="rId2"/>
              </a:buBlip>
            </a:pPr>
            <a:r>
              <a:rPr lang="tr-TR" b="1" dirty="0"/>
              <a:t>Gece Çalıştırma Yasağı</a:t>
            </a:r>
          </a:p>
          <a:p>
            <a:endParaRPr lang="tr-TR" dirty="0" smtClean="0"/>
          </a:p>
          <a:p>
            <a:r>
              <a:rPr lang="tr-TR" b="1" dirty="0" smtClean="0"/>
              <a:t>Sanayiye </a:t>
            </a:r>
            <a:r>
              <a:rPr lang="tr-TR" b="1" dirty="0"/>
              <a:t>ait işlerde </a:t>
            </a:r>
            <a:r>
              <a:rPr lang="tr-TR" b="1" dirty="0" err="1"/>
              <a:t>onsekiz</a:t>
            </a:r>
            <a:r>
              <a:rPr lang="tr-TR" b="1" dirty="0"/>
              <a:t> yaşını doldurmamış çocuk ve genç işçilerin gece </a:t>
            </a:r>
            <a:r>
              <a:rPr lang="tr-TR" b="1" dirty="0" smtClean="0"/>
              <a:t>çalıştırılması </a:t>
            </a:r>
            <a:r>
              <a:rPr lang="tr-TR" b="1" dirty="0"/>
              <a:t>yasaktır (ÎK m.73). </a:t>
            </a:r>
            <a:endParaRPr lang="tr-TR" b="1" dirty="0" smtClean="0"/>
          </a:p>
          <a:p>
            <a:endParaRPr lang="tr-TR" dirty="0"/>
          </a:p>
          <a:p>
            <a:r>
              <a:rPr lang="tr-TR" dirty="0" smtClean="0"/>
              <a:t>İş </a:t>
            </a:r>
            <a:r>
              <a:rPr lang="tr-TR" dirty="0"/>
              <a:t>Kanunu’nun 69. maddesine göre </a:t>
            </a:r>
            <a:r>
              <a:rPr lang="tr-TR" b="1" dirty="0"/>
              <a:t>gece </a:t>
            </a:r>
            <a:r>
              <a:rPr lang="tr-TR" b="1" dirty="0" smtClean="0"/>
              <a:t>dönemi</a:t>
            </a:r>
          </a:p>
          <a:p>
            <a:r>
              <a:rPr lang="tr-TR" b="1" dirty="0" smtClean="0"/>
              <a:t> </a:t>
            </a:r>
            <a:r>
              <a:rPr lang="tr-TR" b="1" i="1" dirty="0"/>
              <a:t>“en geç 20.00’de başlayarak </a:t>
            </a:r>
            <a:endParaRPr lang="tr-TR" b="1" i="1" dirty="0" smtClean="0"/>
          </a:p>
          <a:p>
            <a:r>
              <a:rPr lang="tr-TR" b="1" i="1" dirty="0" smtClean="0"/>
              <a:t>en </a:t>
            </a:r>
            <a:r>
              <a:rPr lang="tr-TR" b="1" i="1" dirty="0"/>
              <a:t>erken 06.00’ya kadar geçen ve </a:t>
            </a:r>
            <a:endParaRPr lang="tr-TR" b="1" i="1" dirty="0" smtClean="0"/>
          </a:p>
          <a:p>
            <a:r>
              <a:rPr lang="tr-TR" b="1" i="1" u="sng" dirty="0" smtClean="0"/>
              <a:t>en </a:t>
            </a:r>
            <a:r>
              <a:rPr lang="tr-TR" b="1" i="1" u="sng" dirty="0"/>
              <a:t>çok </a:t>
            </a:r>
            <a:r>
              <a:rPr lang="tr-TR" b="1" i="1" u="sng" dirty="0" err="1"/>
              <a:t>onbir</a:t>
            </a:r>
            <a:r>
              <a:rPr lang="tr-TR" b="1" i="1" u="sng" dirty="0"/>
              <a:t> saat </a:t>
            </a:r>
            <a:r>
              <a:rPr lang="tr-TR" b="1" i="1" u="sng" dirty="0" smtClean="0"/>
              <a:t>süren</a:t>
            </a:r>
            <a:r>
              <a:rPr lang="tr-TR" i="1" dirty="0"/>
              <a:t>”</a:t>
            </a:r>
            <a:r>
              <a:rPr lang="tr-TR" dirty="0"/>
              <a:t> gün dönemidir.</a:t>
            </a:r>
          </a:p>
          <a:p>
            <a:pPr>
              <a:buBlip>
                <a:blip r:embed="rId3"/>
              </a:buBlip>
            </a:pPr>
            <a:endParaRPr lang="tr-TR" dirty="0" smtClean="0"/>
          </a:p>
          <a:p>
            <a:endParaRPr lang="tr-TR" dirty="0" smtClean="0"/>
          </a:p>
        </p:txBody>
      </p:sp>
      <p:grpSp>
        <p:nvGrpSpPr>
          <p:cNvPr id="2" name="3 Grup"/>
          <p:cNvGrpSpPr/>
          <p:nvPr/>
        </p:nvGrpSpPr>
        <p:grpSpPr>
          <a:xfrm>
            <a:off x="323528" y="188640"/>
            <a:ext cx="8229600" cy="791505"/>
            <a:chOff x="0" y="291"/>
            <a:chExt cx="8229600" cy="791505"/>
          </a:xfrm>
        </p:grpSpPr>
        <p:sp>
          <p:nvSpPr>
            <p:cNvPr id="5" name="4 Yuvarlatılmış Dikdörtgen"/>
            <p:cNvSpPr/>
            <p:nvPr/>
          </p:nvSpPr>
          <p:spPr>
            <a:xfrm>
              <a:off x="0" y="291"/>
              <a:ext cx="8229600" cy="791505"/>
            </a:xfrm>
            <a:prstGeom prst="roundRect">
              <a:avLst/>
            </a:prstGeom>
          </p:spPr>
          <p:style>
            <a:lnRef idx="3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1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6" name="Yuvarlatılmış Dikdörtgen 4"/>
            <p:cNvSpPr/>
            <p:nvPr/>
          </p:nvSpPr>
          <p:spPr>
            <a:xfrm>
              <a:off x="38638" y="38929"/>
              <a:ext cx="8152324" cy="71422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25730" tIns="125730" rIns="125730" bIns="125730" numCol="1" spcCol="1270" anchor="ctr" anchorCtr="0">
              <a:noAutofit/>
            </a:bodyPr>
            <a:lstStyle/>
            <a:p>
              <a:pPr lvl="0" algn="l" defTabSz="14668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3300" b="1" kern="1200" dirty="0" smtClean="0"/>
                <a:t>İş Sözleşmesi Yapma Yasakları</a:t>
              </a:r>
              <a:endParaRPr lang="tr-TR" sz="3300" b="1" kern="1200" dirty="0"/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51520" y="1052736"/>
            <a:ext cx="8640960" cy="561662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b="1" u="sng" dirty="0" smtClean="0">
                <a:solidFill>
                  <a:srgbClr val="002060"/>
                </a:solidFill>
              </a:rPr>
              <a:t>1-Çocuk </a:t>
            </a:r>
            <a:r>
              <a:rPr lang="tr-TR" b="1" u="sng" dirty="0">
                <a:solidFill>
                  <a:srgbClr val="002060"/>
                </a:solidFill>
              </a:rPr>
              <a:t>ve Genç İşçi Çalıştırma </a:t>
            </a:r>
            <a:r>
              <a:rPr lang="tr-TR" b="1" u="sng" dirty="0" smtClean="0">
                <a:solidFill>
                  <a:srgbClr val="002060"/>
                </a:solidFill>
              </a:rPr>
              <a:t>Yasağı</a:t>
            </a:r>
            <a:endParaRPr lang="tr-TR" b="1" u="sng" dirty="0">
              <a:solidFill>
                <a:srgbClr val="002060"/>
              </a:solidFill>
            </a:endParaRPr>
          </a:p>
          <a:p>
            <a:pPr>
              <a:buBlip>
                <a:blip r:embed="rId2"/>
              </a:buBlip>
            </a:pPr>
            <a:r>
              <a:rPr lang="tr-TR" b="1" dirty="0" smtClean="0"/>
              <a:t>Ağır ve </a:t>
            </a:r>
            <a:r>
              <a:rPr lang="tr-TR" b="1" dirty="0"/>
              <a:t>Tehlikeli İşlerde Çalıştırma Yasağı</a:t>
            </a:r>
          </a:p>
          <a:p>
            <a:r>
              <a:rPr lang="tr-TR" dirty="0" err="1" smtClean="0"/>
              <a:t>Onaltı</a:t>
            </a:r>
            <a:r>
              <a:rPr lang="tr-TR" dirty="0" smtClean="0"/>
              <a:t> </a:t>
            </a:r>
            <a:r>
              <a:rPr lang="tr-TR" dirty="0"/>
              <a:t>yaşını doldurmamış genç işçiler ve çocuklar ile </a:t>
            </a:r>
            <a:endParaRPr lang="tr-TR" dirty="0" smtClean="0"/>
          </a:p>
          <a:p>
            <a:r>
              <a:rPr lang="tr-TR" dirty="0" smtClean="0"/>
              <a:t>çalıştığı </a:t>
            </a:r>
            <a:r>
              <a:rPr lang="tr-TR" dirty="0"/>
              <a:t>işle ilgili mesleki </a:t>
            </a:r>
            <a:r>
              <a:rPr lang="tr-TR" dirty="0" smtClean="0"/>
              <a:t>eğitim </a:t>
            </a:r>
            <a:r>
              <a:rPr lang="tr-TR" dirty="0"/>
              <a:t>almamış işçiler ağır ve tehlikeli işlerde çalıştırılamaz (İK m.85, f.1). </a:t>
            </a:r>
            <a:endParaRPr lang="tr-TR" dirty="0" smtClean="0"/>
          </a:p>
          <a:p>
            <a:endParaRPr lang="tr-TR" dirty="0"/>
          </a:p>
          <a:p>
            <a:pPr marL="0" indent="0">
              <a:buNone/>
            </a:pPr>
            <a:endParaRPr lang="tr-TR" dirty="0" smtClean="0"/>
          </a:p>
          <a:p>
            <a:endParaRPr lang="tr-TR" dirty="0" smtClean="0"/>
          </a:p>
        </p:txBody>
      </p:sp>
      <p:grpSp>
        <p:nvGrpSpPr>
          <p:cNvPr id="2" name="3 Grup"/>
          <p:cNvGrpSpPr/>
          <p:nvPr/>
        </p:nvGrpSpPr>
        <p:grpSpPr>
          <a:xfrm>
            <a:off x="323528" y="188640"/>
            <a:ext cx="8229600" cy="791505"/>
            <a:chOff x="0" y="291"/>
            <a:chExt cx="8229600" cy="791505"/>
          </a:xfrm>
        </p:grpSpPr>
        <p:sp>
          <p:nvSpPr>
            <p:cNvPr id="5" name="4 Yuvarlatılmış Dikdörtgen"/>
            <p:cNvSpPr/>
            <p:nvPr/>
          </p:nvSpPr>
          <p:spPr>
            <a:xfrm>
              <a:off x="0" y="291"/>
              <a:ext cx="8229600" cy="791505"/>
            </a:xfrm>
            <a:prstGeom prst="roundRect">
              <a:avLst/>
            </a:prstGeom>
          </p:spPr>
          <p:style>
            <a:lnRef idx="3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1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6" name="Yuvarlatılmış Dikdörtgen 4"/>
            <p:cNvSpPr/>
            <p:nvPr/>
          </p:nvSpPr>
          <p:spPr>
            <a:xfrm>
              <a:off x="38638" y="38929"/>
              <a:ext cx="8152324" cy="71422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25730" tIns="125730" rIns="125730" bIns="125730" numCol="1" spcCol="1270" anchor="ctr" anchorCtr="0">
              <a:noAutofit/>
            </a:bodyPr>
            <a:lstStyle/>
            <a:p>
              <a:pPr lvl="0" algn="l" defTabSz="14668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3300" b="1" kern="1200" dirty="0" smtClean="0"/>
                <a:t>İş Sözleşmesi Yapma Yasakları</a:t>
              </a:r>
              <a:endParaRPr lang="tr-TR" sz="3300" b="1" kern="1200" dirty="0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199</TotalTime>
  <Words>1145</Words>
  <Application>Microsoft Office PowerPoint</Application>
  <PresentationFormat>Ekran Gösterisi (4:3)</PresentationFormat>
  <Paragraphs>151</Paragraphs>
  <Slides>20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20</vt:i4>
      </vt:variant>
    </vt:vector>
  </HeadingPairs>
  <TitlesOfParts>
    <vt:vector size="23" baseType="lpstr">
      <vt:lpstr>Arial</vt:lpstr>
      <vt:lpstr>Calibri</vt:lpstr>
      <vt:lpstr>Ofis Teması</vt:lpstr>
      <vt:lpstr>PowerPoint Sunusu</vt:lpstr>
      <vt:lpstr>İş Sözleşmesi Yapma Ehliyeti  *Genel Ehliyet Şartları</vt:lpstr>
      <vt:lpstr>İş Sözleşmesinde Şekil</vt:lpstr>
      <vt:lpstr>İş Sözleşmesinde Şekil</vt:lpstr>
      <vt:lpstr>İş Sözleşmesi Yapma Serbestîsi ve Sınırları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İş Sözleşmesinin Yapılması</dc:title>
  <dc:creator>Se7en</dc:creator>
  <cp:lastModifiedBy>user</cp:lastModifiedBy>
  <cp:revision>23</cp:revision>
  <dcterms:created xsi:type="dcterms:W3CDTF">2019-10-11T08:06:08Z</dcterms:created>
  <dcterms:modified xsi:type="dcterms:W3CDTF">2020-01-09T21:06:41Z</dcterms:modified>
</cp:coreProperties>
</file>