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76" r:id="rId4"/>
    <p:sldId id="277" r:id="rId5"/>
    <p:sldId id="279" r:id="rId6"/>
    <p:sldId id="281" r:id="rId7"/>
    <p:sldId id="283" r:id="rId8"/>
    <p:sldId id="284" r:id="rId9"/>
    <p:sldId id="285" r:id="rId10"/>
    <p:sldId id="286" r:id="rId11"/>
    <p:sldId id="287" r:id="rId12"/>
    <p:sldId id="288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F1C6E1-591E-4A75-B5A3-65217730A9BC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tr-TR"/>
        </a:p>
      </dgm:t>
    </dgm:pt>
    <dgm:pt modelId="{97927F88-B00B-47B5-ABBE-ECC38CCC6167}">
      <dgm:prSet/>
      <dgm:spPr/>
      <dgm:t>
        <a:bodyPr/>
        <a:lstStyle/>
        <a:p>
          <a:pPr algn="ctr" rtl="0"/>
          <a:r>
            <a:rPr lang="tr-TR" dirty="0" smtClean="0"/>
            <a:t>İş Sözleşmesinde Tarafların Borçları	</a:t>
          </a:r>
          <a:endParaRPr lang="tr-TR" dirty="0"/>
        </a:p>
      </dgm:t>
    </dgm:pt>
    <dgm:pt modelId="{E6052581-FB95-426E-9302-23D73CD9BCA4}" type="parTrans" cxnId="{4CC25B63-2101-4648-976F-5A917E8A237E}">
      <dgm:prSet/>
      <dgm:spPr/>
      <dgm:t>
        <a:bodyPr/>
        <a:lstStyle/>
        <a:p>
          <a:endParaRPr lang="tr-TR"/>
        </a:p>
      </dgm:t>
    </dgm:pt>
    <dgm:pt modelId="{D41AB920-7E31-452F-9ECD-38137B30BF88}" type="sibTrans" cxnId="{4CC25B63-2101-4648-976F-5A917E8A237E}">
      <dgm:prSet/>
      <dgm:spPr/>
      <dgm:t>
        <a:bodyPr/>
        <a:lstStyle/>
        <a:p>
          <a:endParaRPr lang="tr-TR"/>
        </a:p>
      </dgm:t>
    </dgm:pt>
    <dgm:pt modelId="{B5A64A47-CED5-4F0F-8D2E-379AFE3D87CB}" type="pres">
      <dgm:prSet presAssocID="{E8F1C6E1-591E-4A75-B5A3-65217730A9B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607404B-B832-47CD-8BF8-D1147F3F444C}" type="pres">
      <dgm:prSet presAssocID="{97927F88-B00B-47B5-ABBE-ECC38CCC6167}" presName="parentText" presStyleLbl="node1" presStyleIdx="0" presStyleCnt="1" custLinFactNeighborX="898" custLinFactNeighborY="1287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5A20200-2895-4FD9-BB0D-A2B30D8B26C0}" type="presOf" srcId="{97927F88-B00B-47B5-ABBE-ECC38CCC6167}" destId="{7607404B-B832-47CD-8BF8-D1147F3F444C}" srcOrd="0" destOrd="0" presId="urn:microsoft.com/office/officeart/2005/8/layout/vList2"/>
    <dgm:cxn modelId="{4CC25B63-2101-4648-976F-5A917E8A237E}" srcId="{E8F1C6E1-591E-4A75-B5A3-65217730A9BC}" destId="{97927F88-B00B-47B5-ABBE-ECC38CCC6167}" srcOrd="0" destOrd="0" parTransId="{E6052581-FB95-426E-9302-23D73CD9BCA4}" sibTransId="{D41AB920-7E31-452F-9ECD-38137B30BF88}"/>
    <dgm:cxn modelId="{0EE56357-41C7-42D2-9954-DCE38499B980}" type="presOf" srcId="{E8F1C6E1-591E-4A75-B5A3-65217730A9BC}" destId="{B5A64A47-CED5-4F0F-8D2E-379AFE3D87CB}" srcOrd="0" destOrd="0" presId="urn:microsoft.com/office/officeart/2005/8/layout/vList2"/>
    <dgm:cxn modelId="{86C2A5C0-0C8E-4F59-8228-BD136843387A}" type="presParOf" srcId="{B5A64A47-CED5-4F0F-8D2E-379AFE3D87CB}" destId="{7607404B-B832-47CD-8BF8-D1147F3F444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07404B-B832-47CD-8BF8-D1147F3F444C}">
      <dsp:nvSpPr>
        <dsp:cNvPr id="0" name=""/>
        <dsp:cNvSpPr/>
      </dsp:nvSpPr>
      <dsp:spPr>
        <a:xfrm>
          <a:off x="0" y="2279"/>
          <a:ext cx="7772400" cy="17503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kern="1200" dirty="0" smtClean="0"/>
            <a:t>İş Sözleşmesinde Tarafların Borçları	</a:t>
          </a:r>
          <a:endParaRPr lang="tr-TR" sz="4400" kern="1200" dirty="0"/>
        </a:p>
      </dsp:txBody>
      <dsp:txXfrm>
        <a:off x="85444" y="87723"/>
        <a:ext cx="7601512" cy="15794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080AB-2FB4-4D15-A480-EE5B9C190171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D7F618-AAD5-4DD2-B1F1-65C9257F272A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EB77-BCB2-4B36-BA97-579B594DDA8C}" type="datetime1">
              <a:rPr lang="tr-TR" smtClean="0"/>
              <a:t>10.01.2020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Oval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1777B0-6410-4E0D-A969-8A69A3B7745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DA217-A283-4A17-8560-FA0589A76B08}" type="datetime1">
              <a:rPr lang="tr-TR" smtClean="0"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777B0-6410-4E0D-A969-8A69A3B7745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Oval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11777B0-6410-4E0D-A969-8A69A3B7745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1B72A-172E-4DF6-AF28-24F4C2B52A99}" type="datetime1">
              <a:rPr lang="tr-TR" smtClean="0"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7E3D-0EED-46DC-8A26-9C312843EFFE}" type="datetime1">
              <a:rPr lang="tr-TR" smtClean="0"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11777B0-6410-4E0D-A969-8A69A3B7745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Dikdörtgen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12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Dikdörtgen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17E4-8F94-4A6E-8787-9BD84D7C6379}" type="datetime1">
              <a:rPr lang="tr-TR" smtClean="0"/>
              <a:t>10.01.2020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Oval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Oval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1777B0-6410-4E0D-A969-8A69A3B7745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9A4823A-5AD7-40D6-9BAC-3B356DBD067E}" type="datetime1">
              <a:rPr lang="tr-TR" smtClean="0"/>
              <a:t>10.01.2020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777B0-6410-4E0D-A969-8A69A3B7745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İçerik Yer Tutucusu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Dikdörtgen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FB786-00CB-4597-9881-11682394025A}" type="datetime1">
              <a:rPr lang="tr-TR" smtClean="0"/>
              <a:t>10.01.2020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İçerik Yer Tutucusu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25 İçerik Yer Tutucusu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Oval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Oval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11777B0-6410-4E0D-A969-8A69A3B77456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22 Başlık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B564-33F7-4F7F-AB5A-F49CEC1D26C5}" type="datetime1">
              <a:rPr lang="tr-TR" smtClean="0"/>
              <a:t>10.01.2020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11777B0-6410-4E0D-A969-8A69A3B7745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Dikdörtgen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E177B-F212-4037-B83A-FD577B9CE04F}" type="datetime1">
              <a:rPr lang="tr-TR" smtClean="0"/>
              <a:t>10.01.2020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1777B0-6410-4E0D-A969-8A69A3B7745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Dikdörtgen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İçerik Yer Tutucusu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Oval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Oval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1777B0-6410-4E0D-A969-8A69A3B77456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20 Dikdörtgen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FEB6E-2C60-4916-8171-C4CEBB4E3E3A}" type="datetime1">
              <a:rPr lang="tr-TR" smtClean="0"/>
              <a:t>10.01.2020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Düz Bağlayıcı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Dikdörtgen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Oval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11777B0-6410-4E0D-A969-8A69A3B7745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21 Dikdörtgen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E538F9B-783D-44CA-9120-EA59CB0ED130}" type="datetime1">
              <a:rPr lang="tr-TR" smtClean="0"/>
              <a:t>10.01.2020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7A0AB96-FC74-47C4-BE27-CA87A2DD2B4D}" type="datetime1">
              <a:rPr lang="tr-TR" smtClean="0"/>
              <a:t>10.01.2020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Oval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1777B0-6410-4E0D-A969-8A69A3B77456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483768" y="5373216"/>
            <a:ext cx="6400800" cy="913656"/>
          </a:xfrm>
        </p:spPr>
        <p:txBody>
          <a:bodyPr/>
          <a:lstStyle/>
          <a:p>
            <a:pPr algn="r"/>
            <a:r>
              <a:rPr lang="tr-TR" dirty="0" err="1" smtClean="0"/>
              <a:t>Öğr</a:t>
            </a:r>
            <a:r>
              <a:rPr lang="tr-TR" dirty="0" smtClean="0"/>
              <a:t>. Gör. Yusuf Can </a:t>
            </a:r>
            <a:r>
              <a:rPr lang="tr-TR" dirty="0" err="1" smtClean="0"/>
              <a:t>ÇalIŞIR</a:t>
            </a:r>
            <a:endParaRPr lang="tr-TR" dirty="0"/>
          </a:p>
        </p:txBody>
      </p:sp>
      <p:graphicFrame>
        <p:nvGraphicFramePr>
          <p:cNvPr id="5" name="4 Diyagram"/>
          <p:cNvGraphicFramePr/>
          <p:nvPr/>
        </p:nvGraphicFramePr>
        <p:xfrm>
          <a:off x="685800" y="381000"/>
          <a:ext cx="77724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50106"/>
          </a:xfrm>
        </p:spPr>
        <p:txBody>
          <a:bodyPr/>
          <a:lstStyle/>
          <a:p>
            <a:pPr algn="l"/>
            <a:r>
              <a:rPr lang="tr-TR" b="1" dirty="0" smtClean="0"/>
              <a:t>i-Ücret Ödeme Borcu	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8640960" cy="5184576"/>
          </a:xfrm>
        </p:spPr>
        <p:txBody>
          <a:bodyPr>
            <a:normAutofit/>
          </a:bodyPr>
          <a:lstStyle/>
          <a:p>
            <a:pPr marL="571500" indent="-571500">
              <a:buBlip>
                <a:blip r:embed="rId2"/>
              </a:buBlip>
            </a:pPr>
            <a:endParaRPr lang="tr-TR" sz="2400" dirty="0" smtClean="0"/>
          </a:p>
          <a:p>
            <a:pPr>
              <a:buNone/>
            </a:pPr>
            <a:r>
              <a:rPr lang="tr-TR" sz="2400" b="1" u="sng" dirty="0" smtClean="0">
                <a:solidFill>
                  <a:srgbClr val="00B050"/>
                </a:solidFill>
              </a:rPr>
              <a:t>Ücretin Ödenme Zamanı</a:t>
            </a:r>
          </a:p>
          <a:p>
            <a:pPr>
              <a:buBlip>
                <a:blip r:embed="rId3"/>
              </a:buBlip>
            </a:pPr>
            <a:endParaRPr lang="tr-TR" sz="2400" dirty="0" smtClean="0"/>
          </a:p>
          <a:p>
            <a:pPr>
              <a:buBlip>
                <a:blip r:embed="rId3"/>
              </a:buBlip>
            </a:pPr>
            <a:r>
              <a:rPr lang="tr-TR" sz="2400" b="1" dirty="0" smtClean="0"/>
              <a:t>Ücret kural olarak Türk Parası ile ve en geç ayda bir ödenir (İK 32/II).</a:t>
            </a:r>
          </a:p>
          <a:p>
            <a:pPr>
              <a:buBlip>
                <a:blip r:embed="rId3"/>
              </a:buBlip>
            </a:pPr>
            <a:endParaRPr lang="tr-TR" sz="2400" dirty="0" smtClean="0"/>
          </a:p>
          <a:p>
            <a:pPr>
              <a:buBlip>
                <a:blip r:embed="rId3"/>
              </a:buBlip>
            </a:pPr>
            <a:r>
              <a:rPr lang="tr-TR" sz="2400" dirty="0" smtClean="0"/>
              <a:t>Türk parası ile ödeme şartı, Türk parasını korumak için değil</a:t>
            </a:r>
            <a:r>
              <a:rPr lang="tr-TR" sz="2400" b="1" dirty="0" smtClean="0"/>
              <a:t>, işçiyi korumak için getirilmiştir.</a:t>
            </a:r>
          </a:p>
          <a:p>
            <a:pPr>
              <a:buBlip>
                <a:blip r:embed="rId3"/>
              </a:buBlip>
            </a:pPr>
            <a:endParaRPr lang="tr-TR" sz="2400" dirty="0" smtClean="0"/>
          </a:p>
          <a:p>
            <a:pPr>
              <a:buBlip>
                <a:blip r:embed="rId3"/>
              </a:buBlip>
            </a:pPr>
            <a:r>
              <a:rPr lang="tr-TR" sz="2400" b="1" dirty="0" smtClean="0"/>
              <a:t>İK </a:t>
            </a:r>
            <a:r>
              <a:rPr lang="tr-TR" sz="2400" b="1" dirty="0" smtClean="0"/>
              <a:t>göre, ücret yabancı para olarak olarak kararlaştırılmışsa, ödeme günündeki rayice göre Türk parası ile ödenebilir. </a:t>
            </a:r>
          </a:p>
          <a:p>
            <a:pPr>
              <a:buNone/>
            </a:pPr>
            <a:endParaRPr lang="tr-TR" sz="2400" b="1" dirty="0" smtClean="0"/>
          </a:p>
          <a:p>
            <a:pPr>
              <a:buNone/>
            </a:pPr>
            <a:endParaRPr lang="tr-TR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777B0-6410-4E0D-A969-8A69A3B77456}" type="slidenum">
              <a:rPr lang="tr-TR" smtClean="0"/>
              <a:t>10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50106"/>
          </a:xfrm>
        </p:spPr>
        <p:txBody>
          <a:bodyPr/>
          <a:lstStyle/>
          <a:p>
            <a:pPr algn="l"/>
            <a:r>
              <a:rPr lang="tr-TR" b="1" dirty="0" smtClean="0"/>
              <a:t>i-Ücret Ödeme Borcu	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8640960" cy="5184576"/>
          </a:xfrm>
        </p:spPr>
        <p:txBody>
          <a:bodyPr>
            <a:normAutofit/>
          </a:bodyPr>
          <a:lstStyle/>
          <a:p>
            <a:pPr marL="571500" indent="-571500">
              <a:buBlip>
                <a:blip r:embed="rId2"/>
              </a:buBlip>
            </a:pPr>
            <a:endParaRPr lang="tr-TR" sz="2400" dirty="0" smtClean="0"/>
          </a:p>
          <a:p>
            <a:pPr>
              <a:buNone/>
            </a:pPr>
            <a:r>
              <a:rPr lang="tr-TR" sz="2400" b="1" u="sng" dirty="0" smtClean="0">
                <a:solidFill>
                  <a:srgbClr val="00B050"/>
                </a:solidFill>
              </a:rPr>
              <a:t>Ücretin Ödenme Zamanı</a:t>
            </a:r>
          </a:p>
          <a:p>
            <a:pPr>
              <a:buBlip>
                <a:blip r:embed="rId3"/>
              </a:buBlip>
            </a:pPr>
            <a:endParaRPr lang="tr-TR" sz="2400" dirty="0" smtClean="0"/>
          </a:p>
          <a:p>
            <a:pPr>
              <a:buBlip>
                <a:blip r:embed="rId3"/>
              </a:buBlip>
            </a:pPr>
            <a:r>
              <a:rPr lang="tr-TR" sz="2400" b="1" dirty="0" smtClean="0"/>
              <a:t>Ücretin en geç ayda bir ödenmesi şartı da, işçiyi koruma amacına yöneliktir. </a:t>
            </a:r>
          </a:p>
          <a:p>
            <a:pPr>
              <a:buBlip>
                <a:blip r:embed="rId3"/>
              </a:buBlip>
            </a:pPr>
            <a:endParaRPr lang="tr-TR" sz="2400" b="1" dirty="0" smtClean="0"/>
          </a:p>
          <a:p>
            <a:pPr>
              <a:buBlip>
                <a:blip r:embed="rId3"/>
              </a:buBlip>
            </a:pPr>
            <a:r>
              <a:rPr lang="tr-TR" sz="2400" b="1" dirty="0" smtClean="0"/>
              <a:t>Ücreti, ödeme gününden itibaren 20 gün içinde zorlayıcı (mücbir) bir neden dışında ödenmeyen işçi iş görme borcunu yerine getirmekten kaçınabilir.</a:t>
            </a:r>
          </a:p>
          <a:p>
            <a:pPr>
              <a:buBlip>
                <a:blip r:embed="rId3"/>
              </a:buBlip>
            </a:pPr>
            <a:endParaRPr lang="tr-TR" sz="2400" b="1" dirty="0" smtClean="0"/>
          </a:p>
          <a:p>
            <a:pPr>
              <a:buBlip>
                <a:blip r:embed="rId3"/>
              </a:buBlip>
            </a:pPr>
            <a:r>
              <a:rPr lang="tr-TR" sz="2400" b="1" dirty="0" smtClean="0"/>
              <a:t>Ücret ödeme dönemi, iş sözleşmeleri veya toplu iş sözleşmeleriyle bir haftaya kadar indirilebilir. </a:t>
            </a:r>
          </a:p>
          <a:p>
            <a:pPr>
              <a:buNone/>
            </a:pPr>
            <a:endParaRPr lang="tr-TR" sz="2400" b="1" dirty="0" smtClean="0"/>
          </a:p>
          <a:p>
            <a:pPr>
              <a:buNone/>
            </a:pPr>
            <a:endParaRPr lang="tr-TR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777B0-6410-4E0D-A969-8A69A3B77456}" type="slidenum">
              <a:rPr lang="tr-TR" smtClean="0"/>
              <a:t>11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/>
              <a:t>Kaynak: </a:t>
            </a:r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r>
              <a:rPr lang="tr-TR" dirty="0" smtClean="0"/>
              <a:t>1-Müjdat </a:t>
            </a:r>
            <a:r>
              <a:rPr lang="tr-TR" dirty="0" err="1" smtClean="0"/>
              <a:t>Şakar</a:t>
            </a:r>
            <a:r>
              <a:rPr lang="tr-TR" dirty="0" smtClean="0"/>
              <a:t>, Meslek Yüksekokulları İçin İş Hukuku ve Sosyal Güvenlik Hukuku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922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50106"/>
          </a:xfrm>
        </p:spPr>
        <p:txBody>
          <a:bodyPr/>
          <a:lstStyle/>
          <a:p>
            <a:pPr algn="l"/>
            <a:r>
              <a:rPr lang="tr-TR" b="1" dirty="0" smtClean="0"/>
              <a:t>1-İşçinin Borçları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8640960" cy="5184576"/>
          </a:xfrm>
        </p:spPr>
        <p:txBody>
          <a:bodyPr/>
          <a:lstStyle/>
          <a:p>
            <a:pPr marL="571500" indent="-571500">
              <a:buFont typeface="+mj-lt"/>
              <a:buAutoNum type="romanLcPeriod"/>
            </a:pPr>
            <a:endParaRPr lang="tr-TR" dirty="0" smtClean="0"/>
          </a:p>
          <a:p>
            <a:pPr marL="571500" indent="-571500">
              <a:buFont typeface="+mj-lt"/>
              <a:buAutoNum type="romanLcPeriod"/>
            </a:pPr>
            <a:r>
              <a:rPr lang="tr-TR" b="1" dirty="0" smtClean="0"/>
              <a:t>İş görme borcu</a:t>
            </a:r>
          </a:p>
          <a:p>
            <a:pPr marL="571500" indent="-571500">
              <a:buFont typeface="+mj-lt"/>
              <a:buAutoNum type="romanLcPeriod"/>
            </a:pPr>
            <a:r>
              <a:rPr lang="tr-TR" b="1" dirty="0" smtClean="0"/>
              <a:t>Sadakat borcu</a:t>
            </a:r>
          </a:p>
          <a:p>
            <a:pPr marL="571500" indent="-571500">
              <a:buFont typeface="+mj-lt"/>
              <a:buAutoNum type="romanLcPeriod"/>
            </a:pPr>
            <a:r>
              <a:rPr lang="tr-TR" b="1" dirty="0" smtClean="0"/>
              <a:t>İşverenin emir ve talimatlarına uyma borcu</a:t>
            </a:r>
          </a:p>
          <a:p>
            <a:pPr marL="571500" indent="-571500">
              <a:buFont typeface="+mj-lt"/>
              <a:buAutoNum type="romanLcPeriod"/>
            </a:pPr>
            <a:r>
              <a:rPr lang="tr-TR" b="1" dirty="0" smtClean="0"/>
              <a:t>Rekabet etmeme borcu</a:t>
            </a: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777B0-6410-4E0D-A969-8A69A3B77456}" type="slidenum">
              <a:rPr lang="tr-TR" smtClean="0"/>
              <a:t>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50106"/>
          </a:xfrm>
        </p:spPr>
        <p:txBody>
          <a:bodyPr/>
          <a:lstStyle/>
          <a:p>
            <a:pPr algn="l"/>
            <a:r>
              <a:rPr lang="tr-TR" b="1" dirty="0" smtClean="0"/>
              <a:t>2-İşverenin Borçları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8640960" cy="5184576"/>
          </a:xfrm>
        </p:spPr>
        <p:txBody>
          <a:bodyPr>
            <a:normAutofit/>
          </a:bodyPr>
          <a:lstStyle/>
          <a:p>
            <a:pPr marL="571500" indent="-571500">
              <a:buBlip>
                <a:blip r:embed="rId2"/>
              </a:buBlip>
            </a:pPr>
            <a:endParaRPr lang="tr-TR" sz="2400" dirty="0" smtClean="0"/>
          </a:p>
          <a:p>
            <a:endParaRPr lang="tr-TR" sz="2400" dirty="0" smtClean="0"/>
          </a:p>
          <a:p>
            <a:pPr marL="514350" indent="-514350">
              <a:buFont typeface="+mj-lt"/>
              <a:buAutoNum type="romanLcPeriod"/>
            </a:pPr>
            <a:r>
              <a:rPr lang="tr-TR" sz="2400" dirty="0" smtClean="0"/>
              <a:t>Ücret Ödeme Borcu</a:t>
            </a:r>
          </a:p>
          <a:p>
            <a:pPr marL="514350" indent="-514350">
              <a:buFont typeface="+mj-lt"/>
              <a:buAutoNum type="romanLcPeriod"/>
            </a:pPr>
            <a:r>
              <a:rPr lang="tr-TR" sz="2400" dirty="0" smtClean="0"/>
              <a:t>İşçiyi Koruma Borcu</a:t>
            </a:r>
          </a:p>
          <a:p>
            <a:pPr marL="514350" indent="-514350">
              <a:buFont typeface="+mj-lt"/>
              <a:buAutoNum type="romanLcPeriod"/>
            </a:pPr>
            <a:r>
              <a:rPr lang="tr-TR" sz="2400" dirty="0" smtClean="0"/>
              <a:t>Eşit İşlem Yapma Borcu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777B0-6410-4E0D-A969-8A69A3B77456}" type="slidenum">
              <a:rPr lang="tr-TR" smtClean="0"/>
              <a:t>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50106"/>
          </a:xfrm>
        </p:spPr>
        <p:txBody>
          <a:bodyPr/>
          <a:lstStyle/>
          <a:p>
            <a:pPr algn="l"/>
            <a:r>
              <a:rPr lang="tr-TR" b="1" dirty="0" smtClean="0"/>
              <a:t>i-Ücret Ödeme Borcu	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8640960" cy="5184576"/>
          </a:xfrm>
        </p:spPr>
        <p:txBody>
          <a:bodyPr>
            <a:normAutofit fontScale="92500" lnSpcReduction="20000"/>
          </a:bodyPr>
          <a:lstStyle/>
          <a:p>
            <a:pPr marL="571500" indent="-571500">
              <a:buBlip>
                <a:blip r:embed="rId2"/>
              </a:buBlip>
            </a:pPr>
            <a:endParaRPr lang="tr-TR" sz="2400" dirty="0" smtClean="0"/>
          </a:p>
          <a:p>
            <a:pPr>
              <a:buNone/>
            </a:pPr>
            <a:r>
              <a:rPr lang="tr-TR" sz="2400" b="1" u="sng" dirty="0" smtClean="0"/>
              <a:t>Ücretin Tanımı:</a:t>
            </a:r>
          </a:p>
          <a:p>
            <a:pPr>
              <a:buBlip>
                <a:blip r:embed="rId3"/>
              </a:buBlip>
            </a:pPr>
            <a:r>
              <a:rPr lang="tr-TR" sz="2400" dirty="0" smtClean="0"/>
              <a:t>İşverenin, iş sözleşmesinden doğan temel borcu, işçiye ücretini ödemektir.</a:t>
            </a:r>
          </a:p>
          <a:p>
            <a:pPr>
              <a:buBlip>
                <a:blip r:embed="rId3"/>
              </a:buBlip>
            </a:pPr>
            <a:endParaRPr lang="tr-TR" sz="2400" dirty="0" smtClean="0"/>
          </a:p>
          <a:p>
            <a:pPr>
              <a:buBlip>
                <a:blip r:embed="rId3"/>
              </a:buBlip>
            </a:pPr>
            <a:r>
              <a:rPr lang="tr-TR" sz="2400" dirty="0" smtClean="0"/>
              <a:t>Ücret, İK/32/I </a:t>
            </a:r>
            <a:r>
              <a:rPr lang="tr-TR" sz="2400" b="1" dirty="0" smtClean="0"/>
              <a:t>“ bir kimseye bir iş karşılığında işveren veya üçüncü kişiler tarafından sağlanan ve para ile ödenen tutar” </a:t>
            </a:r>
            <a:r>
              <a:rPr lang="tr-TR" sz="2400" dirty="0" smtClean="0"/>
              <a:t>olarak tanımlanmıştır.</a:t>
            </a:r>
          </a:p>
          <a:p>
            <a:pPr>
              <a:buBlip>
                <a:blip r:embed="rId3"/>
              </a:buBlip>
            </a:pPr>
            <a:endParaRPr lang="tr-TR" sz="2400" b="1" dirty="0" smtClean="0"/>
          </a:p>
          <a:p>
            <a:pPr>
              <a:buBlip>
                <a:blip r:embed="rId3"/>
              </a:buBlip>
            </a:pPr>
            <a:r>
              <a:rPr lang="tr-TR" sz="2400" dirty="0" smtClean="0"/>
              <a:t>Ancak bu tanım yeterli değildir.</a:t>
            </a:r>
          </a:p>
          <a:p>
            <a:pPr>
              <a:buBlip>
                <a:blip r:embed="rId3"/>
              </a:buBlip>
            </a:pPr>
            <a:r>
              <a:rPr lang="tr-TR" sz="2400" dirty="0" smtClean="0"/>
              <a:t>Çünkü,</a:t>
            </a:r>
            <a:r>
              <a:rPr lang="tr-TR" sz="2400" b="1" dirty="0" smtClean="0"/>
              <a:t> iş karşılığı olmayan ve sosyal ücret </a:t>
            </a:r>
            <a:r>
              <a:rPr lang="tr-TR" sz="2400" dirty="0" smtClean="0"/>
              <a:t>olarak adlandırılan ödemeler de ücret kavramına dahildir. </a:t>
            </a:r>
          </a:p>
          <a:p>
            <a:pPr>
              <a:buBlip>
                <a:blip r:embed="rId3"/>
              </a:buBlip>
            </a:pPr>
            <a:r>
              <a:rPr lang="tr-TR" sz="2400" dirty="0" smtClean="0"/>
              <a:t>Bunların bir kısmı (çocuk parası, yakacak yardımı… gibi) sözleşmeden,</a:t>
            </a:r>
          </a:p>
          <a:p>
            <a:pPr>
              <a:buBlip>
                <a:blip r:embed="rId3"/>
              </a:buBlip>
            </a:pPr>
            <a:r>
              <a:rPr lang="tr-TR" sz="2400" dirty="0" smtClean="0"/>
              <a:t>Bir kısmı da (hafta tatili ücreti, yıllık izin ücreti…. gibi) kanundan kaynaklanır. </a:t>
            </a:r>
          </a:p>
          <a:p>
            <a:pPr>
              <a:buNone/>
            </a:pPr>
            <a:endParaRPr lang="tr-TR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777B0-6410-4E0D-A969-8A69A3B77456}" type="slidenum">
              <a:rPr lang="tr-TR" smtClean="0"/>
              <a:t>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50106"/>
          </a:xfrm>
        </p:spPr>
        <p:txBody>
          <a:bodyPr/>
          <a:lstStyle/>
          <a:p>
            <a:pPr algn="l"/>
            <a:r>
              <a:rPr lang="tr-TR" b="1" dirty="0" smtClean="0"/>
              <a:t>i-Ücret Ödeme Borcu	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8640960" cy="5184576"/>
          </a:xfrm>
        </p:spPr>
        <p:txBody>
          <a:bodyPr>
            <a:normAutofit fontScale="92500" lnSpcReduction="20000"/>
          </a:bodyPr>
          <a:lstStyle/>
          <a:p>
            <a:pPr marL="571500" indent="-571500">
              <a:buBlip>
                <a:blip r:embed="rId2"/>
              </a:buBlip>
            </a:pPr>
            <a:endParaRPr lang="tr-TR" sz="2400" dirty="0" smtClean="0"/>
          </a:p>
          <a:p>
            <a:pPr>
              <a:buNone/>
            </a:pPr>
            <a:r>
              <a:rPr lang="tr-TR" sz="2400" b="1" u="sng" dirty="0" smtClean="0"/>
              <a:t>Ücretin Tanımı:</a:t>
            </a:r>
          </a:p>
          <a:p>
            <a:pPr>
              <a:buBlip>
                <a:blip r:embed="rId3"/>
              </a:buBlip>
            </a:pPr>
            <a:r>
              <a:rPr lang="tr-TR" sz="2400" dirty="0" smtClean="0"/>
              <a:t>Ücretin para ile ödenmesi iki anlama gelir:</a:t>
            </a:r>
          </a:p>
          <a:p>
            <a:pPr>
              <a:buBlip>
                <a:blip r:embed="rId3"/>
              </a:buBlip>
            </a:pPr>
            <a:endParaRPr lang="tr-TR" sz="2400" b="1" dirty="0" smtClean="0"/>
          </a:p>
          <a:p>
            <a:pPr>
              <a:buBlip>
                <a:blip r:embed="rId3"/>
              </a:buBlip>
            </a:pPr>
            <a:r>
              <a:rPr lang="tr-TR" sz="2400" b="1" dirty="0" smtClean="0"/>
              <a:t>1-Ücretin emre yazılı senet (bono), kupona veya yurtta geçerli parayı temsil ettiği iddia edilen bir senet ile ödenemeyeceğidir.</a:t>
            </a:r>
          </a:p>
          <a:p>
            <a:pPr>
              <a:buBlip>
                <a:blip r:embed="rId3"/>
              </a:buBlip>
            </a:pPr>
            <a:endParaRPr lang="tr-TR" sz="2400" b="1" dirty="0" smtClean="0"/>
          </a:p>
          <a:p>
            <a:pPr>
              <a:buBlip>
                <a:blip r:embed="rId3"/>
              </a:buBlip>
            </a:pPr>
            <a:r>
              <a:rPr lang="tr-TR" sz="2400" dirty="0" smtClean="0"/>
              <a:t>Bankaca karşılığı garanti edilmiş çekle yapılan ödeme nakit sayılır.</a:t>
            </a:r>
          </a:p>
          <a:p>
            <a:pPr>
              <a:buBlip>
                <a:blip r:embed="rId3"/>
              </a:buBlip>
            </a:pPr>
            <a:endParaRPr lang="tr-TR" sz="2400" b="1" dirty="0" smtClean="0"/>
          </a:p>
          <a:p>
            <a:pPr>
              <a:buBlip>
                <a:blip r:embed="rId3"/>
              </a:buBlip>
            </a:pPr>
            <a:r>
              <a:rPr lang="tr-TR" sz="2400" b="1" dirty="0" smtClean="0"/>
              <a:t>2-İşçiye para yerine mal verilerek ücretin ödenemeyeceğidir </a:t>
            </a:r>
            <a:r>
              <a:rPr lang="tr-TR" sz="2400" dirty="0" smtClean="0"/>
              <a:t>(</a:t>
            </a:r>
            <a:r>
              <a:rPr lang="tr-TR" sz="2400" dirty="0" err="1" smtClean="0"/>
              <a:t>Trucky</a:t>
            </a:r>
            <a:r>
              <a:rPr lang="tr-TR" sz="2400" dirty="0" smtClean="0"/>
              <a:t> </a:t>
            </a:r>
            <a:r>
              <a:rPr lang="tr-TR" sz="2400" dirty="0" err="1" smtClean="0"/>
              <a:t>system</a:t>
            </a:r>
            <a:r>
              <a:rPr lang="tr-TR" sz="2400" dirty="0" smtClean="0"/>
              <a:t>).</a:t>
            </a:r>
          </a:p>
          <a:p>
            <a:pPr>
              <a:buBlip>
                <a:blip r:embed="rId3"/>
              </a:buBlip>
            </a:pPr>
            <a:endParaRPr lang="tr-TR" sz="2400" dirty="0" smtClean="0"/>
          </a:p>
          <a:p>
            <a:pPr>
              <a:buBlip>
                <a:blip r:embed="rId3"/>
              </a:buBlip>
            </a:pPr>
            <a:r>
              <a:rPr lang="tr-TR" sz="2400" dirty="0" smtClean="0"/>
              <a:t>Ancak, mal varlığı ile (ayni) ödeme yasağı, sadece iş karşılığı olan asıl ücret (çıplak ücret) için geçerlidir. </a:t>
            </a:r>
          </a:p>
          <a:p>
            <a:pPr>
              <a:buBlip>
                <a:blip r:embed="rId3"/>
              </a:buBlip>
            </a:pPr>
            <a:r>
              <a:rPr lang="tr-TR" sz="2400" b="1" dirty="0" smtClean="0"/>
              <a:t>Sosyal yardım niteliğindeki ücret eklerinin ayni olarak ödenmesine engel teşkil etmez. </a:t>
            </a:r>
          </a:p>
          <a:p>
            <a:pPr>
              <a:buBlip>
                <a:blip r:embed="rId3"/>
              </a:buBlip>
            </a:pPr>
            <a:endParaRPr lang="tr-TR" sz="2400" dirty="0" smtClean="0"/>
          </a:p>
          <a:p>
            <a:pPr>
              <a:buBlip>
                <a:blip r:embed="rId3"/>
              </a:buBlip>
            </a:pPr>
            <a:endParaRPr lang="tr-TR" sz="2400" dirty="0" smtClean="0"/>
          </a:p>
          <a:p>
            <a:pPr>
              <a:buNone/>
            </a:pPr>
            <a:endParaRPr lang="tr-TR" sz="2400" b="1" dirty="0" smtClean="0"/>
          </a:p>
          <a:p>
            <a:pPr>
              <a:buNone/>
            </a:pPr>
            <a:endParaRPr lang="tr-TR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777B0-6410-4E0D-A969-8A69A3B77456}" type="slidenum">
              <a:rPr lang="tr-TR" smtClean="0"/>
              <a:t>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50106"/>
          </a:xfrm>
        </p:spPr>
        <p:txBody>
          <a:bodyPr/>
          <a:lstStyle/>
          <a:p>
            <a:pPr algn="l"/>
            <a:r>
              <a:rPr lang="tr-TR" b="1" dirty="0" smtClean="0"/>
              <a:t>i-Ücret Ödeme Borcu	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8640960" cy="5184576"/>
          </a:xfrm>
        </p:spPr>
        <p:txBody>
          <a:bodyPr>
            <a:normAutofit/>
          </a:bodyPr>
          <a:lstStyle/>
          <a:p>
            <a:pPr marL="571500" indent="-571500">
              <a:buBlip>
                <a:blip r:embed="rId2"/>
              </a:buBlip>
            </a:pPr>
            <a:endParaRPr lang="tr-TR" sz="2400" dirty="0" smtClean="0"/>
          </a:p>
          <a:p>
            <a:pPr>
              <a:buNone/>
            </a:pPr>
            <a:r>
              <a:rPr lang="tr-TR" sz="2400" b="1" u="sng" dirty="0" smtClean="0">
                <a:solidFill>
                  <a:srgbClr val="FF0000"/>
                </a:solidFill>
              </a:rPr>
              <a:t>Ücretin Miktarı ve Asgari Ücret:</a:t>
            </a:r>
          </a:p>
          <a:p>
            <a:pPr>
              <a:buBlip>
                <a:blip r:embed="rId3"/>
              </a:buBlip>
            </a:pPr>
            <a:endParaRPr lang="tr-TR" sz="2400" dirty="0" smtClean="0"/>
          </a:p>
          <a:p>
            <a:pPr>
              <a:buBlip>
                <a:blip r:embed="rId3"/>
              </a:buBlip>
            </a:pPr>
            <a:r>
              <a:rPr lang="tr-TR" sz="2400" dirty="0" smtClean="0"/>
              <a:t>Ücretin miktarı; saat, gün, hafta, ay gibi işçinin çalıştığı </a:t>
            </a:r>
            <a:r>
              <a:rPr lang="tr-TR" sz="2400" b="1" dirty="0" smtClean="0"/>
              <a:t>zaman esasına göre, </a:t>
            </a:r>
          </a:p>
          <a:p>
            <a:pPr>
              <a:buBlip>
                <a:blip r:embed="rId3"/>
              </a:buBlip>
            </a:pPr>
            <a:r>
              <a:rPr lang="tr-TR" sz="2400" dirty="0" smtClean="0"/>
              <a:t>İşçinin ürettiği birim mal veya hizmet başına bir miktar para verilerek </a:t>
            </a:r>
            <a:r>
              <a:rPr lang="tr-TR" sz="2400" b="1" dirty="0" smtClean="0"/>
              <a:t>parça başına (akort)</a:t>
            </a:r>
          </a:p>
          <a:p>
            <a:pPr>
              <a:buBlip>
                <a:blip r:embed="rId3"/>
              </a:buBlip>
            </a:pPr>
            <a:r>
              <a:rPr lang="tr-TR" sz="2400" dirty="0" smtClean="0"/>
              <a:t>Veya sadece otel, lokanta gibi yerlerde </a:t>
            </a:r>
            <a:r>
              <a:rPr lang="tr-TR" sz="2400" b="1" dirty="0" smtClean="0"/>
              <a:t>yüzde usulü </a:t>
            </a:r>
            <a:r>
              <a:rPr lang="tr-TR" sz="2400" dirty="0" smtClean="0"/>
              <a:t>hesaplanabilir. </a:t>
            </a:r>
          </a:p>
          <a:p>
            <a:pPr>
              <a:buNone/>
            </a:pPr>
            <a:endParaRPr lang="tr-TR" sz="2400" b="1" dirty="0" smtClean="0"/>
          </a:p>
          <a:p>
            <a:pPr>
              <a:buNone/>
            </a:pPr>
            <a:endParaRPr lang="tr-TR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777B0-6410-4E0D-A969-8A69A3B77456}" type="slidenum">
              <a:rPr lang="tr-TR" smtClean="0"/>
              <a:t>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50106"/>
          </a:xfrm>
        </p:spPr>
        <p:txBody>
          <a:bodyPr/>
          <a:lstStyle/>
          <a:p>
            <a:pPr algn="l"/>
            <a:r>
              <a:rPr lang="tr-TR" b="1" dirty="0" smtClean="0"/>
              <a:t>i-Ücret Ödeme Borcu	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8640960" cy="5184576"/>
          </a:xfrm>
        </p:spPr>
        <p:txBody>
          <a:bodyPr>
            <a:normAutofit/>
          </a:bodyPr>
          <a:lstStyle/>
          <a:p>
            <a:pPr marL="571500" indent="-571500">
              <a:buBlip>
                <a:blip r:embed="rId2"/>
              </a:buBlip>
            </a:pPr>
            <a:endParaRPr lang="tr-TR" sz="2400" dirty="0" smtClean="0"/>
          </a:p>
          <a:p>
            <a:pPr>
              <a:buNone/>
            </a:pPr>
            <a:r>
              <a:rPr lang="tr-TR" sz="2400" b="1" u="sng" dirty="0" smtClean="0">
                <a:solidFill>
                  <a:srgbClr val="FF0000"/>
                </a:solidFill>
              </a:rPr>
              <a:t>Ücretin Miktarı ve Asgari Ücret:</a:t>
            </a:r>
          </a:p>
          <a:p>
            <a:pPr>
              <a:buBlip>
                <a:blip r:embed="rId3"/>
              </a:buBlip>
            </a:pPr>
            <a:endParaRPr lang="tr-TR" sz="2400" dirty="0" smtClean="0"/>
          </a:p>
          <a:p>
            <a:pPr>
              <a:buBlip>
                <a:blip r:embed="rId3"/>
              </a:buBlip>
            </a:pPr>
            <a:r>
              <a:rPr lang="tr-TR" sz="2400" dirty="0" smtClean="0"/>
              <a:t>Tarafların sözleşmede karşılaştırdıkları ücret, İK md. 39 ve buna dayanılarak çıkarılan Asgari Ücret Yönetmeliği hükümlerine göre, </a:t>
            </a:r>
          </a:p>
          <a:p>
            <a:pPr>
              <a:buBlip>
                <a:blip r:embed="rId3"/>
              </a:buBlip>
            </a:pPr>
            <a:r>
              <a:rPr lang="tr-TR" sz="2400" b="1" dirty="0" smtClean="0"/>
              <a:t>Asgari Ücret Tespit Komisyonu tarafından en geç 2 yılda bir belirlenen ve Resmi Gazete’de yayımlanarak yürürlüğe giren “asgari ücretin altında olamaz.</a:t>
            </a:r>
          </a:p>
          <a:p>
            <a:pPr>
              <a:buBlip>
                <a:blip r:embed="rId3"/>
              </a:buBlip>
            </a:pPr>
            <a:endParaRPr lang="tr-TR" sz="2400" b="1" dirty="0" smtClean="0"/>
          </a:p>
          <a:p>
            <a:pPr>
              <a:buBlip>
                <a:blip r:embed="rId3"/>
              </a:buBlip>
            </a:pPr>
            <a:r>
              <a:rPr lang="tr-TR" sz="2400" b="1" dirty="0" smtClean="0"/>
              <a:t>Ücretin bir üst sınırı yoktur. </a:t>
            </a:r>
          </a:p>
          <a:p>
            <a:pPr>
              <a:buBlip>
                <a:blip r:embed="rId3"/>
              </a:buBlip>
            </a:pPr>
            <a:r>
              <a:rPr lang="tr-TR" sz="2400" b="1" dirty="0" smtClean="0"/>
              <a:t>Yani asgari ücrete ilişkin hüküm nispi emredici niteliktedir.</a:t>
            </a:r>
          </a:p>
          <a:p>
            <a:pPr>
              <a:buNone/>
            </a:pPr>
            <a:endParaRPr lang="tr-TR" sz="2400" b="1" dirty="0" smtClean="0"/>
          </a:p>
          <a:p>
            <a:pPr>
              <a:buNone/>
            </a:pPr>
            <a:endParaRPr lang="tr-TR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777B0-6410-4E0D-A969-8A69A3B77456}" type="slidenum">
              <a:rPr lang="tr-TR" smtClean="0"/>
              <a:t>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50106"/>
          </a:xfrm>
        </p:spPr>
        <p:txBody>
          <a:bodyPr/>
          <a:lstStyle/>
          <a:p>
            <a:pPr algn="l"/>
            <a:r>
              <a:rPr lang="tr-TR" b="1" dirty="0" smtClean="0"/>
              <a:t>i-Ücret Ödeme Borcu	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8640960" cy="5184576"/>
          </a:xfrm>
        </p:spPr>
        <p:txBody>
          <a:bodyPr>
            <a:normAutofit fontScale="92500"/>
          </a:bodyPr>
          <a:lstStyle/>
          <a:p>
            <a:pPr marL="571500" indent="-571500">
              <a:buBlip>
                <a:blip r:embed="rId2"/>
              </a:buBlip>
            </a:pPr>
            <a:endParaRPr lang="tr-TR" sz="2400" dirty="0" smtClean="0"/>
          </a:p>
          <a:p>
            <a:pPr>
              <a:buNone/>
            </a:pPr>
            <a:r>
              <a:rPr lang="tr-TR" sz="2400" b="1" u="sng" dirty="0" smtClean="0">
                <a:solidFill>
                  <a:srgbClr val="FF0000"/>
                </a:solidFill>
              </a:rPr>
              <a:t>Ücretin Miktarı ve Asgari Ücret:</a:t>
            </a:r>
          </a:p>
          <a:p>
            <a:pPr>
              <a:buBlip>
                <a:blip r:embed="rId3"/>
              </a:buBlip>
            </a:pPr>
            <a:endParaRPr lang="tr-TR" sz="2400" dirty="0" smtClean="0"/>
          </a:p>
          <a:p>
            <a:pPr>
              <a:buBlip>
                <a:blip r:embed="rId3"/>
              </a:buBlip>
            </a:pPr>
            <a:r>
              <a:rPr lang="tr-TR" sz="2400" b="1" i="1" u="sng" dirty="0" smtClean="0"/>
              <a:t>Asgari Ücret: </a:t>
            </a:r>
          </a:p>
          <a:p>
            <a:pPr>
              <a:buBlip>
                <a:blip r:embed="rId3"/>
              </a:buBlip>
            </a:pPr>
            <a:r>
              <a:rPr lang="tr-TR" sz="2400" dirty="0" smtClean="0"/>
              <a:t>İşçilere normal bir çalışma günü karşılığında ödenen ve işçinin gıda, konut, giyim, sağlık, ulaşım ve kültür gibi zorunlu ihtiyaçlarını günün fiyatları üzerinde asgari düzeyde karşılamaya yetecek ücrettir. </a:t>
            </a:r>
          </a:p>
          <a:p>
            <a:pPr>
              <a:buBlip>
                <a:blip r:embed="rId3"/>
              </a:buBlip>
            </a:pPr>
            <a:endParaRPr lang="tr-TR" sz="2400" dirty="0" smtClean="0"/>
          </a:p>
          <a:p>
            <a:pPr>
              <a:buBlip>
                <a:blip r:embed="rId3"/>
              </a:buBlip>
            </a:pPr>
            <a:r>
              <a:rPr lang="tr-TR" sz="2400" dirty="0" smtClean="0"/>
              <a:t>2014 yılında itibaren ülkemizde tek asgari ücret uygulamasına geçilmiştir.</a:t>
            </a:r>
          </a:p>
          <a:p>
            <a:pPr>
              <a:buBlip>
                <a:blip r:embed="rId3"/>
              </a:buBlip>
            </a:pPr>
            <a:endParaRPr lang="tr-TR" sz="2400" dirty="0" smtClean="0"/>
          </a:p>
          <a:p>
            <a:pPr>
              <a:buBlip>
                <a:blip r:embed="rId3"/>
              </a:buBlip>
            </a:pPr>
            <a:r>
              <a:rPr lang="tr-TR" sz="2400" dirty="0" smtClean="0"/>
              <a:t>Asgari ücretten, İş kanunu, deniz iş kanunu, basın iş kanunu ve Türk Borçlar kanunu kapsamına giren tüm işçiler yararlanır.</a:t>
            </a:r>
          </a:p>
          <a:p>
            <a:pPr>
              <a:buNone/>
            </a:pPr>
            <a:endParaRPr lang="tr-TR" sz="2400" b="1" dirty="0" smtClean="0"/>
          </a:p>
          <a:p>
            <a:pPr>
              <a:buNone/>
            </a:pPr>
            <a:endParaRPr lang="tr-TR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777B0-6410-4E0D-A969-8A69A3B77456}" type="slidenum">
              <a:rPr lang="tr-TR" smtClean="0"/>
              <a:t>8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50106"/>
          </a:xfrm>
        </p:spPr>
        <p:txBody>
          <a:bodyPr/>
          <a:lstStyle/>
          <a:p>
            <a:pPr algn="l"/>
            <a:r>
              <a:rPr lang="tr-TR" b="1" dirty="0" smtClean="0"/>
              <a:t>i-Ücret Ödeme Borcu	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8640960" cy="5184576"/>
          </a:xfrm>
        </p:spPr>
        <p:txBody>
          <a:bodyPr>
            <a:normAutofit/>
          </a:bodyPr>
          <a:lstStyle/>
          <a:p>
            <a:pPr marL="571500" indent="-571500">
              <a:buBlip>
                <a:blip r:embed="rId2"/>
              </a:buBlip>
            </a:pPr>
            <a:endParaRPr lang="tr-TR" sz="2400" dirty="0" smtClean="0"/>
          </a:p>
          <a:p>
            <a:pPr>
              <a:buNone/>
            </a:pPr>
            <a:r>
              <a:rPr lang="tr-TR" sz="2400" b="1" u="sng" dirty="0" smtClean="0">
                <a:solidFill>
                  <a:srgbClr val="00B050"/>
                </a:solidFill>
              </a:rPr>
              <a:t>Ücretin Ödenme Yeri</a:t>
            </a:r>
          </a:p>
          <a:p>
            <a:pPr>
              <a:buBlip>
                <a:blip r:embed="rId3"/>
              </a:buBlip>
            </a:pPr>
            <a:endParaRPr lang="tr-TR" sz="2400" dirty="0" smtClean="0"/>
          </a:p>
          <a:p>
            <a:pPr>
              <a:buBlip>
                <a:blip r:embed="rId3"/>
              </a:buBlip>
            </a:pPr>
            <a:r>
              <a:rPr lang="tr-TR" sz="2400" dirty="0" smtClean="0"/>
              <a:t>İşveren ücret ödeme borcunu, sözleşmede gösterilen yerde ifa edecektir.</a:t>
            </a:r>
          </a:p>
          <a:p>
            <a:pPr>
              <a:buBlip>
                <a:blip r:embed="rId3"/>
              </a:buBlip>
            </a:pPr>
            <a:endParaRPr lang="tr-TR" sz="2400" dirty="0" smtClean="0"/>
          </a:p>
          <a:p>
            <a:pPr>
              <a:buBlip>
                <a:blip r:embed="rId3"/>
              </a:buBlip>
            </a:pPr>
            <a:r>
              <a:rPr lang="tr-TR" sz="2400" dirty="0" smtClean="0"/>
              <a:t>Genellikle ödeme işyerinde yapılmakta veya işçinin banka hesabına yatırılmaktadır.</a:t>
            </a:r>
          </a:p>
          <a:p>
            <a:pPr>
              <a:buBlip>
                <a:blip r:embed="rId3"/>
              </a:buBlip>
            </a:pPr>
            <a:endParaRPr lang="tr-TR" sz="2400" b="1" dirty="0" smtClean="0"/>
          </a:p>
          <a:p>
            <a:pPr>
              <a:buBlip>
                <a:blip r:embed="rId3"/>
              </a:buBlip>
            </a:pPr>
            <a:r>
              <a:rPr lang="tr-TR" sz="2400" b="1" dirty="0" smtClean="0"/>
              <a:t>En az 5 işçi çalıştıran işyerleri ücretleri işçi için özel olarak açılan banka hesabına ödemek zorundadır. </a:t>
            </a:r>
            <a:endParaRPr lang="tr-TR" sz="2400" dirty="0" smtClean="0"/>
          </a:p>
          <a:p>
            <a:pPr>
              <a:buNone/>
            </a:pPr>
            <a:endParaRPr lang="tr-TR" sz="2400" b="1" dirty="0" smtClean="0"/>
          </a:p>
          <a:p>
            <a:pPr>
              <a:buNone/>
            </a:pPr>
            <a:endParaRPr lang="tr-TR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777B0-6410-4E0D-A969-8A69A3B77456}" type="slidenum">
              <a:rPr lang="tr-TR" smtClean="0"/>
              <a:t>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">
  <a:themeElements>
    <a:clrScheme name="Görünüş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158</TotalTime>
  <Words>607</Words>
  <Application>Microsoft Office PowerPoint</Application>
  <PresentationFormat>Ekran Gösterisi (4:3)</PresentationFormat>
  <Paragraphs>106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Calibri</vt:lpstr>
      <vt:lpstr>Wingdings</vt:lpstr>
      <vt:lpstr>Wingdings 2</vt:lpstr>
      <vt:lpstr>Kent</vt:lpstr>
      <vt:lpstr>PowerPoint Sunusu</vt:lpstr>
      <vt:lpstr>1-İşçinin Borçları</vt:lpstr>
      <vt:lpstr>2-İşverenin Borçları</vt:lpstr>
      <vt:lpstr>i-Ücret Ödeme Borcu </vt:lpstr>
      <vt:lpstr>i-Ücret Ödeme Borcu </vt:lpstr>
      <vt:lpstr>i-Ücret Ödeme Borcu </vt:lpstr>
      <vt:lpstr>i-Ücret Ödeme Borcu </vt:lpstr>
      <vt:lpstr>i-Ücret Ödeme Borcu </vt:lpstr>
      <vt:lpstr>i-Ücret Ödeme Borcu </vt:lpstr>
      <vt:lpstr>i-Ücret Ödeme Borcu </vt:lpstr>
      <vt:lpstr>i-Ücret Ödeme Borcu 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 Sözleşmesinin Taraflarının Borçları</dc:title>
  <dc:creator>Se7en</dc:creator>
  <cp:lastModifiedBy>user</cp:lastModifiedBy>
  <cp:revision>17</cp:revision>
  <dcterms:created xsi:type="dcterms:W3CDTF">2019-10-20T08:18:51Z</dcterms:created>
  <dcterms:modified xsi:type="dcterms:W3CDTF">2020-01-09T21:10:19Z</dcterms:modified>
</cp:coreProperties>
</file>