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9"/>
  </p:notesMasterIdLst>
  <p:sldIdLst>
    <p:sldId id="256" r:id="rId2"/>
    <p:sldId id="257" r:id="rId3"/>
    <p:sldId id="258" r:id="rId4"/>
    <p:sldId id="259" r:id="rId5"/>
    <p:sldId id="264" r:id="rId6"/>
    <p:sldId id="265" r:id="rId7"/>
    <p:sldId id="274" r:id="rId8"/>
    <p:sldId id="275" r:id="rId9"/>
    <p:sldId id="279" r:id="rId10"/>
    <p:sldId id="280" r:id="rId11"/>
    <p:sldId id="286" r:id="rId12"/>
    <p:sldId id="287" r:id="rId13"/>
    <p:sldId id="288" r:id="rId14"/>
    <p:sldId id="289" r:id="rId15"/>
    <p:sldId id="290" r:id="rId16"/>
    <p:sldId id="291" r:id="rId17"/>
    <p:sldId id="29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092A0-2CA5-469B-9D70-5E2171D49899}" type="datetimeFigureOut">
              <a:rPr lang="tr-TR" smtClean="0"/>
              <a:t>10.01.2020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363DD-E9B3-4DC5-B51F-2D2E2AD781C3}" type="slidenum">
              <a:rPr lang="tr-TR" smtClean="0"/>
              <a:t>‹#›</a:t>
            </a:fld>
            <a:endParaRPr lang="tr-TR"/>
          </a:p>
        </p:txBody>
      </p:sp>
    </p:spTree>
    <p:extLst>
      <p:ext uri="{BB962C8B-B14F-4D97-AF65-F5344CB8AC3E}">
        <p14:creationId xmlns:p14="http://schemas.microsoft.com/office/powerpoint/2010/main" val="97550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81FB928-C1E7-4211-AAD3-7B6509C9EF19}" type="datetime1">
              <a:rPr lang="en-US" smtClean="0"/>
              <a:t>1/10/2020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09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4A5510D-ECDC-462E-A43E-D2721714A185}" type="datetime1">
              <a:rPr lang="en-US" smtClean="0"/>
              <a:t>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537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2300FD1-C166-43B7-9091-3B0A8EA5B799}" type="datetime1">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36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683C874-347D-44D3-A1F6-FD189782EBAB}" type="datetime1">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998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1E1E49F-9290-4417-B2D1-C7A7A89D5A1A}" type="datetime1">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7197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928B83D-052B-4C37-A6BF-6C688F8E308C}" type="datetime1">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85013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928B83D-052B-4C37-A6BF-6C688F8E308C}" type="datetime1">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7131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3390809-EE76-47EE-9936-747147AE422C}" type="datetime1">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4856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EAB18A-609A-495A-AE57-FCA73AB9A178}" type="datetime1">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7886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B960ECC-7AC3-41F4-B717-B59CA97CCB9E}" type="datetime1">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188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A14FE39-CC76-4D7C-BBE4-2DA37D756ACA}" type="datetime1">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405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75C4711-1088-479B-B555-5C019BC13186}" type="datetime1">
              <a:rPr lang="en-US" smtClean="0"/>
              <a:t>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305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B3C6EE0-7E51-4749-A3E1-E305748718B1}" type="datetime1">
              <a:rPr lang="en-US" smtClean="0"/>
              <a:t>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674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86AAF0E-3E99-41EF-B0E7-0AB923D0F7FA}" type="datetime1">
              <a:rPr lang="en-US" smtClean="0"/>
              <a:t>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0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B1622-4C5A-417E-BC82-AFEAB91FA722}" type="datetime1">
              <a:rPr lang="en-US" smtClean="0"/>
              <a:t>1/10/2020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190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4ED2A7C-9FDD-4485-90AB-F60287988AE7}" type="datetime1">
              <a:rPr lang="en-US" smtClean="0"/>
              <a:t>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947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0A9C507-EDE9-41E1-87CB-2101827B9AD0}" type="datetime1">
              <a:rPr lang="en-US" smtClean="0"/>
              <a:t>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893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28B83D-052B-4C37-A6BF-6C688F8E308C}" type="datetime1">
              <a:rPr lang="en-US" smtClean="0"/>
              <a:t>1/10/2020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46768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4000" b="1" dirty="0">
                <a:solidFill>
                  <a:srgbClr val="0070C0"/>
                </a:solidFill>
              </a:rPr>
              <a:t>GEÇİCİ (ÖDÜNÇ) İŞ </a:t>
            </a:r>
            <a:r>
              <a:rPr lang="tr-TR" sz="4000" b="1" dirty="0" smtClean="0">
                <a:solidFill>
                  <a:srgbClr val="0070C0"/>
                </a:solidFill>
              </a:rPr>
              <a:t>İLİŞKİSİ</a:t>
            </a:r>
            <a:endParaRPr lang="tr-TR" dirty="0">
              <a:solidFill>
                <a:srgbClr val="0070C0"/>
              </a:solidFill>
            </a:endParaRPr>
          </a:p>
        </p:txBody>
      </p:sp>
      <p:sp>
        <p:nvSpPr>
          <p:cNvPr id="3" name="Alt Başlık 2"/>
          <p:cNvSpPr>
            <a:spLocks noGrp="1"/>
          </p:cNvSpPr>
          <p:nvPr>
            <p:ph type="subTitle" idx="1"/>
          </p:nvPr>
        </p:nvSpPr>
        <p:spPr>
          <a:xfrm>
            <a:off x="2692398" y="4355869"/>
            <a:ext cx="6815669" cy="622530"/>
          </a:xfrm>
        </p:spPr>
        <p:txBody>
          <a:bodyPr/>
          <a:lstStyle/>
          <a:p>
            <a:pPr algn="r"/>
            <a:r>
              <a:rPr lang="tr-TR" dirty="0" smtClean="0">
                <a:solidFill>
                  <a:srgbClr val="0070C0"/>
                </a:solidFill>
              </a:rPr>
              <a:t>Öğretim Görevlisi Yusuf Can </a:t>
            </a:r>
            <a:r>
              <a:rPr lang="tr-TR" dirty="0">
                <a:solidFill>
                  <a:srgbClr val="0070C0"/>
                </a:solidFill>
              </a:rPr>
              <a:t>Ç</a:t>
            </a:r>
            <a:r>
              <a:rPr lang="tr-TR" dirty="0" smtClean="0">
                <a:solidFill>
                  <a:srgbClr val="0070C0"/>
                </a:solidFill>
              </a:rPr>
              <a:t>alışır</a:t>
            </a:r>
            <a:endParaRPr lang="tr-TR" dirty="0">
              <a:solidFill>
                <a:srgbClr val="0070C0"/>
              </a:solidFill>
            </a:endParaRPr>
          </a:p>
        </p:txBody>
      </p:sp>
      <p:sp>
        <p:nvSpPr>
          <p:cNvPr id="4" name="Slayt Numarası Yer Tutucusu 3"/>
          <p:cNvSpPr>
            <a:spLocks noGrp="1"/>
          </p:cNvSpPr>
          <p:nvPr>
            <p:ph type="sldNum" sz="quarter" idx="12"/>
          </p:nvPr>
        </p:nvSpPr>
        <p:spPr/>
        <p:txBody>
          <a:bodyPr/>
          <a:lstStyle/>
          <a:p>
            <a:fld id="{6D22F896-40B5-4ADD-8801-0D06FADFA095}" type="slidenum">
              <a:rPr lang="en-US" smtClean="0"/>
              <a:pPr/>
              <a:t>1</a:t>
            </a:fld>
            <a:endParaRPr lang="en-US" dirty="0"/>
          </a:p>
        </p:txBody>
      </p:sp>
    </p:spTree>
    <p:extLst>
      <p:ext uri="{BB962C8B-B14F-4D97-AF65-F5344CB8AC3E}">
        <p14:creationId xmlns:p14="http://schemas.microsoft.com/office/powerpoint/2010/main" val="2074213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299" y="523239"/>
            <a:ext cx="10819014" cy="602673"/>
          </a:xfrm>
        </p:spPr>
        <p:txBody>
          <a:bodyPr>
            <a:noAutofit/>
          </a:bodyPr>
          <a:lstStyle/>
          <a:p>
            <a:r>
              <a:rPr lang="tr-TR" b="1" dirty="0"/>
              <a:t>6-Geçici işveren - Geçici işçi ilişkisi </a:t>
            </a:r>
            <a:endParaRPr lang="tr-TR" dirty="0"/>
          </a:p>
        </p:txBody>
      </p:sp>
      <p:sp>
        <p:nvSpPr>
          <p:cNvPr id="3" name="İçerik Yer Tutucusu 2"/>
          <p:cNvSpPr>
            <a:spLocks noGrp="1"/>
          </p:cNvSpPr>
          <p:nvPr>
            <p:ph idx="1"/>
          </p:nvPr>
        </p:nvSpPr>
        <p:spPr>
          <a:xfrm>
            <a:off x="781396" y="1288935"/>
            <a:ext cx="10540539" cy="4680065"/>
          </a:xfrm>
        </p:spPr>
        <p:txBody>
          <a:bodyPr>
            <a:normAutofit fontScale="92500"/>
          </a:bodyPr>
          <a:lstStyle/>
          <a:p>
            <a:pPr marL="0" indent="0">
              <a:buNone/>
            </a:pPr>
            <a:endParaRPr lang="tr-TR" b="1" i="1" dirty="0" smtClean="0"/>
          </a:p>
          <a:p>
            <a:endParaRPr lang="tr-TR" dirty="0" smtClean="0"/>
          </a:p>
          <a:p>
            <a:endParaRPr lang="tr-TR" dirty="0" smtClean="0"/>
          </a:p>
          <a:p>
            <a:r>
              <a:rPr lang="tr-TR" dirty="0"/>
              <a:t>Özel istihdam bürosu işçisinin geçici bir süre çalıştırılmak üzere geçici işverene devrettiğinde işçi ile arasındaki iş akdi sona ermez, devam eder ve büro işveren sıfatını korur. </a:t>
            </a:r>
            <a:endParaRPr lang="tr-TR" dirty="0" smtClean="0"/>
          </a:p>
          <a:p>
            <a:endParaRPr lang="tr-TR" dirty="0" smtClean="0"/>
          </a:p>
          <a:p>
            <a:r>
              <a:rPr lang="tr-TR" dirty="0" smtClean="0"/>
              <a:t>Buna </a:t>
            </a:r>
            <a:r>
              <a:rPr lang="tr-TR" dirty="0"/>
              <a:t>karşılık geçici iş ilişkisinde geçici işverenle geçici işçi arasında iş akdi kurulmuş olmaz. </a:t>
            </a:r>
            <a:endParaRPr lang="tr-TR" dirty="0" smtClean="0"/>
          </a:p>
          <a:p>
            <a:r>
              <a:rPr lang="tr-TR" dirty="0" smtClean="0"/>
              <a:t>Çünkü </a:t>
            </a:r>
            <a:r>
              <a:rPr lang="tr-TR" dirty="0"/>
              <a:t>burada tarafların iradesi bir iş akdinin kurulmasına yönelik bulunmamakta, işçi sadece sınırlı bir süre için geçici işverene karşı iş görme edimini yerine getirmektedir. </a:t>
            </a:r>
          </a:p>
          <a:p>
            <a:endParaRPr lang="tr-TR" dirty="0" smtClean="0"/>
          </a:p>
        </p:txBody>
      </p:sp>
      <p:sp>
        <p:nvSpPr>
          <p:cNvPr id="4" name="Slayt Numarası Yer Tutucusu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585150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299" y="523239"/>
            <a:ext cx="10819014" cy="602673"/>
          </a:xfrm>
        </p:spPr>
        <p:txBody>
          <a:bodyPr>
            <a:noAutofit/>
          </a:bodyPr>
          <a:lstStyle/>
          <a:p>
            <a:r>
              <a:rPr lang="tr-TR" b="1" dirty="0"/>
              <a:t>3- Meslek </a:t>
            </a:r>
            <a:r>
              <a:rPr lang="tr-TR" b="1" u="sng" dirty="0"/>
              <a:t>Edinilmemiş</a:t>
            </a:r>
            <a:r>
              <a:rPr lang="tr-TR" b="1" dirty="0"/>
              <a:t> Geçici İş ilişkisi</a:t>
            </a:r>
            <a:endParaRPr lang="tr-TR" dirty="0"/>
          </a:p>
        </p:txBody>
      </p:sp>
      <p:sp>
        <p:nvSpPr>
          <p:cNvPr id="3" name="İçerik Yer Tutucusu 2"/>
          <p:cNvSpPr>
            <a:spLocks noGrp="1"/>
          </p:cNvSpPr>
          <p:nvPr>
            <p:ph idx="1"/>
          </p:nvPr>
        </p:nvSpPr>
        <p:spPr>
          <a:xfrm>
            <a:off x="781396" y="1288935"/>
            <a:ext cx="10540539" cy="4680065"/>
          </a:xfrm>
        </p:spPr>
        <p:txBody>
          <a:bodyPr>
            <a:normAutofit/>
          </a:bodyPr>
          <a:lstStyle/>
          <a:p>
            <a:endParaRPr lang="tr-TR" dirty="0" smtClean="0"/>
          </a:p>
          <a:p>
            <a:endParaRPr lang="tr-TR" dirty="0"/>
          </a:p>
          <a:p>
            <a:endParaRPr lang="tr-TR" dirty="0" smtClean="0"/>
          </a:p>
          <a:p>
            <a:r>
              <a:rPr lang="tr-TR" dirty="0" smtClean="0"/>
              <a:t>Geçici </a:t>
            </a:r>
            <a:r>
              <a:rPr lang="tr-TR" dirty="0"/>
              <a:t>iş ilişkisi özel istihdam bürosu aracılığıyla ya da Holding bünyesinde veya aynı şirketler topluluğuna bağlı başka bir işyerinde görevlendirme yapılmak suretiyle kullanabilir. </a:t>
            </a:r>
            <a:endParaRPr lang="tr-TR" dirty="0" smtClean="0"/>
          </a:p>
          <a:p>
            <a:endParaRPr lang="tr-TR" dirty="0"/>
          </a:p>
          <a:p>
            <a:r>
              <a:rPr lang="tr-TR" dirty="0"/>
              <a:t>Bir Holding veya Şirketler Topluluğu bünyesi içinde özel istihdam bürosunun aracılığı olmaksızın iki şirket (işveren) arasında gerçekleştirilecek (meslek edinilmemiş) geçici iş ilişkisinin kuruluşu iş kanunun 7 </a:t>
            </a:r>
            <a:r>
              <a:rPr lang="tr-TR" dirty="0" err="1"/>
              <a:t>nci</a:t>
            </a:r>
            <a:r>
              <a:rPr lang="tr-TR" dirty="0"/>
              <a:t> maddesinde yer almıştır. </a:t>
            </a:r>
          </a:p>
          <a:p>
            <a:endParaRPr lang="tr-TR" dirty="0" smtClean="0"/>
          </a:p>
        </p:txBody>
      </p:sp>
      <p:sp>
        <p:nvSpPr>
          <p:cNvPr id="4" name="Slayt Numarası Yer Tutucusu 3"/>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4006233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299" y="523239"/>
            <a:ext cx="10819014" cy="602673"/>
          </a:xfrm>
        </p:spPr>
        <p:txBody>
          <a:bodyPr>
            <a:noAutofit/>
          </a:bodyPr>
          <a:lstStyle/>
          <a:p>
            <a:r>
              <a:rPr lang="tr-TR" b="1" dirty="0"/>
              <a:t>3- Meslek </a:t>
            </a:r>
            <a:r>
              <a:rPr lang="tr-TR" b="1" u="sng" dirty="0"/>
              <a:t>Edinilmemiş</a:t>
            </a:r>
            <a:r>
              <a:rPr lang="tr-TR" b="1" dirty="0"/>
              <a:t> Geçici İş ilişkisi</a:t>
            </a:r>
            <a:endParaRPr lang="tr-TR" dirty="0"/>
          </a:p>
        </p:txBody>
      </p:sp>
      <p:sp>
        <p:nvSpPr>
          <p:cNvPr id="3" name="İçerik Yer Tutucusu 2"/>
          <p:cNvSpPr>
            <a:spLocks noGrp="1"/>
          </p:cNvSpPr>
          <p:nvPr>
            <p:ph idx="1"/>
          </p:nvPr>
        </p:nvSpPr>
        <p:spPr>
          <a:xfrm>
            <a:off x="781396" y="1288935"/>
            <a:ext cx="10540539" cy="4680065"/>
          </a:xfrm>
        </p:spPr>
        <p:txBody>
          <a:bodyPr>
            <a:normAutofit/>
          </a:bodyPr>
          <a:lstStyle/>
          <a:p>
            <a:endParaRPr lang="tr-TR" dirty="0" smtClean="0"/>
          </a:p>
          <a:p>
            <a:endParaRPr lang="tr-TR" dirty="0"/>
          </a:p>
          <a:p>
            <a:endParaRPr lang="tr-TR" dirty="0" smtClean="0"/>
          </a:p>
          <a:p>
            <a:r>
              <a:rPr lang="tr-TR" dirty="0"/>
              <a:t>İşverenin devir sırasında yazılı rızasını almak suretiyle bir işçisini Holding bünyesinde veya aynı şirketler topluluğuna bağlı başka bir iş yerinde iş görme edimini yerine getirmek üzere devretmesi halinde de geçici iş ilişkisi kurulmuş olur.</a:t>
            </a:r>
          </a:p>
          <a:p>
            <a:endParaRPr lang="tr-TR" dirty="0" smtClean="0"/>
          </a:p>
        </p:txBody>
      </p:sp>
      <p:sp>
        <p:nvSpPr>
          <p:cNvPr id="4" name="Slayt Numarası Yer Tutucusu 3"/>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3760353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299" y="523239"/>
            <a:ext cx="10819014" cy="602673"/>
          </a:xfrm>
        </p:spPr>
        <p:txBody>
          <a:bodyPr>
            <a:noAutofit/>
          </a:bodyPr>
          <a:lstStyle/>
          <a:p>
            <a:r>
              <a:rPr lang="tr-TR" b="1" dirty="0"/>
              <a:t>3- Meslek </a:t>
            </a:r>
            <a:r>
              <a:rPr lang="tr-TR" b="1" u="sng" dirty="0"/>
              <a:t>Edinilmemiş</a:t>
            </a:r>
            <a:r>
              <a:rPr lang="tr-TR" b="1" dirty="0"/>
              <a:t> Geçici İş ilişkisi</a:t>
            </a:r>
            <a:endParaRPr lang="tr-TR" dirty="0"/>
          </a:p>
        </p:txBody>
      </p:sp>
      <p:sp>
        <p:nvSpPr>
          <p:cNvPr id="3" name="İçerik Yer Tutucusu 2"/>
          <p:cNvSpPr>
            <a:spLocks noGrp="1"/>
          </p:cNvSpPr>
          <p:nvPr>
            <p:ph idx="1"/>
          </p:nvPr>
        </p:nvSpPr>
        <p:spPr>
          <a:xfrm>
            <a:off x="781396" y="1288935"/>
            <a:ext cx="10540539" cy="4680065"/>
          </a:xfrm>
        </p:spPr>
        <p:txBody>
          <a:bodyPr>
            <a:normAutofit/>
          </a:bodyPr>
          <a:lstStyle/>
          <a:p>
            <a:endParaRPr lang="tr-TR" dirty="0" smtClean="0"/>
          </a:p>
          <a:p>
            <a:endParaRPr lang="tr-TR" dirty="0"/>
          </a:p>
          <a:p>
            <a:endParaRPr lang="tr-TR" dirty="0" smtClean="0"/>
          </a:p>
          <a:p>
            <a:r>
              <a:rPr lang="tr-TR" dirty="0"/>
              <a:t>Geçici iş ilişkisinin kurulabilmesi için devir sırasında işçinin yazılı rızasının alınması gerekir. İşçinin rızasının devir sırasında alınması gerektiğine göre önceden alınmış onay geçersiz sayılır. </a:t>
            </a:r>
          </a:p>
          <a:p>
            <a:endParaRPr lang="tr-TR" dirty="0" smtClean="0"/>
          </a:p>
        </p:txBody>
      </p:sp>
      <p:sp>
        <p:nvSpPr>
          <p:cNvPr id="4" name="Slayt Numarası Yer Tutucusu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592745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299" y="523239"/>
            <a:ext cx="10819014" cy="602673"/>
          </a:xfrm>
        </p:spPr>
        <p:txBody>
          <a:bodyPr>
            <a:noAutofit/>
          </a:bodyPr>
          <a:lstStyle/>
          <a:p>
            <a:r>
              <a:rPr lang="tr-TR" b="1" dirty="0"/>
              <a:t>3- Meslek </a:t>
            </a:r>
            <a:r>
              <a:rPr lang="tr-TR" b="1" u="sng" dirty="0"/>
              <a:t>Edinilmemiş</a:t>
            </a:r>
            <a:r>
              <a:rPr lang="tr-TR" b="1" dirty="0"/>
              <a:t> Geçici İş ilişkisi</a:t>
            </a:r>
            <a:endParaRPr lang="tr-TR" dirty="0"/>
          </a:p>
        </p:txBody>
      </p:sp>
      <p:sp>
        <p:nvSpPr>
          <p:cNvPr id="3" name="İçerik Yer Tutucusu 2"/>
          <p:cNvSpPr>
            <a:spLocks noGrp="1"/>
          </p:cNvSpPr>
          <p:nvPr>
            <p:ph idx="1"/>
          </p:nvPr>
        </p:nvSpPr>
        <p:spPr>
          <a:xfrm>
            <a:off x="781396" y="1288935"/>
            <a:ext cx="10540539" cy="4680065"/>
          </a:xfrm>
        </p:spPr>
        <p:txBody>
          <a:bodyPr>
            <a:normAutofit/>
          </a:bodyPr>
          <a:lstStyle/>
          <a:p>
            <a:endParaRPr lang="tr-TR" dirty="0" smtClean="0"/>
          </a:p>
          <a:p>
            <a:endParaRPr lang="tr-TR" dirty="0"/>
          </a:p>
          <a:p>
            <a:endParaRPr lang="tr-TR" dirty="0" smtClean="0"/>
          </a:p>
          <a:p>
            <a:r>
              <a:rPr lang="tr-TR" dirty="0"/>
              <a:t>Meslek edinilmemiş Geçici iş ilişkisi yazılı olarak  6 ayı geçmemek üzere kurulabilir ve en fazla iki defa yenilenebilir</a:t>
            </a:r>
            <a:r>
              <a:rPr lang="tr-TR" dirty="0" smtClean="0"/>
              <a:t>.</a:t>
            </a:r>
          </a:p>
          <a:p>
            <a:endParaRPr lang="tr-TR" dirty="0"/>
          </a:p>
          <a:p>
            <a:r>
              <a:rPr lang="tr-TR" dirty="0"/>
              <a:t>6 aydan fazla bir süre kararlaştırılmış bulunsa bile, ilişkinin geçerliliği 6 ayla sınırlıdır, bu süreden fazlası bağlayıcı değildir. </a:t>
            </a:r>
          </a:p>
          <a:p>
            <a:endParaRPr lang="tr-TR" dirty="0" smtClean="0"/>
          </a:p>
        </p:txBody>
      </p:sp>
      <p:sp>
        <p:nvSpPr>
          <p:cNvPr id="4" name="Slayt Numarası Yer Tutucusu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500932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299" y="523239"/>
            <a:ext cx="10819014" cy="602673"/>
          </a:xfrm>
        </p:spPr>
        <p:txBody>
          <a:bodyPr>
            <a:noAutofit/>
          </a:bodyPr>
          <a:lstStyle/>
          <a:p>
            <a:r>
              <a:rPr lang="tr-TR" b="1" dirty="0"/>
              <a:t>3- Meslek </a:t>
            </a:r>
            <a:r>
              <a:rPr lang="tr-TR" b="1" u="sng" dirty="0"/>
              <a:t>Edinilmemiş</a:t>
            </a:r>
            <a:r>
              <a:rPr lang="tr-TR" b="1" dirty="0"/>
              <a:t> Geçici İş ilişkisi</a:t>
            </a:r>
            <a:endParaRPr lang="tr-TR" dirty="0"/>
          </a:p>
        </p:txBody>
      </p:sp>
      <p:sp>
        <p:nvSpPr>
          <p:cNvPr id="3" name="İçerik Yer Tutucusu 2"/>
          <p:cNvSpPr>
            <a:spLocks noGrp="1"/>
          </p:cNvSpPr>
          <p:nvPr>
            <p:ph idx="1"/>
          </p:nvPr>
        </p:nvSpPr>
        <p:spPr>
          <a:xfrm>
            <a:off x="781396" y="1288935"/>
            <a:ext cx="10540539" cy="4680065"/>
          </a:xfrm>
        </p:spPr>
        <p:txBody>
          <a:bodyPr>
            <a:normAutofit/>
          </a:bodyPr>
          <a:lstStyle/>
          <a:p>
            <a:endParaRPr lang="tr-TR" dirty="0" smtClean="0"/>
          </a:p>
          <a:p>
            <a:endParaRPr lang="tr-TR" dirty="0"/>
          </a:p>
          <a:p>
            <a:endParaRPr lang="tr-TR" dirty="0" smtClean="0"/>
          </a:p>
          <a:p>
            <a:r>
              <a:rPr lang="tr-TR" dirty="0"/>
              <a:t>İşçinin rızasının her yenilenme döneminde ayrı ayrı alınması gerekir. </a:t>
            </a:r>
            <a:endParaRPr lang="tr-TR" dirty="0" smtClean="0"/>
          </a:p>
          <a:p>
            <a:endParaRPr lang="tr-TR" dirty="0"/>
          </a:p>
          <a:p>
            <a:r>
              <a:rPr lang="tr-TR" dirty="0"/>
              <a:t>Geçici iş ilişkisinin azami 18 Ayla sınırlandırılması geçici işçi görüntüsü altında sürekli işçi çalıştırılmasının engellenmesi amacını taşır.</a:t>
            </a:r>
          </a:p>
          <a:p>
            <a:endParaRPr lang="tr-TR" dirty="0" smtClean="0"/>
          </a:p>
        </p:txBody>
      </p:sp>
      <p:sp>
        <p:nvSpPr>
          <p:cNvPr id="4" name="Slayt Numarası Yer Tutucusu 3"/>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764789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299" y="523239"/>
            <a:ext cx="10819014" cy="602673"/>
          </a:xfrm>
        </p:spPr>
        <p:txBody>
          <a:bodyPr>
            <a:noAutofit/>
          </a:bodyPr>
          <a:lstStyle/>
          <a:p>
            <a:r>
              <a:rPr lang="tr-TR" b="1" dirty="0"/>
              <a:t>3- Meslek </a:t>
            </a:r>
            <a:r>
              <a:rPr lang="tr-TR" b="1" u="sng" dirty="0"/>
              <a:t>Edinilmemiş</a:t>
            </a:r>
            <a:r>
              <a:rPr lang="tr-TR" b="1" dirty="0"/>
              <a:t> Geçici İş ilişkisi</a:t>
            </a:r>
            <a:endParaRPr lang="tr-TR" dirty="0"/>
          </a:p>
        </p:txBody>
      </p:sp>
      <p:sp>
        <p:nvSpPr>
          <p:cNvPr id="3" name="İçerik Yer Tutucusu 2"/>
          <p:cNvSpPr>
            <a:spLocks noGrp="1"/>
          </p:cNvSpPr>
          <p:nvPr>
            <p:ph idx="1"/>
          </p:nvPr>
        </p:nvSpPr>
        <p:spPr>
          <a:xfrm>
            <a:off x="781396" y="1288935"/>
            <a:ext cx="10540539" cy="4680065"/>
          </a:xfrm>
        </p:spPr>
        <p:txBody>
          <a:bodyPr>
            <a:normAutofit/>
          </a:bodyPr>
          <a:lstStyle/>
          <a:p>
            <a:endParaRPr lang="tr-TR" dirty="0" smtClean="0"/>
          </a:p>
          <a:p>
            <a:endParaRPr lang="tr-TR" dirty="0"/>
          </a:p>
          <a:p>
            <a:endParaRPr lang="tr-TR" dirty="0" smtClean="0"/>
          </a:p>
          <a:p>
            <a:r>
              <a:rPr lang="tr-TR" dirty="0"/>
              <a:t>Meslek edinilmemiş geçici iş ilişkisinin hangi hallerde kurulamayacağı hüküm altına alınmıştır. </a:t>
            </a:r>
            <a:endParaRPr lang="tr-TR" dirty="0" smtClean="0"/>
          </a:p>
          <a:p>
            <a:endParaRPr lang="tr-TR" dirty="0"/>
          </a:p>
          <a:p>
            <a:r>
              <a:rPr lang="tr-TR" dirty="0" smtClean="0"/>
              <a:t>Buna </a:t>
            </a:r>
            <a:r>
              <a:rPr lang="tr-TR" dirty="0"/>
              <a:t>göre kamu kurum ve kuruluşlarında, yeraltından maden çıkarılan işyerlerinde meslek edinilmemiş geçici iş ilişkisinin kurulmasının mümkün olmadığı gibi toplu işçi çıkarılan işyerlerinde 8 ay süreyle 6356 sayılı yasanın 65 inci maddesi saklı kalmak kaydıyla grev ve lokavtın uygulanması sırasında bu ilişki kurulamaz. </a:t>
            </a:r>
          </a:p>
          <a:p>
            <a:endParaRPr lang="tr-TR" dirty="0" smtClean="0"/>
          </a:p>
        </p:txBody>
      </p:sp>
      <p:sp>
        <p:nvSpPr>
          <p:cNvPr id="4" name="Slayt Numarası Yer Tutucusu 3"/>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781517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Kaynaklar:</a:t>
            </a:r>
          </a:p>
          <a:p>
            <a:endParaRPr lang="tr-TR" dirty="0"/>
          </a:p>
          <a:p>
            <a:pPr marL="0" indent="0">
              <a:buNone/>
            </a:pPr>
            <a:r>
              <a:rPr lang="tr-TR" dirty="0" smtClean="0"/>
              <a:t>1-Sarper Süzek, İş Hukuku</a:t>
            </a:r>
            <a:endParaRPr lang="tr-TR" dirty="0"/>
          </a:p>
        </p:txBody>
      </p:sp>
      <p:sp>
        <p:nvSpPr>
          <p:cNvPr id="4" name="Slayt Numarası Yer Tutucusu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48246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299" y="523239"/>
            <a:ext cx="10819014" cy="602673"/>
          </a:xfrm>
        </p:spPr>
        <p:txBody>
          <a:bodyPr>
            <a:noAutofit/>
          </a:bodyPr>
          <a:lstStyle/>
          <a:p>
            <a:r>
              <a:rPr lang="tr-TR" sz="2000" b="1" cap="none" smtClean="0"/>
              <a:t>1-meslek edinilmiş -meslek edinilmemiş geçici iş ilişkisi kavramları ve diğer ilişkilerden farkı </a:t>
            </a:r>
            <a:endParaRPr lang="tr-TR" sz="2000" cap="none" dirty="0"/>
          </a:p>
        </p:txBody>
      </p:sp>
      <p:sp>
        <p:nvSpPr>
          <p:cNvPr id="3" name="İçerik Yer Tutucusu 2"/>
          <p:cNvSpPr>
            <a:spLocks noGrp="1"/>
          </p:cNvSpPr>
          <p:nvPr>
            <p:ph idx="1"/>
          </p:nvPr>
        </p:nvSpPr>
        <p:spPr>
          <a:xfrm>
            <a:off x="781396" y="1288935"/>
            <a:ext cx="10540539" cy="4680065"/>
          </a:xfrm>
        </p:spPr>
        <p:txBody>
          <a:bodyPr/>
          <a:lstStyle/>
          <a:p>
            <a:endParaRPr lang="tr-TR" dirty="0" smtClean="0"/>
          </a:p>
          <a:p>
            <a:endParaRPr lang="tr-TR" dirty="0"/>
          </a:p>
          <a:p>
            <a:endParaRPr lang="tr-TR" dirty="0" smtClean="0"/>
          </a:p>
          <a:p>
            <a:r>
              <a:rPr lang="tr-TR" dirty="0" smtClean="0"/>
              <a:t>Geçici </a:t>
            </a:r>
            <a:r>
              <a:rPr lang="tr-TR" dirty="0"/>
              <a:t>iş ilişkisi </a:t>
            </a:r>
            <a:r>
              <a:rPr lang="tr-TR" b="1" dirty="0"/>
              <a:t>özel istihdam bürosu </a:t>
            </a:r>
            <a:r>
              <a:rPr lang="tr-TR" dirty="0"/>
              <a:t>aracılığıyla </a:t>
            </a:r>
            <a:endParaRPr lang="tr-TR" dirty="0" smtClean="0"/>
          </a:p>
          <a:p>
            <a:r>
              <a:rPr lang="tr-TR" dirty="0" smtClean="0"/>
              <a:t>ya </a:t>
            </a:r>
            <a:r>
              <a:rPr lang="tr-TR" dirty="0"/>
              <a:t>da </a:t>
            </a:r>
            <a:endParaRPr lang="tr-TR" dirty="0" smtClean="0"/>
          </a:p>
          <a:p>
            <a:r>
              <a:rPr lang="tr-TR" b="1" dirty="0" smtClean="0"/>
              <a:t>holding </a:t>
            </a:r>
            <a:r>
              <a:rPr lang="tr-TR" b="1" dirty="0"/>
              <a:t>bünyesi içinde veya hangi şirketler topluluğuna bağlı başka bir işyerinde </a:t>
            </a:r>
            <a:r>
              <a:rPr lang="tr-TR" dirty="0"/>
              <a:t>görevlendirme yapılmak suretiyle kurulan ilişkidir.</a:t>
            </a:r>
          </a:p>
          <a:p>
            <a:endParaRPr lang="tr-TR" dirty="0"/>
          </a:p>
        </p:txBody>
      </p:sp>
      <p:sp>
        <p:nvSpPr>
          <p:cNvPr id="4" name="Slayt Numarası Yer Tutucusu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026501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299" y="523239"/>
            <a:ext cx="10819014" cy="602673"/>
          </a:xfrm>
        </p:spPr>
        <p:txBody>
          <a:bodyPr>
            <a:noAutofit/>
          </a:bodyPr>
          <a:lstStyle/>
          <a:p>
            <a:r>
              <a:rPr lang="tr-TR" sz="2000" b="1" cap="none" dirty="0" smtClean="0"/>
              <a:t>1-meslek edinilmiş -meslek edinilmemiş geçici iş ilişkisi kavramları ve diğer ilişkilerden farkı </a:t>
            </a:r>
            <a:endParaRPr lang="tr-TR" sz="2000" cap="none" dirty="0"/>
          </a:p>
        </p:txBody>
      </p:sp>
      <p:sp>
        <p:nvSpPr>
          <p:cNvPr id="3" name="İçerik Yer Tutucusu 2"/>
          <p:cNvSpPr>
            <a:spLocks noGrp="1"/>
          </p:cNvSpPr>
          <p:nvPr>
            <p:ph idx="1"/>
          </p:nvPr>
        </p:nvSpPr>
        <p:spPr>
          <a:xfrm>
            <a:off x="781396" y="1288935"/>
            <a:ext cx="10540539" cy="4680065"/>
          </a:xfrm>
        </p:spPr>
        <p:txBody>
          <a:bodyPr/>
          <a:lstStyle/>
          <a:p>
            <a:endParaRPr lang="tr-TR" dirty="0" smtClean="0"/>
          </a:p>
          <a:p>
            <a:endParaRPr lang="tr-TR" dirty="0" smtClean="0"/>
          </a:p>
          <a:p>
            <a:r>
              <a:rPr lang="tr-TR" dirty="0" smtClean="0"/>
              <a:t>özel </a:t>
            </a:r>
            <a:r>
              <a:rPr lang="tr-TR" dirty="0"/>
              <a:t>istihdam bürosu aracılığıyla Geçici iş ilişkisi, </a:t>
            </a:r>
            <a:endParaRPr lang="tr-TR" dirty="0" smtClean="0"/>
          </a:p>
          <a:p>
            <a:r>
              <a:rPr lang="tr-TR" dirty="0" smtClean="0"/>
              <a:t>Türkiye </a:t>
            </a:r>
            <a:r>
              <a:rPr lang="tr-TR" dirty="0"/>
              <a:t>İş kurumunca izin verilen özel istihdam bürosunun bir işveren ve geçici işçi sağlama sözleşmesi yaparak bir işçisini geçici olarak bu işverene devri ile kurulur.</a:t>
            </a:r>
          </a:p>
        </p:txBody>
      </p:sp>
      <p:sp>
        <p:nvSpPr>
          <p:cNvPr id="4" name="Slayt Numarası Yer Tutucusu 3"/>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526734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299" y="523239"/>
            <a:ext cx="10819014" cy="602673"/>
          </a:xfrm>
        </p:spPr>
        <p:txBody>
          <a:bodyPr>
            <a:noAutofit/>
          </a:bodyPr>
          <a:lstStyle/>
          <a:p>
            <a:r>
              <a:rPr lang="tr-TR" sz="2000" b="1" cap="none" dirty="0" smtClean="0"/>
              <a:t>1-meslek edinilmiş -meslek edinilmemiş geçici iş ilişkisi kavramları ve diğer ilişkilerden farkı </a:t>
            </a:r>
            <a:endParaRPr lang="tr-TR" sz="2000" cap="none" dirty="0"/>
          </a:p>
        </p:txBody>
      </p:sp>
      <p:sp>
        <p:nvSpPr>
          <p:cNvPr id="3" name="İçerik Yer Tutucusu 2"/>
          <p:cNvSpPr>
            <a:spLocks noGrp="1"/>
          </p:cNvSpPr>
          <p:nvPr>
            <p:ph idx="1"/>
          </p:nvPr>
        </p:nvSpPr>
        <p:spPr>
          <a:xfrm>
            <a:off x="781396" y="1288935"/>
            <a:ext cx="10540539" cy="4680065"/>
          </a:xfrm>
        </p:spPr>
        <p:txBody>
          <a:bodyPr/>
          <a:lstStyle/>
          <a:p>
            <a:endParaRPr lang="tr-TR" dirty="0" smtClean="0"/>
          </a:p>
          <a:p>
            <a:endParaRPr lang="tr-TR" dirty="0" smtClean="0"/>
          </a:p>
          <a:p>
            <a:endParaRPr lang="tr-TR" dirty="0" smtClean="0"/>
          </a:p>
          <a:p>
            <a:r>
              <a:rPr lang="tr-TR" dirty="0" smtClean="0"/>
              <a:t>Meslek </a:t>
            </a:r>
            <a:r>
              <a:rPr lang="tr-TR" dirty="0"/>
              <a:t>edinilmemiş Geçici iş ilişkisi, işverenin devir sırasında yazılı rızasını almak suretiyle bir işçisini Holding bünyesinde veya aynı şirketler topluluğuna bağlı başka bir iş yerinde iş görme edimini yerine getirmek üzere geçici devretmesine kurulmuş olur.</a:t>
            </a:r>
          </a:p>
        </p:txBody>
      </p:sp>
      <p:sp>
        <p:nvSpPr>
          <p:cNvPr id="4" name="Slayt Numarası Yer Tutucusu 3"/>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680149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299" y="523239"/>
            <a:ext cx="10819014" cy="602673"/>
          </a:xfrm>
        </p:spPr>
        <p:txBody>
          <a:bodyPr>
            <a:noAutofit/>
          </a:bodyPr>
          <a:lstStyle/>
          <a:p>
            <a:r>
              <a:rPr lang="tr-TR" b="1" dirty="0"/>
              <a:t>2- Meslek Edinilmiş Geçici İş İlişkisi</a:t>
            </a:r>
            <a:endParaRPr lang="tr-TR" dirty="0"/>
          </a:p>
        </p:txBody>
      </p:sp>
      <p:sp>
        <p:nvSpPr>
          <p:cNvPr id="3" name="İçerik Yer Tutucusu 2"/>
          <p:cNvSpPr>
            <a:spLocks noGrp="1"/>
          </p:cNvSpPr>
          <p:nvPr>
            <p:ph idx="1"/>
          </p:nvPr>
        </p:nvSpPr>
        <p:spPr>
          <a:xfrm>
            <a:off x="781396" y="1288935"/>
            <a:ext cx="10540539" cy="4680065"/>
          </a:xfrm>
        </p:spPr>
        <p:txBody>
          <a:bodyPr>
            <a:normAutofit/>
          </a:bodyPr>
          <a:lstStyle/>
          <a:p>
            <a:endParaRPr lang="tr-TR" b="1" i="1" dirty="0" smtClean="0"/>
          </a:p>
          <a:p>
            <a:pPr marL="0" indent="0">
              <a:buNone/>
            </a:pPr>
            <a:r>
              <a:rPr lang="tr-TR" b="1" i="1" dirty="0" smtClean="0"/>
              <a:t>a- </a:t>
            </a:r>
            <a:r>
              <a:rPr lang="tr-TR" b="1" i="1" dirty="0"/>
              <a:t>Yasal dayanağı ve kapsamı ----(İK Md 7)</a:t>
            </a:r>
            <a:endParaRPr lang="tr-TR" dirty="0"/>
          </a:p>
          <a:p>
            <a:pPr marL="0" indent="0">
              <a:buNone/>
            </a:pPr>
            <a:endParaRPr lang="tr-TR" dirty="0"/>
          </a:p>
          <a:p>
            <a:r>
              <a:rPr lang="tr-TR" dirty="0"/>
              <a:t>İş Kanunu kapsamı dışında kalan 50'den az işçi çalıştırılan mevsimlik tarım işyerlerinde ve ev hizmetlerinde meslek edinilmiş Geçici iş ilişkisi kurulabileceği hükme </a:t>
            </a:r>
            <a:r>
              <a:rPr lang="tr-TR" dirty="0" smtClean="0"/>
              <a:t>bağlanmıştır.</a:t>
            </a:r>
          </a:p>
          <a:p>
            <a:endParaRPr lang="tr-TR" dirty="0"/>
          </a:p>
          <a:p>
            <a:r>
              <a:rPr lang="tr-TR" dirty="0" smtClean="0"/>
              <a:t> </a:t>
            </a:r>
            <a:r>
              <a:rPr lang="tr-TR" dirty="0"/>
              <a:t>Bu ilişkiler söz konusu olduğunda İK 7 hükümleri uygulama alanı bulacaktır.</a:t>
            </a:r>
          </a:p>
          <a:p>
            <a:endParaRPr lang="tr-TR" dirty="0" smtClean="0"/>
          </a:p>
        </p:txBody>
      </p:sp>
      <p:sp>
        <p:nvSpPr>
          <p:cNvPr id="4" name="Slayt Numarası Yer Tutucusu 3"/>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4272130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299" y="523239"/>
            <a:ext cx="10819014" cy="602673"/>
          </a:xfrm>
        </p:spPr>
        <p:txBody>
          <a:bodyPr>
            <a:noAutofit/>
          </a:bodyPr>
          <a:lstStyle/>
          <a:p>
            <a:r>
              <a:rPr lang="tr-TR" b="1" dirty="0"/>
              <a:t>2- Meslek Edinilmiş Geçici İş İlişkisi</a:t>
            </a:r>
            <a:endParaRPr lang="tr-TR" dirty="0"/>
          </a:p>
        </p:txBody>
      </p:sp>
      <p:sp>
        <p:nvSpPr>
          <p:cNvPr id="3" name="İçerik Yer Tutucusu 2"/>
          <p:cNvSpPr>
            <a:spLocks noGrp="1"/>
          </p:cNvSpPr>
          <p:nvPr>
            <p:ph idx="1"/>
          </p:nvPr>
        </p:nvSpPr>
        <p:spPr>
          <a:xfrm>
            <a:off x="781396" y="1288935"/>
            <a:ext cx="10540539" cy="4680065"/>
          </a:xfrm>
        </p:spPr>
        <p:txBody>
          <a:bodyPr>
            <a:normAutofit/>
          </a:bodyPr>
          <a:lstStyle/>
          <a:p>
            <a:pPr marL="0" indent="0">
              <a:buNone/>
            </a:pPr>
            <a:r>
              <a:rPr lang="tr-TR" b="1" i="1" dirty="0" smtClean="0"/>
              <a:t>b-İlişkinin </a:t>
            </a:r>
            <a:r>
              <a:rPr lang="tr-TR" b="1" i="1" dirty="0"/>
              <a:t>Kurulabileceği Haller ve Süreleri </a:t>
            </a:r>
            <a:endParaRPr lang="tr-TR" dirty="0"/>
          </a:p>
          <a:p>
            <a:r>
              <a:rPr lang="tr-TR" dirty="0"/>
              <a:t> </a:t>
            </a:r>
            <a:r>
              <a:rPr lang="tr-TR" sz="1800" b="1" dirty="0"/>
              <a:t>Not:</a:t>
            </a:r>
            <a:r>
              <a:rPr lang="tr-TR" sz="1800" dirty="0"/>
              <a:t> Sürekli nitelikte olan işler için zorunlu haller dışında geçici çalışmanın kullanılması engellenmiştir.</a:t>
            </a:r>
          </a:p>
          <a:p>
            <a:pPr marL="0" indent="0">
              <a:buNone/>
            </a:pPr>
            <a:r>
              <a:rPr lang="tr-TR" b="1" i="1" dirty="0"/>
              <a:t>1-Hamilelik, </a:t>
            </a:r>
            <a:r>
              <a:rPr lang="tr-TR" b="1" i="1" dirty="0" err="1"/>
              <a:t>Ebevynlerin</a:t>
            </a:r>
            <a:r>
              <a:rPr lang="tr-TR" b="1" i="1" dirty="0"/>
              <a:t> Kısmi Çalışması, Askerlik, Askı Hali </a:t>
            </a:r>
            <a:endParaRPr lang="tr-TR" dirty="0"/>
          </a:p>
          <a:p>
            <a:pPr marL="0" indent="0">
              <a:buNone/>
            </a:pPr>
            <a:r>
              <a:rPr lang="tr-TR" b="1" i="1" dirty="0"/>
              <a:t>2- Mevsimlik Tarım İşleri</a:t>
            </a:r>
            <a:endParaRPr lang="tr-TR" dirty="0"/>
          </a:p>
          <a:p>
            <a:pPr marL="0" indent="0">
              <a:buNone/>
            </a:pPr>
            <a:r>
              <a:rPr lang="tr-TR" b="1" i="1" dirty="0"/>
              <a:t>3- Ev </a:t>
            </a:r>
            <a:r>
              <a:rPr lang="tr-TR" b="1" i="1" dirty="0" smtClean="0"/>
              <a:t>Hizmetleri</a:t>
            </a:r>
          </a:p>
          <a:p>
            <a:pPr marL="0" indent="0">
              <a:buNone/>
            </a:pPr>
            <a:r>
              <a:rPr lang="tr-TR" b="1" i="1" dirty="0"/>
              <a:t>4-İşletmenin Günlük İşyerlerinden Sayılmayan İşler</a:t>
            </a:r>
            <a:endParaRPr lang="tr-TR" dirty="0"/>
          </a:p>
          <a:p>
            <a:pPr marL="0" indent="0">
              <a:buNone/>
            </a:pPr>
            <a:r>
              <a:rPr lang="tr-TR" b="1" i="1" dirty="0"/>
              <a:t>5-iŞ Güvenliği bakımından acil işler veya zorlayıcı nedenler </a:t>
            </a:r>
            <a:endParaRPr lang="tr-TR" dirty="0"/>
          </a:p>
          <a:p>
            <a:pPr marL="0" indent="0">
              <a:buNone/>
            </a:pPr>
            <a:r>
              <a:rPr lang="tr-TR" b="1" i="1" dirty="0"/>
              <a:t>6-İşletmenin iş hacminin öngörülemeyen ölçüde artması </a:t>
            </a:r>
            <a:endParaRPr lang="tr-TR" dirty="0"/>
          </a:p>
          <a:p>
            <a:pPr marL="0" indent="0">
              <a:buNone/>
            </a:pPr>
            <a:r>
              <a:rPr lang="tr-TR" b="1" i="1" dirty="0"/>
              <a:t>7-Mevsimlik işler dışında dönemsellik arz eden iş artışları </a:t>
            </a:r>
            <a:endParaRPr lang="tr-TR" dirty="0"/>
          </a:p>
          <a:p>
            <a:pPr marL="0" indent="0">
              <a:buNone/>
            </a:pPr>
            <a:endParaRPr lang="tr-TR" dirty="0" smtClean="0"/>
          </a:p>
        </p:txBody>
      </p:sp>
      <p:sp>
        <p:nvSpPr>
          <p:cNvPr id="4" name="Slayt Numarası Yer Tutucusu 3"/>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601782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299" y="523239"/>
            <a:ext cx="10819014" cy="602673"/>
          </a:xfrm>
        </p:spPr>
        <p:txBody>
          <a:bodyPr>
            <a:noAutofit/>
          </a:bodyPr>
          <a:lstStyle/>
          <a:p>
            <a:r>
              <a:rPr lang="tr-TR" b="1" dirty="0"/>
              <a:t>3- Geçici iş ilişkisi kurma yasakları </a:t>
            </a:r>
            <a:endParaRPr lang="tr-TR" dirty="0"/>
          </a:p>
        </p:txBody>
      </p:sp>
      <p:sp>
        <p:nvSpPr>
          <p:cNvPr id="3" name="İçerik Yer Tutucusu 2"/>
          <p:cNvSpPr>
            <a:spLocks noGrp="1"/>
          </p:cNvSpPr>
          <p:nvPr>
            <p:ph idx="1"/>
          </p:nvPr>
        </p:nvSpPr>
        <p:spPr>
          <a:xfrm>
            <a:off x="781396" y="1288935"/>
            <a:ext cx="10540539" cy="4680065"/>
          </a:xfrm>
        </p:spPr>
        <p:txBody>
          <a:bodyPr>
            <a:normAutofit fontScale="77500" lnSpcReduction="20000"/>
          </a:bodyPr>
          <a:lstStyle/>
          <a:p>
            <a:pPr marL="0" indent="0">
              <a:buNone/>
            </a:pPr>
            <a:endParaRPr lang="tr-TR" b="1" i="1" dirty="0" smtClean="0"/>
          </a:p>
          <a:p>
            <a:endParaRPr lang="tr-TR" dirty="0" smtClean="0"/>
          </a:p>
          <a:p>
            <a:endParaRPr lang="tr-TR" dirty="0"/>
          </a:p>
          <a:p>
            <a:r>
              <a:rPr lang="tr-TR" b="1" dirty="0" smtClean="0"/>
              <a:t>İş </a:t>
            </a:r>
            <a:r>
              <a:rPr lang="tr-TR" b="1" dirty="0"/>
              <a:t>yerinde sürekli özel istihdam bürosu işçisi istihdamını engellemek amacıyla geçici işverenin geçici işçi sağlama sözleşmesi sürelerinin sonundan itibaren aynı iş için 6 ay geçmeden yeniden geçici işçi çalıştırılamayacağı kurala bağlanmıştır.</a:t>
            </a:r>
          </a:p>
          <a:p>
            <a:endParaRPr lang="tr-TR" dirty="0" smtClean="0"/>
          </a:p>
          <a:p>
            <a:r>
              <a:rPr lang="tr-TR" b="1" dirty="0" smtClean="0"/>
              <a:t>Bunun </a:t>
            </a:r>
            <a:r>
              <a:rPr lang="tr-TR" b="1" dirty="0"/>
              <a:t>gibi toplu işçi çıkarılan iş yerlerinde 8 ay süresince Geçici iş ilişkisi kurulamaz.</a:t>
            </a:r>
          </a:p>
          <a:p>
            <a:endParaRPr lang="tr-TR" dirty="0" smtClean="0"/>
          </a:p>
          <a:p>
            <a:r>
              <a:rPr lang="tr-TR" dirty="0" smtClean="0"/>
              <a:t>Diğer </a:t>
            </a:r>
            <a:r>
              <a:rPr lang="tr-TR" dirty="0"/>
              <a:t>taraftan Kamu Kurum ve kuruluşlarında ve yer altında maden çıkarılan işyerlerinde Geçici iş ilişkisi kurulamaz. </a:t>
            </a:r>
            <a:endParaRPr lang="tr-TR" dirty="0" smtClean="0"/>
          </a:p>
          <a:p>
            <a:endParaRPr lang="tr-TR" dirty="0"/>
          </a:p>
          <a:p>
            <a:r>
              <a:rPr lang="tr-TR" dirty="0"/>
              <a:t>Özel istihdam büroları kamu kurum ve kuruluşlarının kadro ve pozisyonlar için aracılık faaliyeti yapamaz ve Geçici iş ilişkisi kuramazlar.</a:t>
            </a:r>
          </a:p>
          <a:p>
            <a:endParaRPr lang="tr-TR" dirty="0" smtClean="0"/>
          </a:p>
        </p:txBody>
      </p:sp>
      <p:sp>
        <p:nvSpPr>
          <p:cNvPr id="4" name="Slayt Numarası Yer Tutucusu 3"/>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970755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299" y="523239"/>
            <a:ext cx="10819014" cy="602673"/>
          </a:xfrm>
        </p:spPr>
        <p:txBody>
          <a:bodyPr>
            <a:noAutofit/>
          </a:bodyPr>
          <a:lstStyle/>
          <a:p>
            <a:r>
              <a:rPr lang="tr-TR" b="1" dirty="0"/>
              <a:t>4- Özel istihdam bürosu - geçici işçi ilişkisi </a:t>
            </a:r>
            <a:endParaRPr lang="tr-TR" dirty="0"/>
          </a:p>
        </p:txBody>
      </p:sp>
      <p:sp>
        <p:nvSpPr>
          <p:cNvPr id="3" name="İçerik Yer Tutucusu 2"/>
          <p:cNvSpPr>
            <a:spLocks noGrp="1"/>
          </p:cNvSpPr>
          <p:nvPr>
            <p:ph idx="1"/>
          </p:nvPr>
        </p:nvSpPr>
        <p:spPr>
          <a:xfrm>
            <a:off x="781396" y="1288935"/>
            <a:ext cx="10540539" cy="4680065"/>
          </a:xfrm>
        </p:spPr>
        <p:txBody>
          <a:bodyPr>
            <a:normAutofit fontScale="92500" lnSpcReduction="20000"/>
          </a:bodyPr>
          <a:lstStyle/>
          <a:p>
            <a:pPr marL="0" indent="0">
              <a:buNone/>
            </a:pPr>
            <a:endParaRPr lang="tr-TR" b="1" i="1" dirty="0" smtClean="0"/>
          </a:p>
          <a:p>
            <a:endParaRPr lang="tr-TR" dirty="0" smtClean="0"/>
          </a:p>
          <a:p>
            <a:endParaRPr lang="tr-TR" dirty="0"/>
          </a:p>
          <a:p>
            <a:r>
              <a:rPr lang="tr-TR" dirty="0"/>
              <a:t>Meslek edinilmiş Geçici iş ilişkisinde işçi özel istihdam bürosu tarafından ödünç verilmek üzere yazılı iş akdi ile işi alınır. </a:t>
            </a:r>
            <a:endParaRPr lang="tr-TR" dirty="0" smtClean="0"/>
          </a:p>
          <a:p>
            <a:endParaRPr lang="tr-TR" dirty="0"/>
          </a:p>
          <a:p>
            <a:r>
              <a:rPr lang="tr-TR" dirty="0"/>
              <a:t>İş akdine; geçici işçinin Türkiye İş Kurumu'ndan veya bir başka özel istihdam bürosundan hizmet almasını ya da iş görme edimini yerine getirdikten sonra geçici işçi olarak çalıştığı işveren veya farklı bir işverenin işyerinde çalışmasını engelleyen hükümler konulamaz. </a:t>
            </a:r>
            <a:endParaRPr lang="tr-TR" dirty="0" smtClean="0"/>
          </a:p>
          <a:p>
            <a:endParaRPr lang="tr-TR" dirty="0"/>
          </a:p>
          <a:p>
            <a:r>
              <a:rPr lang="tr-TR" dirty="0" smtClean="0"/>
              <a:t>Bu </a:t>
            </a:r>
            <a:r>
              <a:rPr lang="tr-TR" dirty="0"/>
              <a:t>düzenleme ile geçici işçinin iş bulma konusunda iş akdini kurduğu istihdam bürosuna sürekli olarak bağlanması engellenerek sözleşme özgürlüğü korunmuştur. </a:t>
            </a:r>
          </a:p>
          <a:p>
            <a:endParaRPr lang="tr-TR" dirty="0" smtClean="0"/>
          </a:p>
        </p:txBody>
      </p:sp>
      <p:sp>
        <p:nvSpPr>
          <p:cNvPr id="4" name="Slayt Numarası Yer Tutucusu 3"/>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617279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299" y="523239"/>
            <a:ext cx="10819014" cy="602673"/>
          </a:xfrm>
        </p:spPr>
        <p:txBody>
          <a:bodyPr>
            <a:noAutofit/>
          </a:bodyPr>
          <a:lstStyle/>
          <a:p>
            <a:r>
              <a:rPr lang="tr-TR" sz="3600" b="1" dirty="0"/>
              <a:t>5-Özel istihdam bürosu -  geçici işveren ilişkisi </a:t>
            </a:r>
            <a:endParaRPr lang="tr-TR" sz="3600" dirty="0"/>
          </a:p>
        </p:txBody>
      </p:sp>
      <p:sp>
        <p:nvSpPr>
          <p:cNvPr id="3" name="İçerik Yer Tutucusu 2"/>
          <p:cNvSpPr>
            <a:spLocks noGrp="1"/>
          </p:cNvSpPr>
          <p:nvPr>
            <p:ph idx="1"/>
          </p:nvPr>
        </p:nvSpPr>
        <p:spPr>
          <a:xfrm>
            <a:off x="781396" y="1288935"/>
            <a:ext cx="10540539" cy="4680065"/>
          </a:xfrm>
        </p:spPr>
        <p:txBody>
          <a:bodyPr>
            <a:normAutofit/>
          </a:bodyPr>
          <a:lstStyle/>
          <a:p>
            <a:pPr marL="0" indent="0">
              <a:buNone/>
            </a:pPr>
            <a:endParaRPr lang="tr-TR" b="1" i="1" dirty="0" smtClean="0"/>
          </a:p>
          <a:p>
            <a:endParaRPr lang="tr-TR" dirty="0" smtClean="0"/>
          </a:p>
          <a:p>
            <a:endParaRPr lang="tr-TR" dirty="0" smtClean="0"/>
          </a:p>
          <a:p>
            <a:r>
              <a:rPr lang="tr-TR" dirty="0" smtClean="0"/>
              <a:t>Meslek </a:t>
            </a:r>
            <a:r>
              <a:rPr lang="tr-TR" dirty="0"/>
              <a:t>edinilmiş Geçici iş ilişkisi Türkiye İş </a:t>
            </a:r>
            <a:r>
              <a:rPr lang="tr-TR" dirty="0" err="1"/>
              <a:t>kurumu'nca</a:t>
            </a:r>
            <a:r>
              <a:rPr lang="tr-TR" dirty="0"/>
              <a:t> izin verilen özel istihdam bürosunun geçici işverenle yazılı bir geçici işçi sağlama sözleşmesi yaparak bir işçisini iş görme edimini yerine getirmek üzere geçici olarak bu işverene devri ile İş Kanunu sayılan hallerde kurulur.</a:t>
            </a:r>
          </a:p>
          <a:p>
            <a:endParaRPr lang="tr-TR" dirty="0" smtClean="0"/>
          </a:p>
        </p:txBody>
      </p:sp>
      <p:sp>
        <p:nvSpPr>
          <p:cNvPr id="4" name="Slayt Numarası Yer Tutucusu 3"/>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40095608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34</TotalTime>
  <Words>878</Words>
  <Application>Microsoft Office PowerPoint</Application>
  <PresentationFormat>Geniş ekran</PresentationFormat>
  <Paragraphs>127</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Calibri</vt:lpstr>
      <vt:lpstr>Garamond</vt:lpstr>
      <vt:lpstr>Organik</vt:lpstr>
      <vt:lpstr>GEÇİCİ (ÖDÜNÇ) İŞ İLİŞKİSİ</vt:lpstr>
      <vt:lpstr>1-meslek edinilmiş -meslek edinilmemiş geçici iş ilişkisi kavramları ve diğer ilişkilerden farkı </vt:lpstr>
      <vt:lpstr>1-meslek edinilmiş -meslek edinilmemiş geçici iş ilişkisi kavramları ve diğer ilişkilerden farkı </vt:lpstr>
      <vt:lpstr>1-meslek edinilmiş -meslek edinilmemiş geçici iş ilişkisi kavramları ve diğer ilişkilerden farkı </vt:lpstr>
      <vt:lpstr>2- Meslek Edinilmiş Geçici İş İlişkisi</vt:lpstr>
      <vt:lpstr>2- Meslek Edinilmiş Geçici İş İlişkisi</vt:lpstr>
      <vt:lpstr>3- Geçici iş ilişkisi kurma yasakları </vt:lpstr>
      <vt:lpstr>4- Özel istihdam bürosu - geçici işçi ilişkisi </vt:lpstr>
      <vt:lpstr>5-Özel istihdam bürosu -  geçici işveren ilişkisi </vt:lpstr>
      <vt:lpstr>6-Geçici işveren - Geçici işçi ilişkisi </vt:lpstr>
      <vt:lpstr>3- Meslek Edinilmemiş Geçici İş ilişkisi</vt:lpstr>
      <vt:lpstr>3- Meslek Edinilmemiş Geçici İş ilişkisi</vt:lpstr>
      <vt:lpstr>3- Meslek Edinilmemiş Geçici İş ilişkisi</vt:lpstr>
      <vt:lpstr>3- Meslek Edinilmemiş Geçici İş ilişkisi</vt:lpstr>
      <vt:lpstr>3- Meslek Edinilmemiş Geçici İş ilişkisi</vt:lpstr>
      <vt:lpstr>3- Meslek Edinilmemiş Geçici İş ilişkisi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GEÇİCİ (ÖDÜNÇ) İŞ İLİŞKİSİ</dc:title>
  <dc:creator>y</dc:creator>
  <cp:lastModifiedBy>user</cp:lastModifiedBy>
  <cp:revision>5</cp:revision>
  <dcterms:created xsi:type="dcterms:W3CDTF">2019-11-11T12:31:50Z</dcterms:created>
  <dcterms:modified xsi:type="dcterms:W3CDTF">2020-01-09T21:16:15Z</dcterms:modified>
</cp:coreProperties>
</file>