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62" r:id="rId4"/>
    <p:sldId id="263" r:id="rId5"/>
    <p:sldId id="265" r:id="rId6"/>
    <p:sldId id="266" r:id="rId7"/>
    <p:sldId id="268" r:id="rId8"/>
    <p:sldId id="271" r:id="rId9"/>
    <p:sldId id="276" r:id="rId10"/>
    <p:sldId id="278" r:id="rId11"/>
    <p:sldId id="280" r:id="rId12"/>
    <p:sldId id="289" r:id="rId13"/>
    <p:sldId id="291" r:id="rId14"/>
    <p:sldId id="292" r:id="rId15"/>
    <p:sldId id="296" r:id="rId16"/>
    <p:sldId id="298" r:id="rId17"/>
    <p:sldId id="300" r:id="rId18"/>
    <p:sldId id="301" r:id="rId19"/>
    <p:sldId id="303" r:id="rId20"/>
    <p:sldId id="304" r:id="rId21"/>
    <p:sldId id="307" r:id="rId22"/>
    <p:sldId id="319" r:id="rId23"/>
    <p:sldId id="320" r:id="rId24"/>
    <p:sldId id="325" r:id="rId25"/>
    <p:sldId id="335" r:id="rId26"/>
    <p:sldId id="336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85EC8D-6A58-40A4-97BA-90F24C5FA54B}" type="presOf" srcId="{0E5C8B37-62CC-4043-AA94-F9BD86CBDEFE}" destId="{E2A80F1A-6A9B-4CF4-9BBD-7A4C716883D2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FA2172B7-7A62-4975-B72F-B5BA0A2ED4BF}" type="presOf" srcId="{4162FE50-0DFF-435D-9662-6B1D623E6DF3}" destId="{B85D5830-DAA4-43DD-AA35-38D9093A085F}" srcOrd="0" destOrd="0" presId="urn:microsoft.com/office/officeart/2005/8/layout/vList2"/>
    <dgm:cxn modelId="{FFB86B65-1F1C-4B3D-94E5-1F5487396429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E5C8B37-62CC-4043-AA94-F9BD86CBDEFE}">
      <dgm:prSet/>
      <dgm:spPr>
        <a:solidFill>
          <a:srgbClr val="FF0000"/>
        </a:solidFill>
      </dgm:spPr>
      <dgm:t>
        <a:bodyPr/>
        <a:lstStyle/>
        <a:p>
          <a:pPr rtl="0"/>
          <a:r>
            <a:rPr lang="tr-TR" b="1" dirty="0" smtClean="0"/>
            <a:t>Süresi</a:t>
          </a:r>
          <a:r>
            <a:rPr lang="tr-TR" b="1" baseline="0" dirty="0" smtClean="0"/>
            <a:t> Belirli veya Belirsiz İş Sözleşmelerinin </a:t>
          </a:r>
          <a:r>
            <a:rPr lang="tr-TR" b="1" i="0" u="sng" dirty="0" smtClean="0"/>
            <a:t>HAKLI SEBEPLE DERHAL FESHİ</a:t>
          </a:r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DB73D13-792D-48AB-9D29-C54BAE86E15D}" type="presOf" srcId="{0E5C8B37-62CC-4043-AA94-F9BD86CBDEFE}" destId="{E2A80F1A-6A9B-4CF4-9BBD-7A4C716883D2}" srcOrd="0" destOrd="0" presId="urn:microsoft.com/office/officeart/2005/8/layout/vList2"/>
    <dgm:cxn modelId="{74C697C2-F34A-441A-8888-B5A14377BDF1}" type="presOf" srcId="{4162FE50-0DFF-435D-9662-6B1D623E6DF3}" destId="{B85D5830-DAA4-43DD-AA35-38D9093A085F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C1AC4385-D701-459E-AA46-756F285C3304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E5C8B37-62CC-4043-AA94-F9BD86CBDEFE}">
      <dgm:prSet/>
      <dgm:spPr>
        <a:solidFill>
          <a:srgbClr val="FF0000"/>
        </a:solidFill>
      </dgm:spPr>
      <dgm:t>
        <a:bodyPr/>
        <a:lstStyle/>
        <a:p>
          <a:pPr rtl="0"/>
          <a:r>
            <a:rPr lang="tr-TR" b="1" dirty="0" smtClean="0"/>
            <a:t>Süresi</a:t>
          </a:r>
          <a:r>
            <a:rPr lang="tr-TR" b="1" baseline="0" dirty="0" smtClean="0"/>
            <a:t> Belirli veya Belirsiz İş Sözleşmelerinin </a:t>
          </a:r>
          <a:r>
            <a:rPr lang="tr-TR" b="1" i="0" u="sng" dirty="0" smtClean="0"/>
            <a:t>HAKLI SEBEPLE DERHAL FESHİ</a:t>
          </a:r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3A3195-C161-49BF-A03D-B5B38E2836DC}" type="presOf" srcId="{0E5C8B37-62CC-4043-AA94-F9BD86CBDEFE}" destId="{E2A80F1A-6A9B-4CF4-9BBD-7A4C716883D2}" srcOrd="0" destOrd="0" presId="urn:microsoft.com/office/officeart/2005/8/layout/vList2"/>
    <dgm:cxn modelId="{96E32C99-2298-4E5A-AA07-E14AD00B8E86}" type="presOf" srcId="{4162FE50-0DFF-435D-9662-6B1D623E6DF3}" destId="{B85D5830-DAA4-43DD-AA35-38D9093A085F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6B26FB67-78D5-483E-942F-B733AE72199F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E5C8B37-62CC-4043-AA94-F9BD86CBDEFE}">
      <dgm:prSet/>
      <dgm:spPr>
        <a:solidFill>
          <a:srgbClr val="FF0000"/>
        </a:solidFill>
      </dgm:spPr>
      <dgm:t>
        <a:bodyPr/>
        <a:lstStyle/>
        <a:p>
          <a:pPr rtl="0"/>
          <a:r>
            <a:rPr lang="tr-TR" b="1" dirty="0" smtClean="0"/>
            <a:t>Süresi</a:t>
          </a:r>
          <a:r>
            <a:rPr lang="tr-TR" b="1" baseline="0" dirty="0" smtClean="0"/>
            <a:t> Belirli veya Belirsiz İş Sözleşmelerinin </a:t>
          </a:r>
          <a:r>
            <a:rPr lang="tr-TR" b="1" i="0" u="sng" dirty="0" smtClean="0"/>
            <a:t>HAKLI SEBEPLE DERHAL FESHİ</a:t>
          </a:r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797135-08CB-4D30-8958-9C3A5E456E8F}" type="presOf" srcId="{0E5C8B37-62CC-4043-AA94-F9BD86CBDEFE}" destId="{E2A80F1A-6A9B-4CF4-9BBD-7A4C716883D2}" srcOrd="0" destOrd="0" presId="urn:microsoft.com/office/officeart/2005/8/layout/vList2"/>
    <dgm:cxn modelId="{55A91832-5038-4E83-A537-A7577138D62C}" type="presOf" srcId="{4162FE50-0DFF-435D-9662-6B1D623E6DF3}" destId="{B85D5830-DAA4-43DD-AA35-38D9093A085F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E16C291F-8817-4DAA-BBB1-29A215CB1B85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E5C8B37-62CC-4043-AA94-F9BD86CBDEFE}">
      <dgm:prSet/>
      <dgm:spPr>
        <a:solidFill>
          <a:srgbClr val="FF0000"/>
        </a:solidFill>
      </dgm:spPr>
      <dgm:t>
        <a:bodyPr/>
        <a:lstStyle/>
        <a:p>
          <a:pPr rtl="0"/>
          <a:r>
            <a:rPr lang="tr-TR" b="1" dirty="0" smtClean="0"/>
            <a:t>Süresi</a:t>
          </a:r>
          <a:r>
            <a:rPr lang="tr-TR" b="1" baseline="0" dirty="0" smtClean="0"/>
            <a:t> Belirli veya Belirsiz İş Sözleşmelerinin </a:t>
          </a:r>
          <a:r>
            <a:rPr lang="tr-TR" b="1" i="0" u="sng" dirty="0" smtClean="0"/>
            <a:t>HAKLI SEBEPLE DERHAL FESHİ</a:t>
          </a:r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C16C5074-8CED-453D-BC98-E3FC00B4B447}" type="presOf" srcId="{0E5C8B37-62CC-4043-AA94-F9BD86CBDEFE}" destId="{E2A80F1A-6A9B-4CF4-9BBD-7A4C716883D2}" srcOrd="0" destOrd="0" presId="urn:microsoft.com/office/officeart/2005/8/layout/vList2"/>
    <dgm:cxn modelId="{48668FBB-E710-4CFC-8130-7A14FE76E690}" type="presOf" srcId="{4162FE50-0DFF-435D-9662-6B1D623E6DF3}" destId="{B85D5830-DAA4-43DD-AA35-38D9093A085F}" srcOrd="0" destOrd="0" presId="urn:microsoft.com/office/officeart/2005/8/layout/vList2"/>
    <dgm:cxn modelId="{71A8475F-7C12-4897-B8F3-D6A4393774EA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9AD060D-1465-4DE8-914C-E24F8A429CDF}" type="presOf" srcId="{0E5C8B37-62CC-4043-AA94-F9BD86CBDEFE}" destId="{E2A80F1A-6A9B-4CF4-9BBD-7A4C716883D2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F04FCF72-0403-454F-9A77-9D387133C21E}" type="presOf" srcId="{4162FE50-0DFF-435D-9662-6B1D623E6DF3}" destId="{B85D5830-DAA4-43DD-AA35-38D9093A085F}" srcOrd="0" destOrd="0" presId="urn:microsoft.com/office/officeart/2005/8/layout/vList2"/>
    <dgm:cxn modelId="{131B6E34-5C56-48D6-8D3B-08C589614903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FAD1F48-8F48-401B-A264-A4FEC78824AC}" type="presOf" srcId="{0E5C8B37-62CC-4043-AA94-F9BD86CBDEFE}" destId="{E2A80F1A-6A9B-4CF4-9BBD-7A4C716883D2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6F354D3E-0103-4C80-9214-594C79FDDE9A}" type="presOf" srcId="{4162FE50-0DFF-435D-9662-6B1D623E6DF3}" destId="{B85D5830-DAA4-43DD-AA35-38D9093A085F}" srcOrd="0" destOrd="0" presId="urn:microsoft.com/office/officeart/2005/8/layout/vList2"/>
    <dgm:cxn modelId="{68E67371-88E7-4216-80F5-B86F89A24331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AF8401-7ECE-4121-81F1-6C889B420866}" type="presOf" srcId="{4162FE50-0DFF-435D-9662-6B1D623E6DF3}" destId="{B85D5830-DAA4-43DD-AA35-38D9093A085F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60AAA482-2388-4899-81DC-1BC57BF55082}" type="presOf" srcId="{0E5C8B37-62CC-4043-AA94-F9BD86CBDEFE}" destId="{E2A80F1A-6A9B-4CF4-9BBD-7A4C716883D2}" srcOrd="0" destOrd="0" presId="urn:microsoft.com/office/officeart/2005/8/layout/vList2"/>
    <dgm:cxn modelId="{F0E9CDF1-EA5B-4CDF-89C9-946EF5B67C46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973ACF69-DE24-4ED8-A639-F8FDCA920F84}" type="presOf" srcId="{0E5C8B37-62CC-4043-AA94-F9BD86CBDEFE}" destId="{E2A80F1A-6A9B-4CF4-9BBD-7A4C716883D2}" srcOrd="0" destOrd="0" presId="urn:microsoft.com/office/officeart/2005/8/layout/vList2"/>
    <dgm:cxn modelId="{6D196D76-BCD2-4735-A1D5-F0FF61844B54}" type="presOf" srcId="{4162FE50-0DFF-435D-9662-6B1D623E6DF3}" destId="{B85D5830-DAA4-43DD-AA35-38D9093A085F}" srcOrd="0" destOrd="0" presId="urn:microsoft.com/office/officeart/2005/8/layout/vList2"/>
    <dgm:cxn modelId="{5340C71B-87F6-4306-8EE9-7FAF745198C1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869B87-FCC7-41C1-A584-5E95B44A896C}" type="presOf" srcId="{4162FE50-0DFF-435D-9662-6B1D623E6DF3}" destId="{B85D5830-DAA4-43DD-AA35-38D9093A085F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0C374822-7C31-4760-8B95-C3D473C47D7E}" type="presOf" srcId="{0E5C8B37-62CC-4043-AA94-F9BD86CBDEFE}" destId="{E2A80F1A-6A9B-4CF4-9BBD-7A4C716883D2}" srcOrd="0" destOrd="0" presId="urn:microsoft.com/office/officeart/2005/8/layout/vList2"/>
    <dgm:cxn modelId="{7E13D47E-9CF7-4501-8B13-CF8A6204FAE8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C083FF8-49AC-4F66-814F-B7F5B8694078}" type="presOf" srcId="{4162FE50-0DFF-435D-9662-6B1D623E6DF3}" destId="{B85D5830-DAA4-43DD-AA35-38D9093A085F}" srcOrd="0" destOrd="0" presId="urn:microsoft.com/office/officeart/2005/8/layout/vList2"/>
    <dgm:cxn modelId="{9714C198-589F-4E74-BBD4-BE5CD1EDB670}" type="presOf" srcId="{0E5C8B37-62CC-4043-AA94-F9BD86CBDEFE}" destId="{E2A80F1A-6A9B-4CF4-9BBD-7A4C716883D2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4234DD76-7832-4175-AD31-BB07B71FC970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18D4AFC-818D-42CB-B7A2-2DEA10805BF7}" type="presOf" srcId="{0E5C8B37-62CC-4043-AA94-F9BD86CBDEFE}" destId="{E2A80F1A-6A9B-4CF4-9BBD-7A4C716883D2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6383EAB3-342B-44F3-88A4-29777C21ADE7}" type="presOf" srcId="{4162FE50-0DFF-435D-9662-6B1D623E6DF3}" destId="{B85D5830-DAA4-43DD-AA35-38D9093A085F}" srcOrd="0" destOrd="0" presId="urn:microsoft.com/office/officeart/2005/8/layout/vList2"/>
    <dgm:cxn modelId="{49DD6BA2-D7FB-4BA8-AAF5-9BAA19DF73B4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62FE50-0DFF-435D-9662-6B1D623E6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E5C8B37-62CC-4043-AA94-F9BD86CBDEFE}">
      <dgm:prSet/>
      <dgm:spPr/>
      <dgm:t>
        <a:bodyPr/>
        <a:lstStyle/>
        <a:p>
          <a:pPr rtl="0"/>
          <a:r>
            <a:rPr lang="tr-TR" b="1" dirty="0" smtClean="0"/>
            <a:t>Süresi </a:t>
          </a:r>
          <a:r>
            <a:rPr lang="tr-TR" b="1" u="sng" dirty="0" smtClean="0"/>
            <a:t>Belirsiz</a:t>
          </a:r>
          <a:r>
            <a:rPr lang="tr-TR" b="1" dirty="0" smtClean="0"/>
            <a:t> İş Sözleşmesinin Feshi </a:t>
          </a:r>
          <a:endParaRPr lang="tr-TR" b="1" dirty="0"/>
        </a:p>
      </dgm:t>
    </dgm:pt>
    <dgm:pt modelId="{F7D12901-2D34-40C7-A93F-A828F126A13B}" type="parTrans" cxnId="{2C6DB3E5-DFBC-4599-8412-C5EA53F86B63}">
      <dgm:prSet/>
      <dgm:spPr/>
      <dgm:t>
        <a:bodyPr/>
        <a:lstStyle/>
        <a:p>
          <a:endParaRPr lang="tr-TR"/>
        </a:p>
      </dgm:t>
    </dgm:pt>
    <dgm:pt modelId="{B1255302-AB1D-4109-9EB8-EF69A2F96DE1}" type="sibTrans" cxnId="{2C6DB3E5-DFBC-4599-8412-C5EA53F86B63}">
      <dgm:prSet/>
      <dgm:spPr/>
      <dgm:t>
        <a:bodyPr/>
        <a:lstStyle/>
        <a:p>
          <a:endParaRPr lang="tr-TR"/>
        </a:p>
      </dgm:t>
    </dgm:pt>
    <dgm:pt modelId="{B85D5830-DAA4-43DD-AA35-38D9093A085F}" type="pres">
      <dgm:prSet presAssocID="{4162FE50-0DFF-435D-9662-6B1D623E6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A80F1A-6A9B-4CF4-9BBD-7A4C716883D2}" type="pres">
      <dgm:prSet presAssocID="{0E5C8B37-62CC-4043-AA94-F9BD86CBDE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FA8CF40-7016-4E26-BE5D-BD3D20D73964}" type="presOf" srcId="{4162FE50-0DFF-435D-9662-6B1D623E6DF3}" destId="{B85D5830-DAA4-43DD-AA35-38D9093A085F}" srcOrd="0" destOrd="0" presId="urn:microsoft.com/office/officeart/2005/8/layout/vList2"/>
    <dgm:cxn modelId="{2C6DB3E5-DFBC-4599-8412-C5EA53F86B63}" srcId="{4162FE50-0DFF-435D-9662-6B1D623E6DF3}" destId="{0E5C8B37-62CC-4043-AA94-F9BD86CBDEFE}" srcOrd="0" destOrd="0" parTransId="{F7D12901-2D34-40C7-A93F-A828F126A13B}" sibTransId="{B1255302-AB1D-4109-9EB8-EF69A2F96DE1}"/>
    <dgm:cxn modelId="{9E8DDC62-5213-4FD0-AB09-BB304CA0604C}" type="presOf" srcId="{0E5C8B37-62CC-4043-AA94-F9BD86CBDEFE}" destId="{E2A80F1A-6A9B-4CF4-9BBD-7A4C716883D2}" srcOrd="0" destOrd="0" presId="urn:microsoft.com/office/officeart/2005/8/layout/vList2"/>
    <dgm:cxn modelId="{80F7CE73-5FAA-4777-A700-303575902E16}" type="presParOf" srcId="{B85D5830-DAA4-43DD-AA35-38D9093A085F}" destId="{E2A80F1A-6A9B-4CF4-9BBD-7A4C716883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137206"/>
          <a:ext cx="8424936" cy="50368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Süresi</a:t>
          </a:r>
          <a:r>
            <a:rPr lang="tr-TR" sz="2100" b="1" kern="1200" baseline="0" dirty="0" smtClean="0"/>
            <a:t> Belirli veya Belirsiz İş Sözleşmelerinin </a:t>
          </a:r>
          <a:r>
            <a:rPr lang="tr-TR" sz="2100" b="1" i="0" u="sng" kern="1200" dirty="0" smtClean="0"/>
            <a:t>HAKLI SEBEPLE DERHAL FESHİ</a:t>
          </a:r>
        </a:p>
      </dsp:txBody>
      <dsp:txXfrm>
        <a:off x="24588" y="161794"/>
        <a:ext cx="8375760" cy="4545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137206"/>
          <a:ext cx="8424936" cy="50368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Süresi</a:t>
          </a:r>
          <a:r>
            <a:rPr lang="tr-TR" sz="2100" b="1" kern="1200" baseline="0" dirty="0" smtClean="0"/>
            <a:t> Belirli veya Belirsiz İş Sözleşmelerinin </a:t>
          </a:r>
          <a:r>
            <a:rPr lang="tr-TR" sz="2100" b="1" i="0" u="sng" kern="1200" dirty="0" smtClean="0"/>
            <a:t>HAKLI SEBEPLE DERHAL FESHİ</a:t>
          </a:r>
        </a:p>
      </dsp:txBody>
      <dsp:txXfrm>
        <a:off x="24588" y="161794"/>
        <a:ext cx="8375760" cy="4545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137206"/>
          <a:ext cx="8424936" cy="50368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Süresi</a:t>
          </a:r>
          <a:r>
            <a:rPr lang="tr-TR" sz="2100" b="1" kern="1200" baseline="0" dirty="0" smtClean="0"/>
            <a:t> Belirli veya Belirsiz İş Sözleşmelerinin </a:t>
          </a:r>
          <a:r>
            <a:rPr lang="tr-TR" sz="2100" b="1" i="0" u="sng" kern="1200" dirty="0" smtClean="0"/>
            <a:t>HAKLI SEBEPLE DERHAL FESHİ</a:t>
          </a:r>
        </a:p>
      </dsp:txBody>
      <dsp:txXfrm>
        <a:off x="24588" y="161794"/>
        <a:ext cx="8375760" cy="4545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137206"/>
          <a:ext cx="8424936" cy="50368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Süresi</a:t>
          </a:r>
          <a:r>
            <a:rPr lang="tr-TR" sz="2100" b="1" kern="1200" baseline="0" dirty="0" smtClean="0"/>
            <a:t> Belirli veya Belirsiz İş Sözleşmelerinin </a:t>
          </a:r>
          <a:r>
            <a:rPr lang="tr-TR" sz="2100" b="1" i="0" u="sng" kern="1200" dirty="0" smtClean="0"/>
            <a:t>HAKLI SEBEPLE DERHAL FESHİ</a:t>
          </a:r>
        </a:p>
      </dsp:txBody>
      <dsp:txXfrm>
        <a:off x="24588" y="161794"/>
        <a:ext cx="8375760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0F1A-6A9B-4CF4-9BBD-7A4C716883D2}">
      <dsp:nvSpPr>
        <dsp:cNvPr id="0" name=""/>
        <dsp:cNvSpPr/>
      </dsp:nvSpPr>
      <dsp:spPr>
        <a:xfrm>
          <a:off x="0" y="5288"/>
          <a:ext cx="842493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Süresi </a:t>
          </a:r>
          <a:r>
            <a:rPr lang="tr-TR" sz="3200" b="1" u="sng" kern="1200" dirty="0" smtClean="0"/>
            <a:t>Belirsiz</a:t>
          </a:r>
          <a:r>
            <a:rPr lang="tr-TR" sz="3200" b="1" kern="1200" dirty="0" smtClean="0"/>
            <a:t> İş Sözleşmesinin Feshi </a:t>
          </a:r>
          <a:endParaRPr lang="tr-TR" sz="3200" b="1" kern="1200" dirty="0"/>
        </a:p>
      </dsp:txBody>
      <dsp:txXfrm>
        <a:off x="37467" y="42755"/>
        <a:ext cx="8350002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E29F8-A87A-4C4B-B626-77B2A63083D4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EF2AE-0CDF-43D8-AD06-B18D19C2064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F2AE-0CDF-43D8-AD06-B18D19C2064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6A8B-3794-49AA-84DA-D148AE027475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A3D7-F78C-4FE8-8BC4-F4071F51D286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CA2F-CC00-47EB-9957-C11FBC464C4B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BA4-0A66-441B-8E91-D727DC68628E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2085-ADB9-48C4-9A12-7D37AB6D5F72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7413-AB3D-4080-BD1E-C89FF24193C9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F40D-CED7-42FD-96EB-59726A389796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C9D7-579A-43CC-81B7-7902E859F93F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F5C2-3A7B-4541-953E-A68650C27087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E23-FFF4-4C13-8D71-5AB0B2982BED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889B-BB84-4631-A777-15827FAB2FBB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F6F1D9-2021-4613-B9DD-F58D403A8379}" type="datetime1">
              <a:rPr lang="tr-TR" smtClean="0"/>
              <a:pPr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6D5DE0-3FBF-49C3-8BE8-135DF3B73E0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11760" y="5013176"/>
            <a:ext cx="6400800" cy="1600200"/>
          </a:xfrm>
        </p:spPr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Yusuf Can Çalışır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Sözleşmesinin Sona Ermesi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b="1" i="1" u="sng" dirty="0" smtClean="0"/>
              <a:t>Fesih Bildirim Süresinin Amacı</a:t>
            </a:r>
          </a:p>
          <a:p>
            <a:endParaRPr lang="tr-TR" dirty="0" smtClean="0"/>
          </a:p>
          <a:p>
            <a:r>
              <a:rPr lang="tr-TR" dirty="0" smtClean="0"/>
              <a:t>Kanun koyucu, süresi belirsiz iş sözleşmelerinin ne zaman sona ereceği başlangıçta belli olmadığından, </a:t>
            </a:r>
            <a:r>
              <a:rPr lang="tr-TR" b="1" dirty="0" smtClean="0"/>
              <a:t>SÜPRİZ FESİHLERDEN tarafları korumak istemiştir. </a:t>
            </a:r>
          </a:p>
          <a:p>
            <a:endParaRPr lang="tr-TR" dirty="0" smtClean="0"/>
          </a:p>
          <a:p>
            <a:r>
              <a:rPr lang="tr-TR" dirty="0" smtClean="0"/>
              <a:t>Sözleşmenin feshini işçi bildiriyorsa, işveren bildirim süresinin sonunda işçinin işten ayrılacağını öğrenmiş olur ve ona göre tedbirlerini alır. </a:t>
            </a:r>
          </a:p>
          <a:p>
            <a:r>
              <a:rPr lang="tr-TR" dirty="0" smtClean="0"/>
              <a:t>Böylece taraflar için işi bırakma ya da işten çıkarma sürpriz olmamış, tedbir almak için zaman kazanılmış olur. </a:t>
            </a:r>
          </a:p>
          <a:p>
            <a:r>
              <a:rPr lang="tr-TR" dirty="0" smtClean="0"/>
              <a:t>Böyle bir fesih usulün uygun fesihtir.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b="1" i="1" u="sng" dirty="0" smtClean="0">
                <a:solidFill>
                  <a:srgbClr val="002060"/>
                </a:solidFill>
              </a:rPr>
              <a:t>!!!Fesih Bildirim Süreleri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İş sözleşmeleri,</a:t>
            </a:r>
          </a:p>
          <a:p>
            <a:pPr lvl="1"/>
            <a:r>
              <a:rPr lang="tr-TR" sz="2900" dirty="0" smtClean="0"/>
              <a:t>İşi </a:t>
            </a:r>
            <a:r>
              <a:rPr lang="tr-TR" sz="2900" b="1" dirty="0" smtClean="0"/>
              <a:t>altı aydan az sürmüş olan işçi </a:t>
            </a:r>
            <a:r>
              <a:rPr lang="tr-TR" sz="2900" dirty="0" smtClean="0"/>
              <a:t>için, bildirimin diğer tarafa yapılmasından başlayarak </a:t>
            </a:r>
            <a:r>
              <a:rPr lang="tr-TR" sz="2900" b="1" i="1" dirty="0" smtClean="0"/>
              <a:t>iki hafta</a:t>
            </a:r>
            <a:r>
              <a:rPr lang="tr-TR" sz="2900" dirty="0" smtClean="0"/>
              <a:t> sonra,</a:t>
            </a:r>
          </a:p>
          <a:p>
            <a:pPr lvl="1"/>
            <a:r>
              <a:rPr lang="tr-TR" sz="2900" dirty="0" smtClean="0"/>
              <a:t>İşi </a:t>
            </a:r>
            <a:r>
              <a:rPr lang="tr-TR" sz="2900" b="1" dirty="0" smtClean="0"/>
              <a:t>altı aydan bir buçuk yıla kadar sürmüş olan işçi </a:t>
            </a:r>
            <a:r>
              <a:rPr lang="tr-TR" sz="2900" dirty="0" smtClean="0"/>
              <a:t>için, bildirimin diğer tarafa yapılmasından başlayarak </a:t>
            </a:r>
            <a:r>
              <a:rPr lang="tr-TR" sz="2900" b="1" i="1" dirty="0" smtClean="0"/>
              <a:t>dört hafta</a:t>
            </a:r>
            <a:r>
              <a:rPr lang="tr-TR" sz="2900" dirty="0" smtClean="0"/>
              <a:t> sonra,</a:t>
            </a:r>
          </a:p>
          <a:p>
            <a:pPr lvl="1"/>
            <a:r>
              <a:rPr lang="tr-TR" sz="2900" dirty="0" smtClean="0"/>
              <a:t>İşi </a:t>
            </a:r>
            <a:r>
              <a:rPr lang="tr-TR" sz="2900" b="1" dirty="0" smtClean="0"/>
              <a:t>bir buçuk yıldan üç yıla kadar sürmüş olan işçi </a:t>
            </a:r>
            <a:r>
              <a:rPr lang="tr-TR" sz="2900" dirty="0" smtClean="0"/>
              <a:t>için, bildirimin diğer tarafa yapılmasından başlayarak </a:t>
            </a:r>
            <a:r>
              <a:rPr lang="tr-TR" sz="2900" b="1" i="1" dirty="0" smtClean="0"/>
              <a:t>altı hafta</a:t>
            </a:r>
            <a:r>
              <a:rPr lang="tr-TR" sz="2900" dirty="0" smtClean="0"/>
              <a:t> sonra,</a:t>
            </a:r>
          </a:p>
          <a:p>
            <a:pPr lvl="1"/>
            <a:r>
              <a:rPr lang="tr-TR" sz="2900" dirty="0" smtClean="0"/>
              <a:t>İşi </a:t>
            </a:r>
            <a:r>
              <a:rPr lang="tr-TR" sz="2900" b="1" dirty="0" smtClean="0"/>
              <a:t>üç yıldan fazla sürmüş olan işçi için ise</a:t>
            </a:r>
            <a:r>
              <a:rPr lang="tr-TR" sz="2900" dirty="0" smtClean="0"/>
              <a:t>, bildirimin diğer tarafa yapılmasından başlayarak </a:t>
            </a:r>
            <a:r>
              <a:rPr lang="tr-TR" sz="2900" b="1" i="1" dirty="0" smtClean="0"/>
              <a:t>8 hafta </a:t>
            </a:r>
            <a:r>
              <a:rPr lang="tr-TR" sz="2900" dirty="0" smtClean="0"/>
              <a:t>sonra,</a:t>
            </a:r>
          </a:p>
          <a:p>
            <a:pPr lvl="1">
              <a:buNone/>
            </a:pPr>
            <a:r>
              <a:rPr lang="tr-TR" sz="2900" dirty="0" smtClean="0"/>
              <a:t>Feshedilmiş sayılır.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sz="2800" b="1" i="1" u="sng" dirty="0" smtClean="0">
                <a:solidFill>
                  <a:srgbClr val="C00000"/>
                </a:solidFill>
              </a:rPr>
              <a:t>İhbar Tazminatı </a:t>
            </a:r>
            <a:endParaRPr lang="tr-TR" b="1" i="1" u="sng" dirty="0" smtClean="0">
              <a:solidFill>
                <a:srgbClr val="C00000"/>
              </a:solidFill>
            </a:endParaRPr>
          </a:p>
          <a:p>
            <a:endParaRPr lang="tr-TR" sz="2400" dirty="0" smtClean="0"/>
          </a:p>
          <a:p>
            <a:r>
              <a:rPr lang="tr-TR" sz="2400" dirty="0" smtClean="0"/>
              <a:t>İşçi bildirim şartına uymadan işi bırakıp giderse, işverene, </a:t>
            </a:r>
          </a:p>
          <a:p>
            <a:r>
              <a:rPr lang="tr-TR" sz="2400" dirty="0" smtClean="0"/>
              <a:t>işveren bildirim süresine uymadan işçinin işyeriyle ilişkisini keserse işçiye, bildirim süresine ilişkin ücret tutarında bir tazminat ödemek zorundadır. </a:t>
            </a:r>
          </a:p>
          <a:p>
            <a:r>
              <a:rPr lang="tr-TR" sz="2400" dirty="0" smtClean="0"/>
              <a:t>Buna </a:t>
            </a:r>
            <a:r>
              <a:rPr lang="tr-TR" sz="2400" b="1" dirty="0" smtClean="0"/>
              <a:t>ihbar tazminatı </a:t>
            </a:r>
            <a:r>
              <a:rPr lang="tr-TR" sz="2400" dirty="0" smtClean="0"/>
              <a:t>denir. </a:t>
            </a:r>
          </a:p>
          <a:p>
            <a:endParaRPr lang="tr-TR" sz="2400" dirty="0" smtClean="0"/>
          </a:p>
          <a:p>
            <a:r>
              <a:rPr lang="tr-TR" sz="2400" b="1" dirty="0" smtClean="0"/>
              <a:t>İhbar tazminatı sadece işverenin ödeyeceği bir tazminat değildir. İşçi için de geçerlidir. </a:t>
            </a:r>
          </a:p>
          <a:p>
            <a:endParaRPr lang="tr-TR" sz="2400" dirty="0" smtClean="0"/>
          </a:p>
          <a:p>
            <a:r>
              <a:rPr lang="tr-TR" sz="2400" dirty="0" smtClean="0"/>
              <a:t>İhbar tazminatı </a:t>
            </a:r>
            <a:r>
              <a:rPr lang="tr-TR" sz="2400" b="1" u="sng" dirty="0" smtClean="0"/>
              <a:t>süresi belirsiz, sürekli iş sözleşmelerinin feshinde</a:t>
            </a:r>
            <a:r>
              <a:rPr lang="tr-TR" sz="2400" dirty="0" smtClean="0"/>
              <a:t>, </a:t>
            </a:r>
          </a:p>
          <a:p>
            <a:r>
              <a:rPr lang="tr-TR" sz="2400" b="1" dirty="0" smtClean="0"/>
              <a:t>haklı bir sebep bulunmadığı halde bildirim süresine uymayan </a:t>
            </a:r>
            <a:r>
              <a:rPr lang="tr-TR" sz="2400" b="1" dirty="0" err="1" smtClean="0"/>
              <a:t>tarafca</a:t>
            </a:r>
            <a:r>
              <a:rPr lang="tr-TR" sz="2400" b="1" dirty="0" smtClean="0"/>
              <a:t>, diğer tarafa ödenmesi gereken bir paradır.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sz="2800" b="1" i="1" u="sng" dirty="0" smtClean="0">
                <a:solidFill>
                  <a:srgbClr val="C00000"/>
                </a:solidFill>
              </a:rPr>
              <a:t>İhbar Tazminatı </a:t>
            </a:r>
            <a:endParaRPr lang="tr-TR" sz="2400" dirty="0" smtClean="0"/>
          </a:p>
          <a:p>
            <a:pPr>
              <a:buNone/>
            </a:pPr>
            <a:r>
              <a:rPr lang="tr-TR" sz="2400" b="1" u="sng" dirty="0" smtClean="0">
                <a:solidFill>
                  <a:srgbClr val="FF0000"/>
                </a:solidFill>
              </a:rPr>
              <a:t>Not:</a:t>
            </a:r>
          </a:p>
          <a:p>
            <a:r>
              <a:rPr lang="tr-TR" sz="2400" b="1" dirty="0" smtClean="0"/>
              <a:t>Peşin ödeme sadece işveren tarafından yapılan sözleşme fesihlerinde söz konusudur ve kanun böyle bir imkanı öngördüğü için, işverenin sözleşmeyi feshetmesi usulsüz fesih değildir.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İhbar tazminatı ise, süresi belirsiz sürekli iş sözleşmesini usulsüz fesheden işçi veya işverenin, diğer tarafa ödeyeceği bir tazminattır.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İhbar tazminatı hesaplanırken, İK 17’de hafta olarak ifade edilen fesih bildirim süresinin her haftası yedi gün olarak alınacak ve toplam gün sayısı ile son brüt giydirilmiş ücret çarpılacaktır.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Kıdem tazminatı gelir vergisinden istisna edilmişken ve sadece binde 7.59 damga vergisine tabi iken,</a:t>
            </a:r>
          </a:p>
          <a:p>
            <a:r>
              <a:rPr lang="tr-TR" sz="2400" b="1" dirty="0" smtClean="0"/>
              <a:t>İhbar tazminatından gelir vergisi kesilir, sigorta primi kesilmez. </a:t>
            </a:r>
          </a:p>
          <a:p>
            <a:endParaRPr lang="tr-TR" sz="2200" b="1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sz="2800" b="1" i="1" u="sng" dirty="0" smtClean="0">
                <a:solidFill>
                  <a:srgbClr val="C00000"/>
                </a:solidFill>
              </a:rPr>
              <a:t>İşverenin Fesih Hakkını Kötüye Kullanmasının Sonuçları </a:t>
            </a:r>
          </a:p>
          <a:p>
            <a:pPr>
              <a:buNone/>
            </a:pPr>
            <a:r>
              <a:rPr lang="tr-TR" sz="2200" b="1" u="sng" dirty="0" smtClean="0"/>
              <a:t>1-Kötü Niyet Tazminatı </a:t>
            </a:r>
          </a:p>
          <a:p>
            <a:r>
              <a:rPr lang="tr-TR" sz="2400" dirty="0" smtClean="0"/>
              <a:t>İş Kanunu’nun 17. maddesine göre süreli (usule uygun) fesih için bildirim sürelerine uymak ve hak edilen tazminatları ödemek yeterli görünmektedir. </a:t>
            </a:r>
          </a:p>
          <a:p>
            <a:endParaRPr lang="tr-TR" sz="2400" dirty="0" smtClean="0"/>
          </a:p>
          <a:p>
            <a:r>
              <a:rPr lang="tr-TR" sz="2400" dirty="0" smtClean="0"/>
              <a:t>Ancak 17. madde, süreli feshin kötüye kullanılmaması gerektiğini, aksi hâlde işverenin </a:t>
            </a:r>
            <a:r>
              <a:rPr lang="tr-TR" sz="2400" dirty="0" err="1" smtClean="0"/>
              <a:t>kötüniyet</a:t>
            </a:r>
            <a:r>
              <a:rPr lang="tr-TR" sz="2400" dirty="0" smtClean="0"/>
              <a:t> tazminatı ödeyeceğini düzenlemiştir.</a:t>
            </a:r>
          </a:p>
          <a:p>
            <a:r>
              <a:rPr lang="tr-TR" sz="2400" dirty="0" smtClean="0"/>
              <a:t>Buna göre</a:t>
            </a:r>
            <a:r>
              <a:rPr lang="tr-TR" sz="2400" b="1" i="1" dirty="0" smtClean="0"/>
              <a:t>, </a:t>
            </a:r>
            <a:r>
              <a:rPr lang="tr-TR" sz="2400" dirty="0" smtClean="0"/>
              <a:t>“...</a:t>
            </a:r>
            <a:r>
              <a:rPr lang="tr-TR" sz="2400" b="1" dirty="0" smtClean="0"/>
              <a:t>fesih hakkının kötüye kullanılarak sona erdirildiği durumlarda </a:t>
            </a:r>
            <a:r>
              <a:rPr lang="tr-TR" sz="2400" b="1" u="sng" dirty="0" smtClean="0"/>
              <a:t>işçiye bildirim süresinin üç katı tutarında tazminat ödenir.</a:t>
            </a:r>
            <a:r>
              <a:rPr lang="tr-TR" sz="2400" b="1" i="1" u="sng" dirty="0" smtClean="0"/>
              <a:t>”</a:t>
            </a:r>
            <a:endParaRPr lang="tr-TR" sz="2400" b="1" u="sng" dirty="0" smtClean="0"/>
          </a:p>
          <a:p>
            <a:pPr>
              <a:buNone/>
            </a:pPr>
            <a:endParaRPr lang="tr-TR" sz="2200" b="1" u="sng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sz="2800" b="1" i="1" u="sng" dirty="0" smtClean="0">
                <a:solidFill>
                  <a:srgbClr val="C00000"/>
                </a:solidFill>
              </a:rPr>
              <a:t>İşverenin Fesih Hakkını Kötüye Kullanmasının Sonuçları </a:t>
            </a:r>
          </a:p>
          <a:p>
            <a:pPr>
              <a:buNone/>
            </a:pPr>
            <a:r>
              <a:rPr lang="tr-TR" sz="2200" b="1" u="sng" dirty="0" smtClean="0"/>
              <a:t>2-Sendikal Tazminatı </a:t>
            </a:r>
          </a:p>
          <a:p>
            <a:r>
              <a:rPr lang="tr-TR" sz="2000" dirty="0" smtClean="0"/>
              <a:t>Bununla birlikte yasa koyucu, Anayasal hak durumundaki sendikalaşma hakkını korumak için sendikal sebepli fesihlere uygulanacak </a:t>
            </a:r>
            <a:r>
              <a:rPr lang="tr-TR" sz="2000" dirty="0" err="1" smtClean="0"/>
              <a:t>kötüniyet</a:t>
            </a:r>
            <a:r>
              <a:rPr lang="tr-TR" sz="2000" dirty="0" smtClean="0"/>
              <a:t> yaptırımını farklı bir yasada, ayrıca düzenlemiştir. </a:t>
            </a:r>
          </a:p>
          <a:p>
            <a:endParaRPr lang="tr-TR" sz="2000" dirty="0" smtClean="0"/>
          </a:p>
          <a:p>
            <a:r>
              <a:rPr lang="tr-TR" sz="2000" dirty="0" smtClean="0"/>
              <a:t>Sendikalar Kanunu ile getirilen ve sendikal tazminat olarak ifade edilen bu düzenlemeye göre, </a:t>
            </a:r>
            <a:r>
              <a:rPr lang="tr-TR" sz="2000" b="1" i="1" dirty="0" smtClean="0"/>
              <a:t>“...Sendika üyeliği veya sendikal faaliyetlerden dolayı hizmet akdinin feshi hâlinde</a:t>
            </a:r>
            <a:r>
              <a:rPr lang="tr-TR" sz="2000" b="1" i="1" u="sng" dirty="0" smtClean="0"/>
              <a:t>... ödenecek tazminat işçinin bir yıllık ücret tutarından az olamaz.”</a:t>
            </a:r>
            <a:r>
              <a:rPr lang="tr-TR" sz="2000" u="sng" dirty="0" smtClean="0"/>
              <a:t> (SK m.31).</a:t>
            </a:r>
            <a:endParaRPr lang="tr-TR" sz="2000" u="sng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sz="2800" b="1" i="1" u="sng" dirty="0" smtClean="0">
                <a:solidFill>
                  <a:srgbClr val="C00000"/>
                </a:solidFill>
              </a:rPr>
              <a:t>Çalışma Koşullarında Değişiklik ve İş Sözleşmesinin Feshi</a:t>
            </a:r>
          </a:p>
          <a:p>
            <a:pPr>
              <a:buNone/>
            </a:pPr>
            <a:endParaRPr lang="tr-TR" sz="2800" b="1" i="1" u="sng" dirty="0" smtClean="0">
              <a:solidFill>
                <a:srgbClr val="C00000"/>
              </a:solidFill>
            </a:endParaRPr>
          </a:p>
          <a:p>
            <a:r>
              <a:rPr lang="tr-TR" sz="2800" dirty="0" smtClean="0"/>
              <a:t>İşveren, iş sözleşmesiyle veya iş sözleşmesinin eki niteliğindeki personel yönetmeliği vb. kaynaklar ya da işyeri uygulamasıyla oluşan çalışma koşullarında esaslı bir değişikliği </a:t>
            </a:r>
          </a:p>
          <a:p>
            <a:r>
              <a:rPr lang="tr-TR" sz="2800" dirty="0" smtClean="0"/>
              <a:t>ancak durumu </a:t>
            </a:r>
            <a:r>
              <a:rPr lang="tr-TR" sz="2800" b="1" dirty="0" smtClean="0"/>
              <a:t>işçiye yazılı olarak bildirmek suretiyle </a:t>
            </a:r>
            <a:r>
              <a:rPr lang="tr-TR" sz="2800" dirty="0" smtClean="0"/>
              <a:t>yapabilir.</a:t>
            </a:r>
          </a:p>
          <a:p>
            <a:endParaRPr lang="tr-TR" sz="2800" dirty="0" smtClean="0"/>
          </a:p>
          <a:p>
            <a:r>
              <a:rPr lang="tr-TR" sz="2800" b="1" dirty="0" smtClean="0"/>
              <a:t>Bu şekle uygun olarak yapılmayan ve işçi tarafından altı işgünü içinde  yazılı olarak kabul edilmeyen değişiklikler işçiyi bağlamaz.</a:t>
            </a:r>
          </a:p>
          <a:p>
            <a:pPr>
              <a:buNone/>
            </a:pPr>
            <a:endParaRPr lang="tr-TR" sz="2000" u="sng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sz="2800" b="1" i="1" u="sng" dirty="0" smtClean="0">
                <a:solidFill>
                  <a:srgbClr val="C00000"/>
                </a:solidFill>
              </a:rPr>
              <a:t>Sözleşmenin Sona Ereceği Tarihin Hesaplanması</a:t>
            </a:r>
          </a:p>
          <a:p>
            <a:pPr>
              <a:buNone/>
            </a:pPr>
            <a:endParaRPr lang="tr-TR" sz="2800" b="1" i="1" u="sng" dirty="0" smtClean="0">
              <a:solidFill>
                <a:srgbClr val="C00000"/>
              </a:solidFill>
            </a:endParaRPr>
          </a:p>
          <a:p>
            <a:r>
              <a:rPr lang="tr-TR" sz="2800" dirty="0" smtClean="0"/>
              <a:t>Sözleşmenin hangi tarihte sona ereceği hesaplanırken, </a:t>
            </a:r>
            <a:r>
              <a:rPr lang="tr-TR" sz="2800" b="1" dirty="0" smtClean="0"/>
              <a:t>bildirimin yapıldığı tarihin üzerine, kanunda –işgünü değil hafta olarak- gösterilen fesih bildirim süreleri eklenecektir. </a:t>
            </a:r>
          </a:p>
          <a:p>
            <a:endParaRPr lang="tr-TR" sz="28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052736"/>
            <a:ext cx="8288337" cy="54718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u="sng" dirty="0" smtClean="0"/>
              <a:t>GENEL OLARAK</a:t>
            </a:r>
          </a:p>
          <a:p>
            <a:pPr>
              <a:buNone/>
            </a:pPr>
            <a:endParaRPr lang="tr-TR" sz="2400" b="1" u="sng" dirty="0" smtClean="0"/>
          </a:p>
          <a:p>
            <a:r>
              <a:rPr lang="tr-TR" sz="2400" b="1" dirty="0" smtClean="0"/>
              <a:t>İK 24 işçinin 25 ise işverenin dayanabileceği </a:t>
            </a:r>
            <a:r>
              <a:rPr lang="tr-TR" sz="2400" b="1" dirty="0" smtClean="0"/>
              <a:t>haklı </a:t>
            </a:r>
            <a:r>
              <a:rPr lang="tr-TR" sz="2400" b="1" dirty="0" smtClean="0"/>
              <a:t>sebepleri düzenlemiştir.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Bu sebeplerden biri varsa, bu sebebe dayanan işçi veya işveren, </a:t>
            </a:r>
            <a:r>
              <a:rPr lang="tr-TR" sz="2400" b="1" u="sng" dirty="0" smtClean="0"/>
              <a:t>süresi belirli sözleşmelere sürenin sonunu beklemeksizin ve tazminat ödemeksizin;</a:t>
            </a:r>
          </a:p>
          <a:p>
            <a:endParaRPr lang="tr-TR" sz="2400" b="1" dirty="0" smtClean="0"/>
          </a:p>
          <a:p>
            <a:r>
              <a:rPr lang="tr-TR" sz="2400" b="1" u="sng" dirty="0" smtClean="0"/>
              <a:t>Süresi belirsiz sözleşmelerde fesih bildirim süresi tanımadan ve ihbar tazminatı ödemeden</a:t>
            </a:r>
            <a:r>
              <a:rPr lang="tr-TR" sz="2400" b="1" dirty="0" smtClean="0"/>
              <a:t> </a:t>
            </a:r>
          </a:p>
          <a:p>
            <a:r>
              <a:rPr lang="tr-TR" sz="2400" b="1" dirty="0" smtClean="0"/>
              <a:t>sözleşmeyi derhal sona erdirme hakkına sahiptir. </a:t>
            </a:r>
          </a:p>
          <a:p>
            <a:pPr>
              <a:buNone/>
            </a:pPr>
            <a:endParaRPr lang="tr-TR" sz="14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052736"/>
            <a:ext cx="8288337" cy="54718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u="sng" dirty="0" smtClean="0"/>
              <a:t>GENEL OLARAK</a:t>
            </a:r>
          </a:p>
          <a:p>
            <a:pPr>
              <a:buNone/>
            </a:pPr>
            <a:endParaRPr lang="tr-TR" sz="2400" b="1" u="sng" dirty="0" smtClean="0"/>
          </a:p>
          <a:p>
            <a:r>
              <a:rPr lang="tr-TR" sz="2400" dirty="0" smtClean="0"/>
              <a:t>İK 24-25’deki haklı sebeplerin varlığı halinde, </a:t>
            </a:r>
          </a:p>
          <a:p>
            <a:r>
              <a:rPr lang="tr-TR" sz="2400" b="1" dirty="0" smtClean="0"/>
              <a:t>İhbar tazminatı almak veya vermek söz konusu değildir.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İK 25/II dışındaki hallerde ise, işçi en az bir yıl çalışmışsa kıdem tazminatı ödenmesi mümkündür.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4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 Sözleşmesinin </a:t>
            </a:r>
            <a:r>
              <a:rPr lang="tr-TR" b="1" dirty="0" smtClean="0"/>
              <a:t>FESİH DIŞINDA </a:t>
            </a:r>
            <a:r>
              <a:rPr lang="tr-TR" dirty="0" smtClean="0"/>
              <a:t>Sona Ermesi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endParaRPr lang="tr-TR" b="1" dirty="0" smtClean="0"/>
          </a:p>
          <a:p>
            <a:pPr marL="514350" indent="-51435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1-Sözleşme Süresinin Bitmesi</a:t>
            </a:r>
          </a:p>
          <a:p>
            <a:r>
              <a:rPr lang="tr-TR" dirty="0" smtClean="0"/>
              <a:t>Belirli süreli sözleşmeler için geçerli olan bu durumda taraflar, süre sonunda fesih beyanında bulunmak zorunda kalmazlar. </a:t>
            </a:r>
          </a:p>
          <a:p>
            <a:r>
              <a:rPr lang="tr-TR" dirty="0" smtClean="0"/>
              <a:t>Sözleşme süre sonunda kendiliğinden sona erer.</a:t>
            </a:r>
          </a:p>
          <a:p>
            <a:endParaRPr lang="tr-TR" dirty="0" smtClean="0"/>
          </a:p>
          <a:p>
            <a:r>
              <a:rPr lang="tr-TR" dirty="0" smtClean="0"/>
              <a:t>Burada söz konusu olan sona erme şekli feshe bağlı olmadığından, iş mevzuatında yer alan feshe bağlı hakların doğmasına engel olur. </a:t>
            </a:r>
          </a:p>
          <a:p>
            <a:endParaRPr lang="tr-TR" dirty="0" smtClean="0"/>
          </a:p>
          <a:p>
            <a:r>
              <a:rPr lang="tr-TR" dirty="0" smtClean="0"/>
              <a:t>Dolayısıyla, örneğin süre sonunda ihbar tazminatı hakkı doğmayacağı gibi işçi asgari bir yıllık çalışması olsa da kıdem tazminatı talep edemeyecektir.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052736"/>
            <a:ext cx="8288337" cy="54718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400" b="1" u="sng" dirty="0" smtClean="0"/>
              <a:t>GENEL OLARAK</a:t>
            </a:r>
          </a:p>
          <a:p>
            <a:pPr>
              <a:buNone/>
            </a:pPr>
            <a:endParaRPr lang="tr-TR" sz="2400" b="1" u="sng" dirty="0" smtClean="0"/>
          </a:p>
          <a:p>
            <a:r>
              <a:rPr lang="tr-TR" sz="2400" dirty="0" smtClean="0"/>
              <a:t>İK 24-25’de yer alan ahlak ve iyi niyet kurallarına uymayan haller ve benzeri grubuna giren bir sebebe dayanan taraf, </a:t>
            </a:r>
            <a:r>
              <a:rPr lang="tr-TR" sz="2400" b="1" dirty="0" smtClean="0"/>
              <a:t>bu sebebi ve faili öğrendiği günü izleyen günden başlayarak, 6 işgünü içinde sözleşmeyi feshetmezse, fesih artık haklı sebeple derhal fesih olmaz.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Sebebin gerçekleştiği andan itibaren 1 yıl içinde öğrenilmesi halinde, öğrenme tarihinden itibaren, 6 işgünlük süre işlemeye başlar.</a:t>
            </a:r>
          </a:p>
          <a:p>
            <a:r>
              <a:rPr lang="tr-TR" sz="2400" b="1" dirty="0" smtClean="0"/>
              <a:t>1 yıllık süre dolduktan sonra öğrenilirse, artık bu sebebe dayanılamaz. </a:t>
            </a:r>
          </a:p>
          <a:p>
            <a:r>
              <a:rPr lang="tr-TR" sz="2400" dirty="0" smtClean="0"/>
              <a:t>Çünkü bu süreler hak düşürücü sürelerdir. </a:t>
            </a:r>
          </a:p>
          <a:p>
            <a:r>
              <a:rPr lang="tr-TR" sz="2400" b="1" dirty="0" smtClean="0"/>
              <a:t>İşçinin olayda maddi çıkar sağlaması halinde 1 yıllık süre uygulanmaz.  </a:t>
            </a:r>
            <a:endParaRPr lang="tr-TR" sz="14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052736"/>
            <a:ext cx="8288337" cy="54718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2800" b="1" u="sng" dirty="0" smtClean="0">
                <a:solidFill>
                  <a:srgbClr val="002060"/>
                </a:solidFill>
              </a:rPr>
              <a:t>İşçinin Haklı Fesih Sebepleri</a:t>
            </a:r>
          </a:p>
          <a:p>
            <a:endParaRPr lang="tr-TR" sz="1400" dirty="0" smtClean="0"/>
          </a:p>
          <a:p>
            <a:endParaRPr lang="tr-TR" sz="1400" dirty="0" smtClean="0"/>
          </a:p>
          <a:p>
            <a:r>
              <a:rPr lang="tr-TR" sz="2800" dirty="0" smtClean="0"/>
              <a:t>İş Kanunu’na göre, süresi belirli olsun veya olmasın işçi, 24. maddede yazılı hâllerde belirli süreli iş sözleşmesini sürenin bitiminden önce veya belirsiz süreli iş sözleşmesini bildirim süresini beklemeksizin feshedebilir.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Kanun, fesih sebeplerini çeşitli bentler altında toplamıştır. </a:t>
            </a:r>
          </a:p>
          <a:p>
            <a:endParaRPr lang="tr-TR" sz="2800" dirty="0" smtClean="0"/>
          </a:p>
          <a:p>
            <a:r>
              <a:rPr lang="tr-TR" sz="2800" dirty="0" smtClean="0"/>
              <a:t>Bunlar, </a:t>
            </a:r>
            <a:r>
              <a:rPr lang="tr-TR" sz="2800" b="1" dirty="0" smtClean="0"/>
              <a:t>sağlık sebepleri, ahlak ve </a:t>
            </a:r>
            <a:r>
              <a:rPr lang="tr-TR" sz="2800" b="1" dirty="0" err="1" smtClean="0"/>
              <a:t>iyiniyet</a:t>
            </a:r>
            <a:r>
              <a:rPr lang="tr-TR" sz="2800" b="1" dirty="0" smtClean="0"/>
              <a:t> kurallarına uymayan hâller ve benzerleri ile zorlayıcı hâller </a:t>
            </a:r>
            <a:r>
              <a:rPr lang="tr-TR" sz="2800" dirty="0" smtClean="0"/>
              <a:t>şeklinde ifade edilmiştir.</a:t>
            </a:r>
            <a:endParaRPr lang="tr-TR" sz="28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 Sözleşmesinin İşveren Tarafından Haklı Sebeple Derhal Feshi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İşveren açısından derhal fesih nedenleri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1-sağlık sebepleri</a:t>
            </a:r>
          </a:p>
          <a:p>
            <a:pPr>
              <a:buNone/>
            </a:pPr>
            <a:r>
              <a:rPr lang="tr-TR" dirty="0" smtClean="0"/>
              <a:t>A-işçinin işiyle bağdaşmayacak bir hastalığa yakalanması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B-işçinin kendi kusuruyla hastalanması veya engelli hale gelmesi ve bu yüzden işe devamsızlık yapması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C-işçinin kusuru OLMAKSIZIN  hastalanması, sakatlanması veya gebelik ve doğum sebebiyle işe devamsızlık yapması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İşveren açısından derhal fesih nedenleri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2-işçinin ahlak ve </a:t>
            </a:r>
            <a:r>
              <a:rPr lang="tr-TR" b="1" dirty="0" err="1" smtClean="0"/>
              <a:t>iyiniyet</a:t>
            </a:r>
            <a:r>
              <a:rPr lang="tr-TR" b="1" dirty="0" smtClean="0"/>
              <a:t> kurallarına uymayan halleri vb.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dirty="0" smtClean="0"/>
              <a:t>Burada işçiye ihbar da kıdem de ödenmez.</a:t>
            </a:r>
          </a:p>
          <a:p>
            <a:pPr>
              <a:buNone/>
            </a:pPr>
            <a:r>
              <a:rPr lang="tr-TR" dirty="0" smtClean="0"/>
              <a:t>İşveren İK 25’e uygun tazminatsız fesih yapabilmesi için,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Feshi sebebi öğrenme tarihinden itibaren 6İŞGÜNÜ içinde yapması, </a:t>
            </a:r>
          </a:p>
          <a:p>
            <a:pPr>
              <a:buNone/>
            </a:pPr>
            <a:r>
              <a:rPr lang="tr-TR" b="1" dirty="0" smtClean="0"/>
              <a:t>Herhalde de sebebin gerçekleşme tarihinden itibaren 1yıl içinde öğrenilmiş olması gerekir.</a:t>
            </a:r>
          </a:p>
          <a:p>
            <a:pPr>
              <a:buNone/>
            </a:pPr>
            <a:r>
              <a:rPr lang="tr-TR" dirty="0" smtClean="0"/>
              <a:t>İşçi olayda maddi çıkar sağlamışsa bir yıllık süre uygulanmaz.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İşveren açısından derhal fesih nedenleri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3-zorlayıcı sebepler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dirty="0" smtClean="0"/>
              <a:t>İşçiyi, işyerinde 1 haftadan fazla süreyle işyerinde çalışmaktan alıkoyan bir sebep ortaya çıkmışsa,</a:t>
            </a:r>
          </a:p>
          <a:p>
            <a:pPr>
              <a:buNone/>
            </a:pPr>
            <a:r>
              <a:rPr lang="tr-TR" dirty="0" smtClean="0"/>
              <a:t>Derhal fesih.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Not</a:t>
            </a:r>
            <a:r>
              <a:rPr lang="tr-TR" dirty="0" smtClean="0"/>
              <a:t>: işçinin hastalanması veya kaza geçirmesi yüzünden çalışamaması zorlayıcı sebep değildir. </a:t>
            </a:r>
          </a:p>
          <a:p>
            <a:pPr>
              <a:buNone/>
            </a:pPr>
            <a:r>
              <a:rPr lang="tr-TR" dirty="0" smtClean="0"/>
              <a:t>1 haftalık süre içinde işçi her gün (hafta tatili de dahil) yarım ücrete hak kazanır.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Zorlayıcı sebep varsa ihbar ödenmez, şartı varsa kıdem alır.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1-AÖF, Bireysel İş Hukuku</a:t>
            </a:r>
          </a:p>
          <a:p>
            <a:pPr marL="0" indent="0">
              <a:buNone/>
            </a:pPr>
            <a:r>
              <a:rPr lang="tr-TR" dirty="0" smtClean="0"/>
              <a:t>2-Müjdat </a:t>
            </a:r>
            <a:r>
              <a:rPr lang="tr-TR" dirty="0" err="1" smtClean="0"/>
              <a:t>Şakar</a:t>
            </a:r>
            <a:r>
              <a:rPr lang="tr-TR" dirty="0" smtClean="0"/>
              <a:t>, Meslek Yüksekokulları İçin İş Hukuku ve Sosyal Güvenlik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705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 Sözleşmesinin </a:t>
            </a:r>
            <a:r>
              <a:rPr lang="tr-TR" b="1" dirty="0" smtClean="0"/>
              <a:t>FESİH DIŞINDA </a:t>
            </a:r>
            <a:r>
              <a:rPr lang="tr-TR" dirty="0" smtClean="0"/>
              <a:t>Sona Ermesi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tr-TR" b="1" dirty="0" smtClean="0"/>
          </a:p>
          <a:p>
            <a:pPr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2-Tarafların Anlaşması (</a:t>
            </a:r>
            <a:r>
              <a:rPr lang="tr-TR" b="1" u="sng" dirty="0" err="1" smtClean="0">
                <a:solidFill>
                  <a:srgbClr val="C00000"/>
                </a:solidFill>
              </a:rPr>
              <a:t>İkale</a:t>
            </a:r>
            <a:r>
              <a:rPr lang="tr-TR" b="1" u="sng" dirty="0" smtClean="0">
                <a:solidFill>
                  <a:srgbClr val="C00000"/>
                </a:solidFill>
              </a:rPr>
              <a:t>)</a:t>
            </a:r>
          </a:p>
          <a:p>
            <a:endParaRPr lang="tr-TR" b="1" i="1" dirty="0" smtClean="0"/>
          </a:p>
          <a:p>
            <a:r>
              <a:rPr lang="tr-TR" dirty="0" smtClean="0"/>
              <a:t>İş sözleşmesi ister belirli ister belirsiz süreli olsun,</a:t>
            </a:r>
          </a:p>
          <a:p>
            <a:r>
              <a:rPr lang="tr-TR" dirty="0" smtClean="0"/>
              <a:t>İşçi ve işveren </a:t>
            </a:r>
            <a:r>
              <a:rPr lang="tr-TR" b="1" dirty="0" smtClean="0"/>
              <a:t>her zaman anlaşarak </a:t>
            </a:r>
            <a:r>
              <a:rPr lang="tr-TR" dirty="0" smtClean="0"/>
              <a:t>sözleşmeyi sona erdirme imkanına sahiptir.</a:t>
            </a:r>
          </a:p>
          <a:p>
            <a:endParaRPr lang="tr-TR" dirty="0" smtClean="0"/>
          </a:p>
          <a:p>
            <a:r>
              <a:rPr lang="tr-TR" dirty="0" smtClean="0"/>
              <a:t>Bu konudaki anlaşma </a:t>
            </a:r>
            <a:r>
              <a:rPr lang="tr-TR" b="1" dirty="0" smtClean="0"/>
              <a:t>açık veya örtülü </a:t>
            </a:r>
            <a:r>
              <a:rPr lang="tr-TR" dirty="0" smtClean="0"/>
              <a:t>(zımni) olarak yapılabilir. </a:t>
            </a:r>
          </a:p>
          <a:p>
            <a:endParaRPr lang="tr-TR" dirty="0" smtClean="0"/>
          </a:p>
          <a:p>
            <a:r>
              <a:rPr lang="tr-TR" dirty="0" smtClean="0"/>
              <a:t>Örneğin; kamu sektöründe çalışan bir işçinin  kendi isteğiyle işveren tarafından devlet memuru kadrosuna alınması, tarafların örtülü anlaşmasıyla iş sözleşmesinin sona erdirilmesi anlamını taşır.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 Sözleşmesinin </a:t>
            </a:r>
            <a:r>
              <a:rPr lang="tr-TR" b="1" dirty="0" smtClean="0"/>
              <a:t>FESİH DIŞINDA </a:t>
            </a:r>
            <a:r>
              <a:rPr lang="tr-TR" dirty="0" smtClean="0"/>
              <a:t>Sona Ermesi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tr-TR" b="1" dirty="0" smtClean="0"/>
          </a:p>
          <a:p>
            <a:pPr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3-Ölüm</a:t>
            </a:r>
          </a:p>
          <a:p>
            <a:endParaRPr lang="tr-TR" b="1" i="1" dirty="0" smtClean="0"/>
          </a:p>
          <a:p>
            <a:r>
              <a:rPr lang="tr-TR" dirty="0" smtClean="0"/>
              <a:t>iş sözleşmesi, işçinin ölümüyle kendiliğinden sona erer. </a:t>
            </a:r>
          </a:p>
          <a:p>
            <a:endParaRPr lang="tr-TR" dirty="0" smtClean="0"/>
          </a:p>
          <a:p>
            <a:r>
              <a:rPr lang="tr-TR" sz="2000" dirty="0"/>
              <a:t>işverenin ölümü hâlinde, yerini mirasçıları alır.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İş Sözleşmesinin </a:t>
            </a:r>
            <a:r>
              <a:rPr lang="tr-TR" sz="3200" b="1" dirty="0" smtClean="0">
                <a:solidFill>
                  <a:srgbClr val="C00000"/>
                </a:solidFill>
              </a:rPr>
              <a:t>FESİH YOLUYLA </a:t>
            </a:r>
            <a:r>
              <a:rPr lang="tr-TR" sz="3200" b="1" dirty="0" smtClean="0"/>
              <a:t>Sona Ermesi</a:t>
            </a:r>
            <a:endParaRPr lang="tr-TR" sz="32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FESİH KAVRAMI ve FESHİN ŞEKLİ</a:t>
            </a:r>
          </a:p>
          <a:p>
            <a:pPr marL="514350" indent="-514350">
              <a:buBlip>
                <a:blip r:embed="rId2"/>
              </a:buBlip>
            </a:pPr>
            <a:r>
              <a:rPr lang="tr-TR" dirty="0" smtClean="0"/>
              <a:t>Fesih, işçi veya işverenin tek taraflı bir irade açıklamasıyla sözleşmeyi sona erdirmesidir.</a:t>
            </a:r>
          </a:p>
          <a:p>
            <a:pPr marL="514350" indent="-514350">
              <a:buBlip>
                <a:blip r:embed="rId2"/>
              </a:buBlip>
            </a:pPr>
            <a:endParaRPr lang="tr-TR" b="1" dirty="0" smtClean="0"/>
          </a:p>
          <a:p>
            <a:pPr marL="514350" indent="-514350">
              <a:buBlip>
                <a:blip r:embed="rId2"/>
              </a:buBlip>
            </a:pPr>
            <a:r>
              <a:rPr lang="tr-TR" dirty="0" smtClean="0"/>
              <a:t>Bozucu yenilik doğuran bir haktır.</a:t>
            </a:r>
          </a:p>
          <a:p>
            <a:pPr marL="514350" indent="-514350">
              <a:buBlip>
                <a:blip r:embed="rId2"/>
              </a:buBlip>
            </a:pPr>
            <a:r>
              <a:rPr lang="tr-TR" dirty="0" smtClean="0"/>
              <a:t>Karşı tarafa ulaştığı andan itibaren hukuki sonuçlarını doğurur. </a:t>
            </a:r>
          </a:p>
          <a:p>
            <a:pPr marL="514350" indent="-514350">
              <a:buBlip>
                <a:blip r:embed="rId2"/>
              </a:buBlip>
            </a:pPr>
            <a:endParaRPr lang="tr-TR" b="1" dirty="0" smtClean="0"/>
          </a:p>
          <a:p>
            <a:pPr marL="514350" indent="-514350">
              <a:buBlip>
                <a:blip r:embed="rId2"/>
              </a:buBlip>
            </a:pPr>
            <a:r>
              <a:rPr lang="tr-TR" dirty="0" smtClean="0"/>
              <a:t>Fesih kural olarak yazılı yapılır ve karşı tarafın bu bildirimi aldığında dair imzalı beyanı alınır. </a:t>
            </a:r>
          </a:p>
          <a:p>
            <a:pPr marL="514350" indent="-514350">
              <a:buBlip>
                <a:blip r:embed="rId2"/>
              </a:buBlip>
            </a:pPr>
            <a:r>
              <a:rPr lang="tr-TR" sz="2000" dirty="0" smtClean="0"/>
              <a:t>Bildirim yapılan imzadan kaçınıyorsa, durum tutanakla tespit edilir ve bildirim yapılmış sayılır. </a:t>
            </a:r>
          </a:p>
          <a:p>
            <a:pPr marL="514350" indent="-514350">
              <a:buBlip>
                <a:blip r:embed="rId2"/>
              </a:buBlip>
            </a:pPr>
            <a:r>
              <a:rPr lang="tr-TR" sz="2000" dirty="0" smtClean="0"/>
              <a:t>Bildirimin yazılı yapılması geçerlilik şartı değil, sadece ispat şartıdır. </a:t>
            </a:r>
          </a:p>
          <a:p>
            <a:pPr marL="514350" indent="-514350"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İş Sözleşmesinin </a:t>
            </a:r>
            <a:r>
              <a:rPr lang="tr-TR" sz="3200" b="1" dirty="0" smtClean="0">
                <a:solidFill>
                  <a:srgbClr val="C00000"/>
                </a:solidFill>
              </a:rPr>
              <a:t>FESİH YOLUYLA </a:t>
            </a:r>
            <a:r>
              <a:rPr lang="tr-TR" sz="3200" b="1" dirty="0" smtClean="0"/>
              <a:t>Sona Ermesi</a:t>
            </a:r>
            <a:endParaRPr lang="tr-TR" sz="32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FESİH ÇEŞİTLERİ </a:t>
            </a:r>
          </a:p>
          <a:p>
            <a:pPr marL="514350" indent="-514350">
              <a:buBlip>
                <a:blip r:embed="rId2"/>
              </a:buBlip>
            </a:pPr>
            <a:r>
              <a:rPr lang="tr-TR" sz="2400" dirty="0" smtClean="0"/>
              <a:t>Fesih sonuçlarını doğurma anına göre, </a:t>
            </a:r>
          </a:p>
          <a:p>
            <a:pPr marL="514350" indent="-514350">
              <a:buBlip>
                <a:blip r:embed="rId2"/>
              </a:buBlip>
            </a:pPr>
            <a:endParaRPr lang="tr-TR" sz="2400" dirty="0" smtClean="0"/>
          </a:p>
          <a:p>
            <a:pPr marL="514350" indent="-514350">
              <a:buBlip>
                <a:blip r:embed="rId2"/>
              </a:buBlip>
            </a:pPr>
            <a:r>
              <a:rPr lang="tr-TR" sz="2400" b="1" dirty="0" smtClean="0"/>
              <a:t>Bildirim süresi verilerek fesih (</a:t>
            </a:r>
            <a:r>
              <a:rPr lang="tr-TR" sz="2400" b="1" u="sng" dirty="0" smtClean="0"/>
              <a:t>süreli fesih</a:t>
            </a:r>
            <a:r>
              <a:rPr lang="tr-TR" sz="2400" b="1" dirty="0" smtClean="0"/>
              <a:t>, feshi ihbar) ve</a:t>
            </a:r>
          </a:p>
          <a:p>
            <a:pPr marL="514350" indent="-514350">
              <a:buBlip>
                <a:blip r:embed="rId2"/>
              </a:buBlip>
            </a:pPr>
            <a:r>
              <a:rPr lang="tr-TR" sz="2400" b="1" dirty="0" smtClean="0"/>
              <a:t>Derhal fesih (</a:t>
            </a:r>
            <a:r>
              <a:rPr lang="tr-TR" sz="2400" b="1" u="sng" dirty="0" smtClean="0"/>
              <a:t>süresiz fesih</a:t>
            </a:r>
            <a:r>
              <a:rPr lang="tr-TR" sz="2400" b="1" dirty="0" smtClean="0"/>
              <a:t>, haklı sebeplerle fesih)</a:t>
            </a:r>
            <a:r>
              <a:rPr lang="tr-TR" sz="2400" dirty="0" smtClean="0"/>
              <a:t> </a:t>
            </a:r>
          </a:p>
          <a:p>
            <a:pPr marL="514350" indent="-514350">
              <a:buBlip>
                <a:blip r:embed="rId2"/>
              </a:buBlip>
            </a:pPr>
            <a:r>
              <a:rPr lang="tr-TR" sz="2400" dirty="0" smtClean="0"/>
              <a:t>Olarak ikiye ayrılır.</a:t>
            </a:r>
          </a:p>
          <a:p>
            <a:pPr marL="514350" indent="-514350">
              <a:buBlip>
                <a:blip r:embed="rId2"/>
              </a:buBlip>
            </a:pPr>
            <a:endParaRPr lang="tr-TR" sz="2400" dirty="0" smtClean="0"/>
          </a:p>
          <a:p>
            <a:pPr marL="514350" indent="-514350"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</a:rPr>
              <a:t>Süresi </a:t>
            </a:r>
            <a:r>
              <a:rPr lang="tr-TR" sz="3200" b="1" u="sng" dirty="0" smtClean="0">
                <a:solidFill>
                  <a:srgbClr val="002060"/>
                </a:solidFill>
              </a:rPr>
              <a:t>Belirli</a:t>
            </a:r>
            <a:r>
              <a:rPr lang="tr-TR" sz="3200" b="1" dirty="0" smtClean="0">
                <a:solidFill>
                  <a:srgbClr val="002060"/>
                </a:solidFill>
              </a:rPr>
              <a:t> İş Sözleşmesinin Feshi </a:t>
            </a:r>
            <a:endParaRPr lang="tr-TR" sz="3200" b="1" dirty="0">
              <a:solidFill>
                <a:srgbClr val="00206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A-</a:t>
            </a:r>
            <a:r>
              <a:rPr lang="tr-TR" sz="2800" b="1" u="sng" dirty="0" smtClean="0">
                <a:solidFill>
                  <a:srgbClr val="FF0000"/>
                </a:solidFill>
              </a:rPr>
              <a:t>Süresi Belirli İş Sözleşmesinin </a:t>
            </a:r>
            <a:r>
              <a:rPr lang="tr-TR" sz="2800" b="1" u="sng" dirty="0" smtClean="0"/>
              <a:t>İşveren</a:t>
            </a:r>
            <a:r>
              <a:rPr lang="tr-TR" sz="2800" b="1" u="sng" dirty="0" smtClean="0">
                <a:solidFill>
                  <a:srgbClr val="FF0000"/>
                </a:solidFill>
              </a:rPr>
              <a:t> Tarafından Feshi </a:t>
            </a:r>
          </a:p>
          <a:p>
            <a:pPr marL="514350" indent="-514350">
              <a:buNone/>
            </a:pPr>
            <a:endParaRPr lang="tr-TR" sz="2800" b="1" u="sng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tr-TR" sz="2800" dirty="0" smtClean="0"/>
              <a:t>İşveren, İK ‘de gösterilen </a:t>
            </a:r>
            <a:r>
              <a:rPr lang="tr-TR" sz="2800" b="1" dirty="0" smtClean="0"/>
              <a:t>haklı sebeplerden biri bulunmadan ve bitiş tarihi gelmeden sözleşmeyi feshederse,</a:t>
            </a:r>
            <a:r>
              <a:rPr lang="tr-TR" sz="2800" dirty="0" smtClean="0"/>
              <a:t> </a:t>
            </a:r>
            <a:r>
              <a:rPr lang="tr-TR" sz="2800" i="1" u="sng" dirty="0" smtClean="0"/>
              <a:t>bu usulsüz fesihtir </a:t>
            </a:r>
            <a:r>
              <a:rPr lang="tr-TR" sz="2800" dirty="0" smtClean="0"/>
              <a:t>ve BK 408 hükmü uygulanır. </a:t>
            </a:r>
          </a:p>
          <a:p>
            <a:pPr marL="514350" indent="-514350"/>
            <a:endParaRPr lang="tr-TR" sz="2800" dirty="0" smtClean="0"/>
          </a:p>
          <a:p>
            <a:pPr marL="514350" indent="-514350"/>
            <a:r>
              <a:rPr lang="tr-TR" sz="2800" dirty="0" smtClean="0"/>
              <a:t>Bu durumda </a:t>
            </a:r>
            <a:r>
              <a:rPr lang="tr-TR" sz="2800" b="1" dirty="0" smtClean="0"/>
              <a:t>işverenin temerrüdü</a:t>
            </a:r>
            <a:r>
              <a:rPr lang="tr-TR" sz="2800" dirty="0" smtClean="0"/>
              <a:t>, </a:t>
            </a:r>
          </a:p>
          <a:p>
            <a:pPr marL="514350" indent="-514350"/>
            <a:r>
              <a:rPr lang="tr-TR" sz="2800" dirty="0" smtClean="0"/>
              <a:t>yani işçinin iş görme borcunu ifaya hazır olmasına rağmen, işverenin bunu kabul etmemesi, işçiyi çalıştırmaması söz konusudur.  </a:t>
            </a: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</a:rPr>
              <a:t>Süresi </a:t>
            </a:r>
            <a:r>
              <a:rPr lang="tr-TR" sz="3200" b="1" u="sng" dirty="0" smtClean="0">
                <a:solidFill>
                  <a:srgbClr val="002060"/>
                </a:solidFill>
              </a:rPr>
              <a:t>Belirli</a:t>
            </a:r>
            <a:r>
              <a:rPr lang="tr-TR" sz="3200" b="1" dirty="0" smtClean="0">
                <a:solidFill>
                  <a:srgbClr val="002060"/>
                </a:solidFill>
              </a:rPr>
              <a:t> İş Sözleşmesinin Feshi </a:t>
            </a:r>
            <a:endParaRPr lang="tr-TR" sz="3200" b="1" dirty="0">
              <a:solidFill>
                <a:srgbClr val="00206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B-</a:t>
            </a:r>
            <a:r>
              <a:rPr lang="tr-TR" sz="2800" b="1" u="sng" dirty="0" smtClean="0">
                <a:solidFill>
                  <a:srgbClr val="FF0000"/>
                </a:solidFill>
              </a:rPr>
              <a:t>Süresi Belirli İş Sözleşmesinin </a:t>
            </a:r>
            <a:r>
              <a:rPr lang="tr-TR" sz="2800" b="1" u="sng" dirty="0" smtClean="0"/>
              <a:t>İşçi</a:t>
            </a:r>
            <a:r>
              <a:rPr lang="tr-TR" sz="2800" b="1" u="sng" dirty="0" smtClean="0">
                <a:solidFill>
                  <a:srgbClr val="FF0000"/>
                </a:solidFill>
              </a:rPr>
              <a:t> Tarafından Feshi </a:t>
            </a:r>
          </a:p>
          <a:p>
            <a:pPr marL="514350" indent="-514350">
              <a:buNone/>
            </a:pPr>
            <a:endParaRPr lang="tr-TR" sz="2800" b="1" u="sng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tr-TR" sz="2800" dirty="0" smtClean="0"/>
              <a:t>Süresi belirli iş sözleşmesinde, bitiş tarihi gelene kadar işçinin çalışması gerekir.</a:t>
            </a:r>
          </a:p>
          <a:p>
            <a:pPr marL="514350" indent="-514350"/>
            <a:endParaRPr lang="tr-TR" sz="2800" dirty="0" smtClean="0"/>
          </a:p>
          <a:p>
            <a:pPr marL="514350" indent="-514350"/>
            <a:r>
              <a:rPr lang="tr-TR" sz="2800" dirty="0" smtClean="0"/>
              <a:t>İşçi bu tarih gelmeden, İK 24’de gösterilen </a:t>
            </a:r>
            <a:r>
              <a:rPr lang="tr-TR" sz="2800" b="1" dirty="0" smtClean="0"/>
              <a:t>haklı sebepler olmaksızın sözleşmeyi feshederse, usulsüz fesih söz konusu olur. </a:t>
            </a:r>
          </a:p>
          <a:p>
            <a:pPr marL="514350" indent="-514350"/>
            <a:endParaRPr lang="tr-TR" sz="2200" b="1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395536" y="274638"/>
          <a:ext cx="842493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endParaRPr lang="tr-TR" sz="2200" b="1" dirty="0" smtClean="0"/>
          </a:p>
          <a:p>
            <a:pPr marL="514350" indent="-514350"/>
            <a:endParaRPr lang="tr-TR" sz="2200" b="1" dirty="0" smtClean="0"/>
          </a:p>
        </p:txBody>
      </p:sp>
      <p:sp>
        <p:nvSpPr>
          <p:cNvPr id="10" name="6 Başlık"/>
          <p:cNvSpPr>
            <a:spLocks noGrp="1"/>
          </p:cNvSpPr>
          <p:nvPr>
            <p:ph sz="quarter" idx="2"/>
          </p:nvPr>
        </p:nvSpPr>
        <p:spPr>
          <a:xfrm>
            <a:off x="395288" y="1268413"/>
            <a:ext cx="8288337" cy="52562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Süreli Fesih </a:t>
            </a:r>
          </a:p>
          <a:p>
            <a:pPr>
              <a:buNone/>
            </a:pPr>
            <a:r>
              <a:rPr lang="tr-TR" b="1" i="1" u="sng" dirty="0" smtClean="0"/>
              <a:t>Genel Olarak</a:t>
            </a:r>
          </a:p>
          <a:p>
            <a:r>
              <a:rPr lang="tr-TR" b="1" dirty="0" smtClean="0"/>
              <a:t>Süreli fesih sadece </a:t>
            </a:r>
            <a:r>
              <a:rPr lang="tr-TR" b="1" u="sng" dirty="0" smtClean="0"/>
              <a:t>süresi belirsiz iş sözleşmeleri </a:t>
            </a:r>
            <a:r>
              <a:rPr lang="tr-TR" b="1" dirty="0" smtClean="0"/>
              <a:t>için geçerli olup süresi belirli iş sözleşmeleri açısından uygulanmaz.</a:t>
            </a:r>
          </a:p>
          <a:p>
            <a:endParaRPr lang="tr-TR" dirty="0" smtClean="0"/>
          </a:p>
          <a:p>
            <a:r>
              <a:rPr lang="tr-TR" dirty="0" smtClean="0"/>
              <a:t>Süresi belirsiz iş sözleşmesi, başlangıçta ne zaman biteceği belirtilmemiş bir sözleşmedir. </a:t>
            </a:r>
          </a:p>
          <a:p>
            <a:endParaRPr lang="tr-TR" dirty="0" smtClean="0"/>
          </a:p>
          <a:p>
            <a:r>
              <a:rPr lang="tr-TR" b="1" dirty="0" smtClean="0"/>
              <a:t>İşçi ya da işveren, ne zaman isterlerse, belirli süreler öncesinden karşı tarafa haber vermek yani fesih bildirim süresine uymak kaydıyla sözleşmeyi feshedebilir. </a:t>
            </a:r>
          </a:p>
          <a:p>
            <a:r>
              <a:rPr lang="tr-TR" dirty="0" smtClean="0"/>
              <a:t>Bu durumda sözleşme bildirim süreninin bitiminde sona ermiş olur. </a:t>
            </a:r>
          </a:p>
          <a:p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DE0-3FBF-49C3-8BE8-135DF3B73E0F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</TotalTime>
  <Words>1642</Words>
  <Application>Microsoft Office PowerPoint</Application>
  <PresentationFormat>Ekran Gösterisi (4:3)</PresentationFormat>
  <Paragraphs>245</Paragraphs>
  <Slides>26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9" baseType="lpstr">
      <vt:lpstr>Calibri</vt:lpstr>
      <vt:lpstr>Wingdings 2</vt:lpstr>
      <vt:lpstr>Hisse Senedi</vt:lpstr>
      <vt:lpstr>İş Sözleşmesinin Sona Ermesi</vt:lpstr>
      <vt:lpstr>İş Sözleşmesinin FESİH DIŞINDA Sona Ermesi</vt:lpstr>
      <vt:lpstr>İş Sözleşmesinin FESİH DIŞINDA Sona Ermesi</vt:lpstr>
      <vt:lpstr>İş Sözleşmesinin FESİH DIŞINDA Sona Ermesi</vt:lpstr>
      <vt:lpstr>İş Sözleşmesinin FESİH YOLUYLA Sona Ermesi</vt:lpstr>
      <vt:lpstr>İş Sözleşmesinin FESİH YOLUYLA Sona Ermesi</vt:lpstr>
      <vt:lpstr>Süresi Belirli İş Sözleşmesinin Feshi </vt:lpstr>
      <vt:lpstr>Süresi Belirli İş Sözleşmesinin Feshi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İş Sözleşmesinin İşveren Tarafından Haklı Sebeple Derhal Feshi</vt:lpstr>
      <vt:lpstr>İşveren açısından derhal fesih nedenleri</vt:lpstr>
      <vt:lpstr>İşveren açısından derhal fesih nedenleri</vt:lpstr>
      <vt:lpstr>İşveren açısından derhal fesih nedenleri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Sözleşmesinin Sona Ermesi</dc:title>
  <dc:creator>Se7en</dc:creator>
  <cp:lastModifiedBy>user</cp:lastModifiedBy>
  <cp:revision>30</cp:revision>
  <dcterms:created xsi:type="dcterms:W3CDTF">2019-10-28T09:14:00Z</dcterms:created>
  <dcterms:modified xsi:type="dcterms:W3CDTF">2020-01-09T21:26:45Z</dcterms:modified>
</cp:coreProperties>
</file>