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7" r:id="rId14"/>
    <p:sldId id="27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958-1F57-4365-B45A-3232ED294990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F4D1E-ADB1-4742-8FE5-C55BE655E6C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GÜVENCESİ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652120" y="5589240"/>
            <a:ext cx="3024336" cy="7696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Öğretim Görevlisi </a:t>
            </a:r>
          </a:p>
          <a:p>
            <a:r>
              <a:rPr lang="tr-TR" dirty="0" smtClean="0"/>
              <a:t>Yusuf Can Çalışır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78098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/>
              <a:t>Sözleşmenin feshinde usul ve feshe itiraz.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Fesih bildirimine itiraz usulü (İK 20).</a:t>
            </a:r>
          </a:p>
          <a:p>
            <a:pPr>
              <a:buNone/>
            </a:pPr>
            <a:r>
              <a:rPr lang="tr-TR" dirty="0" smtClean="0"/>
              <a:t>İş söz. Feshedilen işçi, fesih bildiriminden sebep gösterilmediği veya</a:t>
            </a:r>
          </a:p>
          <a:p>
            <a:pPr>
              <a:buNone/>
            </a:pPr>
            <a:r>
              <a:rPr lang="tr-TR" dirty="0" smtClean="0"/>
              <a:t>Gösterilen sebebin geçerli bir sebep olmadığı iddiası ile </a:t>
            </a:r>
          </a:p>
          <a:p>
            <a:pPr>
              <a:buNone/>
            </a:pPr>
            <a:r>
              <a:rPr lang="tr-TR" dirty="0" smtClean="0"/>
              <a:t>Fesih bildiriminin tebliği tarihinden itibaren 1 ay içinde iş mahkemesine dava açabilir.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Feshin geçerli bir sebebe dayandığını ispat yükü işverene aittir.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78098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/>
              <a:t>Geçersiz feshin sonuçları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İşçi kesinleşen mahkeme veya özel hakem kararının tebliğ tarihinden itibaren 10 işgünü içinde işe başlamak için işverene başvuruda bulunmak zorundadır.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İşçi bu süre içinde başvuruda bulunmazsa, işverence yapılan fesih geçerli bir fesih sayılır ve</a:t>
            </a:r>
          </a:p>
          <a:p>
            <a:pPr>
              <a:buNone/>
            </a:pPr>
            <a:r>
              <a:rPr lang="tr-TR" dirty="0" smtClean="0"/>
              <a:t>İşveren sadece bunun hukuki sonuçları ile sorumlu olur.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78098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/>
              <a:t>Geçersiz feshin sonuçları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Geçersiz sebeple yapılan feshin sonuçları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“işverenin işçinin başvurusu üzerine 1 ay içinde işe başlatmazsa;</a:t>
            </a:r>
          </a:p>
          <a:p>
            <a:pPr>
              <a:buNone/>
            </a:pPr>
            <a:r>
              <a:rPr lang="tr-TR" dirty="0" smtClean="0"/>
              <a:t>En az 4 aylık ve en çok 8 aylık ücreti tutarında tazminat ödemek zorundadır.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78098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/>
              <a:t>4 aylık boşta geçen süre ücreti 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4 aylık boşta geçen süre ücreti giydirilmiş ücret üzerinden hesaplanır ve </a:t>
            </a:r>
          </a:p>
          <a:p>
            <a:pPr>
              <a:buNone/>
            </a:pPr>
            <a:r>
              <a:rPr lang="tr-TR" dirty="0" smtClean="0"/>
              <a:t>Sosyal sigorta,</a:t>
            </a:r>
          </a:p>
          <a:p>
            <a:pPr>
              <a:buNone/>
            </a:pPr>
            <a:r>
              <a:rPr lang="tr-TR" dirty="0" smtClean="0"/>
              <a:t>Gelir vergisi, </a:t>
            </a:r>
          </a:p>
          <a:p>
            <a:pPr>
              <a:buNone/>
            </a:pPr>
            <a:r>
              <a:rPr lang="tr-TR" dirty="0" smtClean="0"/>
              <a:t>Damga vergisi kesintisi yapılır.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1-Müjdat </a:t>
            </a:r>
            <a:r>
              <a:rPr lang="tr-TR" dirty="0" err="1" smtClean="0"/>
              <a:t>Şakar</a:t>
            </a:r>
            <a:r>
              <a:rPr lang="tr-TR" dirty="0" smtClean="0"/>
              <a:t>, Meslek Yüksekokulları İçin İş Hukuku ve Sosyal Güvenlik Hukuku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37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b="1" dirty="0" smtClean="0"/>
              <a:t>genel olarak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Makul ve geçerli bir sebep olmadan işçinin sözleşmesine son VERİLEMEMESİDİR.</a:t>
            </a:r>
          </a:p>
          <a:p>
            <a:endParaRPr lang="tr-TR" dirty="0"/>
          </a:p>
          <a:p>
            <a:r>
              <a:rPr lang="tr-TR" dirty="0" smtClean="0"/>
              <a:t>İşçi geçerli sebep olmadan işten çıkartılamayacak, </a:t>
            </a:r>
          </a:p>
          <a:p>
            <a:r>
              <a:rPr lang="tr-TR" dirty="0" smtClean="0"/>
              <a:t>Çıkartılırsa mahkemece işe iade edilebilecek,</a:t>
            </a:r>
          </a:p>
          <a:p>
            <a:r>
              <a:rPr lang="tr-TR" dirty="0" smtClean="0"/>
              <a:t>İşveren işe iadeyi gerçekleştirmezse, fesih geçerli sayılıp işçi 4 ila 8 aylı ücreti tutarında tazminat alabilecektir. </a:t>
            </a:r>
          </a:p>
          <a:p>
            <a:endParaRPr lang="tr-TR" dirty="0"/>
          </a:p>
          <a:p>
            <a:r>
              <a:rPr lang="tr-TR" dirty="0" smtClean="0"/>
              <a:t>İş güvencesinden yararlanacak işçiler;</a:t>
            </a:r>
          </a:p>
          <a:p>
            <a:r>
              <a:rPr lang="tr-TR" dirty="0" smtClean="0"/>
              <a:t>İK ve BİK kapsamında olanlardır. </a:t>
            </a:r>
          </a:p>
          <a:p>
            <a:r>
              <a:rPr lang="tr-TR" dirty="0" smtClean="0"/>
              <a:t>BK ve DİK kapsamında olanlar yararlanamazlar. </a:t>
            </a:r>
          </a:p>
          <a:p>
            <a:r>
              <a:rPr lang="tr-TR" dirty="0" smtClean="0"/>
              <a:t>Süresi belirli </a:t>
            </a:r>
            <a:r>
              <a:rPr lang="tr-TR" dirty="0" err="1" smtClean="0"/>
              <a:t>sözl</a:t>
            </a:r>
            <a:r>
              <a:rPr lang="tr-TR" dirty="0" smtClean="0"/>
              <a:t>. Çalışanlar da kapsam dışındadır.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b="1" dirty="0" smtClean="0"/>
              <a:t>İş güvencesinin hükümleri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/>
              <a:t># iş güvencesinden kimler yararlanabilir?</a:t>
            </a:r>
          </a:p>
          <a:p>
            <a:pPr>
              <a:buNone/>
            </a:pPr>
            <a:r>
              <a:rPr lang="tr-TR" dirty="0" smtClean="0"/>
              <a:t>1-30 veya daha fazla işçi çalıştırılan bir işyerinde çalışanlar,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2-En az 6 aylık kıdeme sahip olanlar,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3-belirsiz iş sözleşmesiyle çalışanlar,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4-işletmenin bütünü sevk ve idare eden İŞVEREN VEKİLİ veya yardımcısı ile </a:t>
            </a:r>
          </a:p>
          <a:p>
            <a:pPr>
              <a:buNone/>
            </a:pPr>
            <a:r>
              <a:rPr lang="tr-TR" dirty="0" smtClean="0"/>
              <a:t>işyerinin bütününü sevk ve idare eden ve işçiyi işe alma ve işten çıkarma yetkisi bulunan işveren vekili konumunda BULUNMAYANLAR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f</a:t>
            </a:r>
            <a:r>
              <a:rPr lang="tr-TR" b="1" dirty="0" smtClean="0"/>
              <a:t>eshin geçerli bir sebebe dayanması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Genel olarak;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İşçinin yeterliliği veya davranışları işçinin kişiliği ile ilgili sebepleri oluştururken;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İşletmenin, işyerinin veya işin gereklerinden kaynaklanan sebepler ise işyeri ile ilgilidir.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f</a:t>
            </a:r>
            <a:r>
              <a:rPr lang="tr-TR" b="1" dirty="0" smtClean="0"/>
              <a:t>eshin geçerli bir sebebe dayanması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Fesih için geçerli sebep </a:t>
            </a:r>
            <a:r>
              <a:rPr lang="tr-TR" b="1" dirty="0" smtClean="0"/>
              <a:t>oluşturmayacak</a:t>
            </a:r>
            <a:r>
              <a:rPr lang="tr-TR" dirty="0" smtClean="0"/>
              <a:t> haller:</a:t>
            </a:r>
          </a:p>
          <a:p>
            <a:pPr>
              <a:buNone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Sendika üyeliği veya çalışma saatleri dışında veya işverenin rızası ile çalışma saatleri içinde sendikal faaliyete katılmak,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İşyeri sendika temsilciliği yapmak,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Mevzuattan veya sözleşmeden doğan haklarını takip için işveren aleyhine idari veya adli makamlara başvurmak veya bu hususta başlatılmış sürece katılmak. 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Irk, renk, cinsiyet, medeni hal, aile yükümlülükleri, hamilelik, doğum, din, siyasi görüş vb.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Kadın işçilerin çalıştırılmasının yasak olduğu sürelerde işe gelmemek,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Hastalık veya kaza nedeniyle İK 25 öngörülen bekleme süresinde işe geçici devamsızlık.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f</a:t>
            </a:r>
            <a:r>
              <a:rPr lang="tr-TR" b="1" dirty="0" smtClean="0"/>
              <a:t>eshin geçerli bir sebebe dayanması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İşçinin davranışlarından kaynaklanan geçerli sebepler;</a:t>
            </a:r>
          </a:p>
          <a:p>
            <a:pPr>
              <a:buFont typeface="Wingdings" pitchFamily="2" charset="2"/>
              <a:buChar char="q"/>
            </a:pP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İşverene 30 günlük ücretiyle karşılayabileceğinden daha az zarar vermek ya da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Zararın tekrarı tedirginliği yaratmak.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İşyerinde rahatsızlık yaratacak şekilde çalışma arkadaşlarından borç para istemek,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Arkadaşlarını işverene karşı kışkırtmak,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İşini uyarılara rağmen kötü veya yetersiz olarak yerine getirmek,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İşyerinde iş ortamını-iş akışını olumsuz etkileyecek şekilde diğer kişilerle ilişkilere girmek,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İşin akışını bozacak şekilde uzun telefon görüşmeleri,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Sık sık işe geç kalmak, işini aksatarak işyerinde dolaşmak.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Amirleri veya iş arkadaşları ile ciddi geçimsizlik,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Sıkça ve gereksiz yere tartışmaya girmek vb.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f</a:t>
            </a:r>
            <a:r>
              <a:rPr lang="tr-TR" b="1" dirty="0" smtClean="0"/>
              <a:t>eshin geçerli bir sebebe dayanması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İŞLETMENİN, İŞYERİNİN VEYA İŞİN GEREKLERİNDEN KAYNAKLANAN SEBEPLER</a:t>
            </a:r>
          </a:p>
          <a:p>
            <a:pPr>
              <a:buNone/>
            </a:pPr>
            <a:r>
              <a:rPr lang="tr-TR" dirty="0" smtClean="0"/>
              <a:t>İşyeri dışından kaynaklanan sebepler;</a:t>
            </a:r>
          </a:p>
          <a:p>
            <a:pPr lvl="1"/>
            <a:r>
              <a:rPr lang="tr-TR" dirty="0" smtClean="0"/>
              <a:t>Sürüm ve satış olanaklarının azalması,</a:t>
            </a:r>
          </a:p>
          <a:p>
            <a:pPr lvl="1"/>
            <a:r>
              <a:rPr lang="tr-TR" dirty="0" smtClean="0"/>
              <a:t>Talep ve sipariş azalması,</a:t>
            </a:r>
          </a:p>
          <a:p>
            <a:pPr lvl="1"/>
            <a:r>
              <a:rPr lang="tr-TR" dirty="0" smtClean="0"/>
              <a:t>Enerji sıkıntısı,</a:t>
            </a:r>
          </a:p>
          <a:p>
            <a:pPr lvl="1"/>
            <a:r>
              <a:rPr lang="tr-TR" dirty="0" smtClean="0"/>
              <a:t>Ekonomik kriz,</a:t>
            </a:r>
          </a:p>
          <a:p>
            <a:pPr lvl="1"/>
            <a:r>
              <a:rPr lang="tr-TR" dirty="0" smtClean="0"/>
              <a:t>Piyasada genel durgunluk,</a:t>
            </a:r>
          </a:p>
          <a:p>
            <a:pPr lvl="1"/>
            <a:r>
              <a:rPr lang="tr-TR" dirty="0" smtClean="0"/>
              <a:t>Dış Pazar kaybı,</a:t>
            </a:r>
          </a:p>
          <a:p>
            <a:pPr lvl="1"/>
            <a:r>
              <a:rPr lang="tr-TR" dirty="0" smtClean="0"/>
              <a:t>Hammadde sıkıntısı,</a:t>
            </a:r>
          </a:p>
          <a:p>
            <a:pPr>
              <a:buNone/>
            </a:pPr>
            <a:r>
              <a:rPr lang="tr-TR" dirty="0" smtClean="0"/>
              <a:t>İşyeri içi sebepler;</a:t>
            </a:r>
          </a:p>
          <a:p>
            <a:pPr lvl="1"/>
            <a:r>
              <a:rPr lang="tr-TR" dirty="0" smtClean="0"/>
              <a:t>Yeni çalışma yöntemlerinin uygulanması,</a:t>
            </a:r>
          </a:p>
          <a:p>
            <a:pPr lvl="1"/>
            <a:r>
              <a:rPr lang="tr-TR" dirty="0" smtClean="0"/>
              <a:t>İşyerinin daraltılması,</a:t>
            </a:r>
          </a:p>
          <a:p>
            <a:pPr lvl="1"/>
            <a:r>
              <a:rPr lang="tr-TR" dirty="0" smtClean="0"/>
              <a:t>Yeni teknolojilerin uygulanması,</a:t>
            </a:r>
          </a:p>
          <a:p>
            <a:pPr lvl="1"/>
            <a:r>
              <a:rPr lang="tr-TR" dirty="0" smtClean="0"/>
              <a:t>İşyerinin bazı bölümlerinin iptal edilmesi,</a:t>
            </a:r>
          </a:p>
          <a:p>
            <a:pPr lvl="1"/>
            <a:r>
              <a:rPr lang="tr-TR" dirty="0" smtClean="0"/>
              <a:t>Bazı iş türlerinin kaldırılması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/>
              <a:t>f</a:t>
            </a:r>
            <a:r>
              <a:rPr lang="tr-TR" b="1" dirty="0" smtClean="0"/>
              <a:t>eshin geçerli bir sebebe dayanması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İŞLETMENİN, İŞYERİNİN VEYA İŞİN GEREKLERİNDEN KAYNAKLANAN SEBEPLER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Bu uygulamaya giderken işverenlerden beklenen;</a:t>
            </a:r>
          </a:p>
          <a:p>
            <a:pPr>
              <a:buNone/>
            </a:pPr>
            <a:r>
              <a:rPr lang="tr-TR" dirty="0" smtClean="0"/>
              <a:t>Feshe son çare (</a:t>
            </a:r>
            <a:r>
              <a:rPr lang="tr-TR" dirty="0" err="1" smtClean="0"/>
              <a:t>ultima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) olarak bakmasıdır.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78098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/>
              <a:t>Sözleşmenin feshinde usul ve feshe itiraz.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Usul:</a:t>
            </a:r>
          </a:p>
          <a:p>
            <a:pPr>
              <a:buNone/>
            </a:pPr>
            <a:r>
              <a:rPr lang="tr-TR" dirty="0" smtClean="0"/>
              <a:t>İşveren fesih bildirimini yazılı olarak yapmak ve </a:t>
            </a:r>
          </a:p>
          <a:p>
            <a:pPr>
              <a:buNone/>
            </a:pPr>
            <a:r>
              <a:rPr lang="tr-TR" dirty="0" smtClean="0"/>
              <a:t>Fesih sebebini açık ve kesin bir şekilde belirtmek zorundadır.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Hakkındaki iddialara karşı savunmasını almadan bir işçinin belirsiz süreli iş sözleşmesi,</a:t>
            </a:r>
          </a:p>
          <a:p>
            <a:pPr>
              <a:buNone/>
            </a:pPr>
            <a:r>
              <a:rPr lang="tr-TR" dirty="0" smtClean="0"/>
              <a:t>O işçinin davranışı veya verimi ile ilgili nedenlerle feshedemez.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700</Words>
  <Application>Microsoft Office PowerPoint</Application>
  <PresentationFormat>Ekran Gösterisi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Ofis Teması</vt:lpstr>
      <vt:lpstr>İŞ GÜVENCESİ</vt:lpstr>
      <vt:lpstr>genel olarak</vt:lpstr>
      <vt:lpstr>İş güvencesinin hükümleri</vt:lpstr>
      <vt:lpstr>feshin geçerli bir sebebe dayanması</vt:lpstr>
      <vt:lpstr>feshin geçerli bir sebebe dayanması</vt:lpstr>
      <vt:lpstr>feshin geçerli bir sebebe dayanması</vt:lpstr>
      <vt:lpstr>feshin geçerli bir sebebe dayanması</vt:lpstr>
      <vt:lpstr>feshin geçerli bir sebebe dayanması</vt:lpstr>
      <vt:lpstr>Sözleşmenin feshinde usul ve feshe itiraz.</vt:lpstr>
      <vt:lpstr>Sözleşmenin feshinde usul ve feshe itiraz.</vt:lpstr>
      <vt:lpstr>Geçersiz feshin sonuçları</vt:lpstr>
      <vt:lpstr>Geçersiz feshin sonuçları</vt:lpstr>
      <vt:lpstr>4 aylık boşta geçen süre ücreti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user</cp:lastModifiedBy>
  <cp:revision>14</cp:revision>
  <dcterms:created xsi:type="dcterms:W3CDTF">2018-12-24T17:59:47Z</dcterms:created>
  <dcterms:modified xsi:type="dcterms:W3CDTF">2020-01-09T21:30:25Z</dcterms:modified>
</cp:coreProperties>
</file>