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3" r:id="rId5"/>
    <p:sldId id="259" r:id="rId6"/>
    <p:sldId id="263" r:id="rId7"/>
    <p:sldId id="266" r:id="rId8"/>
    <p:sldId id="286" r:id="rId9"/>
    <p:sldId id="268" r:id="rId10"/>
    <p:sldId id="270" r:id="rId11"/>
    <p:sldId id="293" r:id="rId12"/>
    <p:sldId id="276" r:id="rId13"/>
    <p:sldId id="277" r:id="rId14"/>
    <p:sldId id="305" r:id="rId15"/>
    <p:sldId id="306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1D9ED-C77D-4B8D-8C6B-A8668BEE8E36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BB931-5ECD-4184-9A3F-95F84700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51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DC96-5848-4BEC-BE5E-E96A4ED198D0}" type="datetime1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A40B-0172-4DB6-8518-C0EF7F73564A}" type="datetime1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261E-C09D-4EC8-BC4B-BC7B8495EE4E}" type="datetime1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AD1-E17F-4A2F-91B3-445D159535D2}" type="datetime1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108-B496-416C-A884-B037D5AFD8DA}" type="datetime1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9DB4-8332-4E85-ADBD-AC685A049605}" type="datetime1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AFE9-8599-4DA1-A7E6-B9DB4A91E220}" type="datetime1">
              <a:rPr lang="tr-TR" smtClean="0"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5590-2B7C-4EB5-A109-19F2B368E994}" type="datetime1">
              <a:rPr lang="tr-TR" smtClean="0"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9C4-4FC8-41C0-93D5-3E4C19AE03CB}" type="datetime1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384-9466-4BED-869E-EFDE5F85270C}" type="datetime1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AA9C-AE5A-4ABA-A51C-AF39737ED5DC}" type="datetime1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51ED-EA1E-4434-95A8-224C048808E2}" type="datetime1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DC11-B89F-4D03-BBEC-F2D78FEB6A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Çalışma Süreleri	</a:t>
            </a:r>
            <a:endParaRPr lang="tr-TR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4355976" y="602128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Öğretim Görevlisi Yusuf Can Çalışır</a:t>
            </a:r>
            <a:endParaRPr lang="tr-TR" b="1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Normal Çalışma Süreleri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Kısa Çalışma</a:t>
            </a:r>
          </a:p>
          <a:p>
            <a:endParaRPr lang="tr-TR" dirty="0" smtClean="0"/>
          </a:p>
          <a:p>
            <a:r>
              <a:rPr lang="tr-TR" dirty="0" smtClean="0"/>
              <a:t>Genel ekonomik, </a:t>
            </a:r>
            <a:r>
              <a:rPr lang="tr-TR" dirty="0" err="1" smtClean="0"/>
              <a:t>sektörel</a:t>
            </a:r>
            <a:r>
              <a:rPr lang="tr-TR" dirty="0" smtClean="0"/>
              <a:t> veya bölgesel kriz ile</a:t>
            </a:r>
          </a:p>
          <a:p>
            <a:r>
              <a:rPr lang="tr-TR" dirty="0" smtClean="0"/>
              <a:t>Zorlayıcı sebeplerle </a:t>
            </a:r>
          </a:p>
          <a:p>
            <a:endParaRPr lang="tr-TR" dirty="0" smtClean="0"/>
          </a:p>
          <a:p>
            <a:r>
              <a:rPr lang="tr-TR" dirty="0" smtClean="0"/>
              <a:t>İşyerindeki haftalık çalışma sürelerinin geçici olarak önemli ölçüde azaltılması </a:t>
            </a:r>
          </a:p>
          <a:p>
            <a:endParaRPr lang="tr-TR" dirty="0" smtClean="0"/>
          </a:p>
          <a:p>
            <a:r>
              <a:rPr lang="tr-TR" dirty="0" smtClean="0"/>
              <a:t>Veya işyerinde faaliyetin tamamen veya kısmen geçici olarak durdurulması hallerinde,</a:t>
            </a:r>
          </a:p>
          <a:p>
            <a:endParaRPr lang="tr-TR" dirty="0" smtClean="0"/>
          </a:p>
          <a:p>
            <a:r>
              <a:rPr lang="tr-TR" b="1" dirty="0" smtClean="0"/>
              <a:t>İşyerinde 3 ayı aşmamak üzere kısa çalışma yapılabilir. </a:t>
            </a:r>
          </a:p>
          <a:p>
            <a:endParaRPr lang="tr-TR" dirty="0" smtClean="0"/>
          </a:p>
          <a:p>
            <a:endParaRPr lang="tr-TR" b="1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400" b="1" dirty="0"/>
              <a:t>NORMAL ÇALIŞMA SÜRESİNİN AŞILMASI: FAZLA ÇALIŞMA VE FAZLA SÜRELERLE ÇALIŞMA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Fazla Çalışma Kavramı</a:t>
            </a:r>
          </a:p>
          <a:p>
            <a:endParaRPr lang="tr-TR" dirty="0" smtClean="0"/>
          </a:p>
          <a:p>
            <a:r>
              <a:rPr lang="tr-TR" dirty="0" smtClean="0"/>
              <a:t>Çalışanların </a:t>
            </a:r>
            <a:r>
              <a:rPr lang="tr-TR" b="1" dirty="0" smtClean="0"/>
              <a:t>mesai yapmak </a:t>
            </a:r>
            <a:r>
              <a:rPr lang="tr-TR" dirty="0" smtClean="0"/>
              <a:t>dedikleri fazla çalışma </a:t>
            </a:r>
            <a:r>
              <a:rPr lang="tr-TR" b="1" dirty="0" smtClean="0"/>
              <a:t>haftalık 45 saati aşan çalışmalara </a:t>
            </a:r>
            <a:r>
              <a:rPr lang="tr-TR" dirty="0" err="1" smtClean="0"/>
              <a:t>İK’nda</a:t>
            </a:r>
            <a:r>
              <a:rPr lang="tr-TR" dirty="0" smtClean="0"/>
              <a:t> verilen isimdir.</a:t>
            </a:r>
          </a:p>
          <a:p>
            <a:endParaRPr lang="tr-TR" b="1" dirty="0" smtClean="0"/>
          </a:p>
          <a:p>
            <a:r>
              <a:rPr lang="tr-TR" dirty="0" smtClean="0"/>
              <a:t>Her bir saat fazla çalışma için verilecek ücret </a:t>
            </a:r>
            <a:r>
              <a:rPr lang="tr-TR" b="1" dirty="0" smtClean="0"/>
              <a:t>normal çalışma ücretinin saat başına düşen miktarının %50 yükseltilmesi suretiyle ödenir. </a:t>
            </a:r>
          </a:p>
          <a:p>
            <a:endParaRPr lang="tr-TR" b="1" dirty="0"/>
          </a:p>
          <a:p>
            <a:r>
              <a:rPr lang="tr-TR" dirty="0"/>
              <a:t>Belirtmek gerekir ki günlük azami çalışma süresi </a:t>
            </a:r>
            <a:r>
              <a:rPr lang="tr-TR" dirty="0" err="1"/>
              <a:t>onbir</a:t>
            </a:r>
            <a:r>
              <a:rPr lang="tr-TR" dirty="0"/>
              <a:t> saat olduğu için, hafta­lık </a:t>
            </a:r>
            <a:r>
              <a:rPr lang="tr-TR" dirty="0" err="1"/>
              <a:t>kırkbeş</a:t>
            </a:r>
            <a:r>
              <a:rPr lang="tr-TR" dirty="0"/>
              <a:t> saat dolmasa bile, </a:t>
            </a:r>
            <a:endParaRPr lang="tr-TR" dirty="0" smtClean="0"/>
          </a:p>
          <a:p>
            <a:r>
              <a:rPr lang="tr-TR" b="1" dirty="0" smtClean="0"/>
              <a:t>günlük </a:t>
            </a:r>
            <a:r>
              <a:rPr lang="tr-TR" b="1" dirty="0" err="1"/>
              <a:t>onbir</a:t>
            </a:r>
            <a:r>
              <a:rPr lang="tr-TR" b="1" dirty="0"/>
              <a:t> saati aşan çalışmalar da fazla çalışma olarak kabul edilmelidir.</a:t>
            </a:r>
          </a:p>
          <a:p>
            <a:endParaRPr lang="tr-TR" b="1" dirty="0" smtClean="0"/>
          </a:p>
          <a:p>
            <a:endParaRPr lang="tr-TR" dirty="0" smtClean="0"/>
          </a:p>
          <a:p>
            <a:endParaRPr lang="tr-TR" b="1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585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FAZLA ÇALIŞMA SÜRELERİ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Fazla  Sürelerle Çalışma Kavramı</a:t>
            </a:r>
          </a:p>
          <a:p>
            <a:endParaRPr lang="tr-TR" dirty="0" smtClean="0"/>
          </a:p>
          <a:p>
            <a:r>
              <a:rPr lang="tr-TR" dirty="0" smtClean="0"/>
              <a:t>Haftalık çalışma süresinin sözleşmelerle 45 saatin altında belirlendiği durumlarda,</a:t>
            </a:r>
          </a:p>
          <a:p>
            <a:r>
              <a:rPr lang="tr-TR" b="1" dirty="0" smtClean="0"/>
              <a:t>Ortalama haftalık çalışma süresini aşan ve 45 saate kadar yapılan çalışmalar fazla sürelerle çalışma sayılmaktadır.</a:t>
            </a:r>
          </a:p>
          <a:p>
            <a:endParaRPr lang="tr-TR" dirty="0" smtClean="0"/>
          </a:p>
          <a:p>
            <a:r>
              <a:rPr lang="tr-TR" dirty="0" smtClean="0"/>
              <a:t>Fazla sürelerle çalışmalarda, her bir saat fazla çalışma için verilecek ücret normal çalışma ücretinin saat başına düşen miktarının  %25 yükseltilmesiyle ödenir.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b="1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FAZLA ÇALIŞMA SÜRELERİ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Fazla Çalışma Ücreti veya Serbest Zaman</a:t>
            </a:r>
          </a:p>
          <a:p>
            <a:endParaRPr lang="tr-TR" dirty="0" smtClean="0"/>
          </a:p>
          <a:p>
            <a:r>
              <a:rPr lang="tr-TR" dirty="0" smtClean="0"/>
              <a:t>Her bir saat fazla çalışma için verilecek ücret normal çalışma ücretinin saat başına düşen miktarının %50 yükseltilmesi suretiyle ödenir.</a:t>
            </a:r>
          </a:p>
          <a:p>
            <a:endParaRPr lang="tr-TR" dirty="0" smtClean="0"/>
          </a:p>
          <a:p>
            <a:r>
              <a:rPr lang="tr-TR" dirty="0" smtClean="0"/>
              <a:t>Fazla çalışma veya fazla sürelerle çalışma yapan işçi isterse, bu çalışmalar </a:t>
            </a:r>
            <a:r>
              <a:rPr lang="tr-TR" u="sng" dirty="0" smtClean="0"/>
              <a:t>karşılığı zamlı ücret yerine, </a:t>
            </a:r>
          </a:p>
          <a:p>
            <a:r>
              <a:rPr lang="tr-TR" b="1" dirty="0" smtClean="0"/>
              <a:t>Fazla çalıştığı her saat karşılığında 1 saat 30 dakikayı</a:t>
            </a:r>
            <a:r>
              <a:rPr lang="tr-TR" dirty="0" smtClean="0"/>
              <a:t>,</a:t>
            </a:r>
          </a:p>
          <a:p>
            <a:endParaRPr lang="tr-TR" dirty="0" smtClean="0"/>
          </a:p>
          <a:p>
            <a:r>
              <a:rPr lang="tr-TR" b="1" dirty="0" smtClean="0"/>
              <a:t>Fazla sürelerle çalıştığı her saat karşılığında 1 saat 15 dakikayı </a:t>
            </a:r>
          </a:p>
          <a:p>
            <a:endParaRPr lang="tr-TR" dirty="0" smtClean="0"/>
          </a:p>
          <a:p>
            <a:r>
              <a:rPr lang="tr-TR" b="1" dirty="0" smtClean="0"/>
              <a:t>Serbest zaman </a:t>
            </a:r>
            <a:r>
              <a:rPr lang="tr-TR" dirty="0" smtClean="0"/>
              <a:t>olarak kullanır.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tr-TR" sz="2400" b="1" dirty="0"/>
              <a:t>GÜNLÜK ÇALIŞMANIN GECE YAPILMASI: GECE ÇALIŞMALARI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85000" lnSpcReduction="10000"/>
          </a:bodyPr>
          <a:lstStyle/>
          <a:p>
            <a:pPr>
              <a:buBlip>
                <a:blip r:embed="rId2"/>
              </a:buBlip>
            </a:pPr>
            <a:r>
              <a:rPr lang="tr-TR" dirty="0" smtClean="0"/>
              <a:t> </a:t>
            </a:r>
            <a:r>
              <a:rPr lang="tr-TR" dirty="0"/>
              <a:t>Gece çalışması, saat 20.00-06.00 arasına rastlayan dönemde yapılan ve en fazla </a:t>
            </a:r>
            <a:r>
              <a:rPr lang="tr-TR" dirty="0" err="1"/>
              <a:t>on­bir</a:t>
            </a:r>
            <a:r>
              <a:rPr lang="tr-TR" dirty="0"/>
              <a:t> saat süren çalışmadır. </a:t>
            </a:r>
            <a:endParaRPr lang="tr-TR" dirty="0" smtClean="0"/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İşçilerin </a:t>
            </a:r>
            <a:r>
              <a:rPr lang="tr-TR" dirty="0"/>
              <a:t>gece çalışmaları </a:t>
            </a:r>
            <a:r>
              <a:rPr lang="tr-TR" dirty="0" err="1"/>
              <a:t>yedibuçuk</a:t>
            </a:r>
            <a:r>
              <a:rPr lang="tr-TR" dirty="0"/>
              <a:t> saati geçemez. </a:t>
            </a:r>
            <a:endParaRPr lang="tr-TR" dirty="0" smtClean="0"/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/>
              <a:t>İ</a:t>
            </a:r>
            <a:r>
              <a:rPr lang="tr-TR" dirty="0" smtClean="0"/>
              <a:t>ş </a:t>
            </a:r>
            <a:r>
              <a:rPr lang="tr-TR" dirty="0"/>
              <a:t>Kanunu'nda gece çalışan işçiye zamlı ücret ödenmesini gerektiren bir hüküm yoktur. </a:t>
            </a: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 smtClean="0"/>
              <a:t>Ama </a:t>
            </a:r>
            <a:r>
              <a:rPr lang="tr-TR" dirty="0"/>
              <a:t>sözleşmeyle böyle bir ücret kararlaştırılabilir.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Gece </a:t>
            </a:r>
            <a:r>
              <a:rPr lang="tr-TR" dirty="0"/>
              <a:t>çalıştırılacak işçilerin sağlık durumlarının gece çalışmasına uygun olduğu, işe başla­madan önce alınacak sağlık raporu ile belgelenir. 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191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Kaynak: 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1-AÖF, Bireysel İş Hukuku</a:t>
            </a:r>
          </a:p>
          <a:p>
            <a:pPr marL="0" indent="0">
              <a:buNone/>
            </a:pPr>
            <a:r>
              <a:rPr lang="tr-TR" dirty="0" smtClean="0"/>
              <a:t>2-Müjdat </a:t>
            </a:r>
            <a:r>
              <a:rPr lang="tr-TR" dirty="0" err="1" smtClean="0"/>
              <a:t>Şakar</a:t>
            </a:r>
            <a:r>
              <a:rPr lang="tr-TR" dirty="0" smtClean="0"/>
              <a:t>, Meslek Yüksekokulları İçin İş Hukuku ve Sosyal Güvenlik Hukuku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7861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Çalışma süreleri,</a:t>
            </a:r>
          </a:p>
          <a:p>
            <a:r>
              <a:rPr lang="tr-TR" dirty="0" smtClean="0"/>
              <a:t>İşçinin sadece </a:t>
            </a:r>
            <a:r>
              <a:rPr lang="tr-TR" i="1" dirty="0" smtClean="0"/>
              <a:t>fiilen çalıştığı değil</a:t>
            </a:r>
            <a:r>
              <a:rPr lang="tr-TR" dirty="0" smtClean="0"/>
              <a:t>,</a:t>
            </a:r>
          </a:p>
          <a:p>
            <a:r>
              <a:rPr lang="tr-TR" dirty="0" smtClean="0"/>
              <a:t>Genel olarak </a:t>
            </a:r>
            <a:r>
              <a:rPr lang="tr-TR" b="1" dirty="0" smtClean="0"/>
              <a:t>işverenin emri altında geçirdiği saatleri ifade eder.</a:t>
            </a:r>
          </a:p>
          <a:p>
            <a:endParaRPr lang="tr-TR" dirty="0"/>
          </a:p>
          <a:p>
            <a:r>
              <a:rPr lang="tr-TR" dirty="0" smtClean="0"/>
              <a:t>Çalışma süresi, </a:t>
            </a:r>
            <a:r>
              <a:rPr lang="tr-TR" b="1" dirty="0" smtClean="0"/>
              <a:t>işçinin çalıştırıldığı işte geçirdiği süredir</a:t>
            </a:r>
            <a:r>
              <a:rPr lang="tr-TR" dirty="0" smtClean="0"/>
              <a:t> (İK İlişkin Çalışma Süreleri Yönetmeliği).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b="1" dirty="0" smtClean="0"/>
              <a:t>İK 66’da çalışma süresinden sayılan haller:</a:t>
            </a:r>
          </a:p>
          <a:p>
            <a:pPr lvl="1"/>
            <a:r>
              <a:rPr lang="tr-TR" dirty="0" smtClean="0"/>
              <a:t>Yer veya su altında çalışılacak işlerde, işçilerin buralara </a:t>
            </a:r>
            <a:r>
              <a:rPr lang="tr-TR" b="1" dirty="0" smtClean="0"/>
              <a:t>inmeleri ve çıkmaları için geçen süreler</a:t>
            </a:r>
            <a:r>
              <a:rPr lang="tr-TR" dirty="0" smtClean="0"/>
              <a:t>,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İşçilerin işveren tarafından, işyerinden başka bir yerde çalıştırılmak üzere gönderilmeleri halinde </a:t>
            </a:r>
            <a:r>
              <a:rPr lang="tr-TR" b="1" dirty="0" smtClean="0"/>
              <a:t>yolda geçen süreler,</a:t>
            </a:r>
          </a:p>
          <a:p>
            <a:pPr lvl="1"/>
            <a:endParaRPr lang="tr-TR" dirty="0" smtClean="0"/>
          </a:p>
          <a:p>
            <a:pPr lvl="1"/>
            <a:r>
              <a:rPr lang="tr-TR" b="1" dirty="0"/>
              <a:t>İşçinin işe hazır hâlde beklediği süreler: </a:t>
            </a:r>
            <a:r>
              <a:rPr lang="tr-TR" dirty="0"/>
              <a:t>İşçinin işinde ve her an iş gör­meye hazır bir hâlde bulunmakla beraber çalıştırılmaksızın ve çıkacak işi bekleyerek boş geçirdiği süreler de çalışma süresinden sayılır (İK m.66 f.1/c). </a:t>
            </a:r>
            <a:endParaRPr lang="tr-TR" dirty="0" smtClean="0"/>
          </a:p>
          <a:p>
            <a:pPr lvl="1"/>
            <a:r>
              <a:rPr lang="tr-TR" b="1" dirty="0"/>
              <a:t>Örneğin bir şoför, itfai­ye personeli veya ambulans görevlilerinde bekleme süreleri, böyledir.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/>
              <a:t>İK 66’da çalışma süresinden sayılan haller:</a:t>
            </a:r>
            <a:endParaRPr lang="tr-TR" dirty="0" smtClean="0"/>
          </a:p>
          <a:p>
            <a:pPr lvl="1"/>
            <a:r>
              <a:rPr lang="tr-TR" dirty="0" smtClean="0"/>
              <a:t>İşçilerin işveren tarafından </a:t>
            </a:r>
            <a:r>
              <a:rPr lang="tr-TR" b="1" dirty="0" smtClean="0"/>
              <a:t>işle ilgili olmaksızın </a:t>
            </a:r>
            <a:r>
              <a:rPr lang="tr-TR" dirty="0" smtClean="0"/>
              <a:t>başka bir yere gönderilmesi veya meşgul edilmesi sebebiyle </a:t>
            </a:r>
            <a:r>
              <a:rPr lang="tr-TR" b="1" dirty="0" smtClean="0"/>
              <a:t>asıl işini yapmaksızın geçirdikleri süreler,</a:t>
            </a:r>
          </a:p>
          <a:p>
            <a:pPr lvl="1"/>
            <a:endParaRPr lang="tr-TR" b="1" dirty="0" smtClean="0"/>
          </a:p>
          <a:p>
            <a:pPr lvl="1"/>
            <a:r>
              <a:rPr lang="tr-TR" b="1" dirty="0" smtClean="0"/>
              <a:t>Örneğin </a:t>
            </a:r>
            <a:r>
              <a:rPr lang="tr-TR" b="1" dirty="0"/>
              <a:t>işverenin şoförünün elektrik faturasını yatırması veya kuru temizlemeciden elbiseyi alması durumları böyledir.</a:t>
            </a:r>
            <a:endParaRPr lang="tr-TR" b="1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410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b="1" dirty="0" smtClean="0"/>
              <a:t>İK 66’da çalışma süresinden sayılan haller:</a:t>
            </a:r>
          </a:p>
          <a:p>
            <a:pPr lvl="1"/>
            <a:r>
              <a:rPr lang="tr-TR" dirty="0" smtClean="0"/>
              <a:t>İşçilerin işverenin emrinde çıkacak işi bekleyerek geçirdikleri süreler,</a:t>
            </a:r>
          </a:p>
          <a:p>
            <a:pPr lvl="1"/>
            <a:endParaRPr lang="tr-TR" b="1" dirty="0"/>
          </a:p>
          <a:p>
            <a:pPr lvl="1"/>
            <a:r>
              <a:rPr lang="tr-TR" dirty="0" smtClean="0"/>
              <a:t>Çocuk emziren </a:t>
            </a:r>
            <a:r>
              <a:rPr lang="tr-TR" b="1" dirty="0" smtClean="0"/>
              <a:t>kadın işçilerin çocuklarına süt vermek için ayrılan süreler </a:t>
            </a:r>
            <a:r>
              <a:rPr lang="tr-TR" dirty="0" smtClean="0"/>
              <a:t>( </a:t>
            </a:r>
            <a:r>
              <a:rPr lang="tr-TR" sz="2000" dirty="0" smtClean="0"/>
              <a:t>kadın işçilere bir yaşından küçük çocuklarını emzirmek için </a:t>
            </a:r>
            <a:r>
              <a:rPr lang="tr-TR" sz="2000" b="1" dirty="0" smtClean="0"/>
              <a:t>günde toplam bir buçuk saat süt izni verilir. </a:t>
            </a:r>
            <a:r>
              <a:rPr lang="tr-TR" sz="2000" dirty="0" smtClean="0"/>
              <a:t>Bu sürenin hangi saatler arasında ve kaça bölünerek kullanılacağını işçi kendisi belirler.)</a:t>
            </a:r>
          </a:p>
          <a:p>
            <a:pPr lvl="1"/>
            <a:endParaRPr lang="tr-TR" sz="2000" dirty="0" smtClean="0"/>
          </a:p>
          <a:p>
            <a:pPr lvl="1"/>
            <a:r>
              <a:rPr lang="tr-TR" dirty="0" smtClean="0"/>
              <a:t>Yol, köprü, kanal yapımı; elektrik direği dikimi, boru döşenmesi gibi, işçilerin, işyeri oturdukları mahallelerden uzakta olduğu için </a:t>
            </a:r>
            <a:r>
              <a:rPr lang="tr-TR" b="1" dirty="0" smtClean="0"/>
              <a:t>topluca taşınmaları gereken işlerde</a:t>
            </a:r>
            <a:r>
              <a:rPr lang="tr-TR" dirty="0" smtClean="0"/>
              <a:t>, işveren tarafından sağlanan </a:t>
            </a:r>
            <a:r>
              <a:rPr lang="tr-TR" b="1" dirty="0" smtClean="0"/>
              <a:t>taşıtla toplu ve düzenli bir şekilde götürülüp getirilmeleri sırasında araçlarda geçen süreler.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Normal Çalışma Süreleri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Haftalık Çalışma Süresi</a:t>
            </a:r>
          </a:p>
          <a:p>
            <a:r>
              <a:rPr lang="tr-TR" dirty="0" smtClean="0"/>
              <a:t>Genel bakımdan çalışma süresi </a:t>
            </a:r>
            <a:r>
              <a:rPr lang="tr-TR" b="1" dirty="0" smtClean="0"/>
              <a:t>haftada en çok 45 saattir. </a:t>
            </a:r>
          </a:p>
          <a:p>
            <a:r>
              <a:rPr lang="tr-TR" sz="2200" b="1" dirty="0"/>
              <a:t>Normal çalışma süresi, haftada en çok </a:t>
            </a:r>
            <a:r>
              <a:rPr lang="tr-TR" sz="2200" b="1" dirty="0" err="1"/>
              <a:t>kırkbeş</a:t>
            </a:r>
            <a:r>
              <a:rPr lang="tr-TR" sz="2200" b="1" dirty="0"/>
              <a:t> saattir. </a:t>
            </a:r>
            <a:endParaRPr lang="tr-TR" sz="2200" b="1" dirty="0" smtClean="0"/>
          </a:p>
          <a:p>
            <a:endParaRPr lang="tr-TR" sz="2200" b="1" dirty="0" smtClean="0"/>
          </a:p>
          <a:p>
            <a:r>
              <a:rPr lang="tr-TR" dirty="0" smtClean="0"/>
              <a:t>Aksi kararlaştırılmamışsa bu süre, işyerlerinde haftanın çalışılan günlerine eşit ölçüde bölünerek uygulanır.</a:t>
            </a:r>
          </a:p>
          <a:p>
            <a:endParaRPr lang="tr-TR" dirty="0" smtClean="0"/>
          </a:p>
          <a:p>
            <a:r>
              <a:rPr lang="tr-TR" dirty="0" smtClean="0"/>
              <a:t>Yani taraflar çalışma süresi açısından daha kısa bir süre öngörebilirler. </a:t>
            </a:r>
          </a:p>
          <a:p>
            <a:r>
              <a:rPr lang="tr-TR" dirty="0" smtClean="0"/>
              <a:t>Fakat çalışma süresi kanunda öngörülen sınırların ötesinde artırılamaz (nispi emredici hüküm). </a:t>
            </a:r>
          </a:p>
          <a:p>
            <a:endParaRPr lang="tr-TR" b="1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Normal Çalışma Süreleri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Günlük Çalışma Süresi</a:t>
            </a:r>
          </a:p>
          <a:p>
            <a:endParaRPr lang="tr-TR" dirty="0" smtClean="0"/>
          </a:p>
          <a:p>
            <a:r>
              <a:rPr lang="tr-TR" dirty="0" smtClean="0"/>
              <a:t>Daha önce belirttiğimiz gibi çalışma süresi </a:t>
            </a:r>
            <a:r>
              <a:rPr lang="tr-TR" b="1" dirty="0" smtClean="0"/>
              <a:t>haftada en çok 45 saattir. </a:t>
            </a:r>
          </a:p>
          <a:p>
            <a:endParaRPr lang="tr-TR" b="1" dirty="0" smtClean="0"/>
          </a:p>
          <a:p>
            <a:r>
              <a:rPr lang="tr-TR" dirty="0" smtClean="0"/>
              <a:t>Aksi kararlaştırılmamışsa bu süre, işyerlerinde haftanın çalışılan günlerine eşit ölçüde bölünerek uygulanır.</a:t>
            </a:r>
          </a:p>
          <a:p>
            <a:endParaRPr lang="tr-TR" dirty="0" smtClean="0"/>
          </a:p>
          <a:p>
            <a:r>
              <a:rPr lang="tr-TR" dirty="0" smtClean="0"/>
              <a:t>Pazar günü kanuni hafta tatili olduğundan haftalık 45 saatlik çalışma süresinin 6’ya bölünmesi suretiyle, </a:t>
            </a:r>
            <a:r>
              <a:rPr lang="tr-TR" b="1" dirty="0" smtClean="0"/>
              <a:t>günlük çalışma süresi 7,5 saat </a:t>
            </a:r>
            <a:r>
              <a:rPr lang="tr-TR" dirty="0" smtClean="0"/>
              <a:t>olarak bulunur.</a:t>
            </a:r>
          </a:p>
          <a:p>
            <a:endParaRPr lang="tr-TR" dirty="0" smtClean="0"/>
          </a:p>
          <a:p>
            <a:endParaRPr lang="tr-TR" b="1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Normal Çalışma Süreleri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2"/>
              </a:buBlip>
            </a:pPr>
            <a:r>
              <a:rPr lang="tr-TR" sz="4000" b="1" i="1" u="sng" dirty="0"/>
              <a:t>Denkleştirme Süresi</a:t>
            </a:r>
          </a:p>
          <a:p>
            <a:r>
              <a:rPr lang="tr-TR" dirty="0" smtClean="0"/>
              <a:t>Buna </a:t>
            </a:r>
            <a:r>
              <a:rPr lang="tr-TR" dirty="0"/>
              <a:t>göre, tarafların anlaş­ması ile haftalık normal çalışma süresi, işyerlerinde haftanın çalışılan günlerine, </a:t>
            </a:r>
            <a:r>
              <a:rPr lang="tr-TR" b="1" dirty="0"/>
              <a:t>günde </a:t>
            </a:r>
            <a:r>
              <a:rPr lang="tr-TR" b="1" dirty="0" err="1"/>
              <a:t>onbir</a:t>
            </a:r>
            <a:r>
              <a:rPr lang="tr-TR" b="1" dirty="0"/>
              <a:t> saati aşmamak şartı </a:t>
            </a:r>
            <a:r>
              <a:rPr lang="tr-TR" dirty="0"/>
              <a:t>ile farklı şekilde dağıtılabilir.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hafta içerisinde işçinin mutlaka </a:t>
            </a:r>
            <a:r>
              <a:rPr lang="tr-TR" dirty="0" err="1"/>
              <a:t>yirmidört</a:t>
            </a:r>
            <a:r>
              <a:rPr lang="tr-TR" dirty="0"/>
              <a:t> saatlik dinlendirilme zorunluluğu da dikkate alındığında,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altı </a:t>
            </a:r>
            <a:r>
              <a:rPr lang="tr-TR" dirty="0"/>
              <a:t>gün, günde </a:t>
            </a:r>
            <a:r>
              <a:rPr lang="tr-TR" dirty="0" err="1"/>
              <a:t>onbir</a:t>
            </a:r>
            <a:r>
              <a:rPr lang="tr-TR" dirty="0"/>
              <a:t> saatlik çalışma ile haftada </a:t>
            </a:r>
            <a:r>
              <a:rPr lang="tr-TR" b="1" dirty="0"/>
              <a:t>altmışaltı saatlik çalışma süresine ulaşılabilir. </a:t>
            </a:r>
            <a:endParaRPr lang="tr-TR" b="1" dirty="0" smtClean="0"/>
          </a:p>
          <a:p>
            <a:endParaRPr lang="tr-TR" b="1" dirty="0"/>
          </a:p>
          <a:p>
            <a:r>
              <a:rPr lang="tr-TR" dirty="0" smtClean="0"/>
              <a:t>İşte </a:t>
            </a:r>
            <a:r>
              <a:rPr lang="tr-TR" dirty="0"/>
              <a:t>işçinin </a:t>
            </a:r>
            <a:r>
              <a:rPr lang="tr-TR" dirty="0" err="1"/>
              <a:t>kırkbeş</a:t>
            </a:r>
            <a:r>
              <a:rPr lang="tr-TR" dirty="0"/>
              <a:t> saatlik süreyi aşarak yaptığı çalışma dönemine </a:t>
            </a:r>
            <a:r>
              <a:rPr lang="tr-TR" b="1" dirty="0"/>
              <a:t>yo­ğunlaştırılmış iş haftası </a:t>
            </a:r>
            <a:r>
              <a:rPr lang="tr-TR" dirty="0"/>
              <a:t>denir. </a:t>
            </a:r>
            <a:endParaRPr lang="tr-TR" dirty="0" smtClean="0"/>
          </a:p>
          <a:p>
            <a:endParaRPr lang="tr-TR" dirty="0" smtClean="0"/>
          </a:p>
          <a:p>
            <a:endParaRPr lang="tr-TR" b="1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949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Normal Çalışma Süreleri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Telafi Çalışması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Zorunlu nedenlerle işin durması,</a:t>
            </a:r>
          </a:p>
          <a:p>
            <a:pPr lvl="1"/>
            <a:r>
              <a:rPr lang="tr-TR" dirty="0" smtClean="0"/>
              <a:t>Ulusal bayram ve genel tatillerden önce veya sonra işyerinin tatil edilmesi,</a:t>
            </a:r>
          </a:p>
          <a:p>
            <a:pPr lvl="1"/>
            <a:r>
              <a:rPr lang="tr-TR" dirty="0" smtClean="0"/>
              <a:t>Veya benzer nedenlerle işyerinde normal çalışma sürelerinin önemli ölçüde altında çalışılması</a:t>
            </a:r>
          </a:p>
          <a:p>
            <a:pPr lvl="1"/>
            <a:r>
              <a:rPr lang="tr-TR" dirty="0" smtClean="0"/>
              <a:t>Veya tamamen tatil edilmesi</a:t>
            </a:r>
          </a:p>
          <a:p>
            <a:pPr lvl="1"/>
            <a:r>
              <a:rPr lang="tr-TR" dirty="0" smtClean="0"/>
              <a:t>Ya da işçinin talebi ile kendisine izin verilmesi</a:t>
            </a:r>
          </a:p>
          <a:p>
            <a:r>
              <a:rPr lang="tr-TR" dirty="0" smtClean="0"/>
              <a:t>hallerinde </a:t>
            </a:r>
            <a:r>
              <a:rPr lang="tr-TR" b="1" dirty="0" smtClean="0"/>
              <a:t>işveren 2 ay içinde çalışılmayan süreler için telafi çalışması</a:t>
            </a:r>
            <a:r>
              <a:rPr lang="tr-TR" dirty="0" smtClean="0"/>
              <a:t> yaptırabilir. </a:t>
            </a:r>
          </a:p>
          <a:p>
            <a:endParaRPr lang="tr-TR" dirty="0" smtClean="0"/>
          </a:p>
          <a:p>
            <a:endParaRPr lang="tr-TR" b="1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DC11-B89F-4D03-BBEC-F2D78FEB6A3C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886</Words>
  <Application>Microsoft Office PowerPoint</Application>
  <PresentationFormat>Ekran Gösterisi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Calibri</vt:lpstr>
      <vt:lpstr>Ofis Teması</vt:lpstr>
      <vt:lpstr>Çalışma Süreleri </vt:lpstr>
      <vt:lpstr>Genel olarak</vt:lpstr>
      <vt:lpstr>Genel olarak</vt:lpstr>
      <vt:lpstr>Genel olarak</vt:lpstr>
      <vt:lpstr>Genel olarak</vt:lpstr>
      <vt:lpstr>Normal Çalışma Süreleri</vt:lpstr>
      <vt:lpstr>Normal Çalışma Süreleri</vt:lpstr>
      <vt:lpstr>Normal Çalışma Süreleri</vt:lpstr>
      <vt:lpstr>Normal Çalışma Süreleri</vt:lpstr>
      <vt:lpstr>Normal Çalışma Süreleri</vt:lpstr>
      <vt:lpstr>NORMAL ÇALIŞMA SÜRESİNİN AŞILMASI: FAZLA ÇALIŞMA VE FAZLA SÜRELERLE ÇALIŞMA</vt:lpstr>
      <vt:lpstr>FAZLA ÇALIŞMA SÜRELERİ</vt:lpstr>
      <vt:lpstr>FAZLA ÇALIŞMA SÜRELERİ</vt:lpstr>
      <vt:lpstr>GÜNLÜK ÇALIŞMANIN GECE YAPILMASI: GECE ÇALIŞMALARI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Çalışma Süreleri</dc:title>
  <dc:creator>Se7en</dc:creator>
  <cp:lastModifiedBy>user</cp:lastModifiedBy>
  <cp:revision>21</cp:revision>
  <dcterms:created xsi:type="dcterms:W3CDTF">2019-11-23T15:16:34Z</dcterms:created>
  <dcterms:modified xsi:type="dcterms:W3CDTF">2020-01-09T21:38:33Z</dcterms:modified>
</cp:coreProperties>
</file>