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 id="265" r:id="rId8"/>
    <p:sldId id="267" r:id="rId9"/>
    <p:sldId id="268" r:id="rId10"/>
    <p:sldId id="269" r:id="rId11"/>
    <p:sldId id="271" r:id="rId12"/>
    <p:sldId id="273" r:id="rId13"/>
    <p:sldId id="275" r:id="rId14"/>
    <p:sldId id="276" r:id="rId15"/>
    <p:sldId id="284" r:id="rId16"/>
    <p:sldId id="289" r:id="rId17"/>
    <p:sldId id="290" r:id="rId18"/>
    <p:sldId id="291" r:id="rId19"/>
  </p:sldIdLst>
  <p:sldSz cx="12192000" cy="6858000"/>
  <p:notesSz cx="6858000" cy="9144000"/>
  <p:defaultTextStyle>
    <a:defPPr>
      <a:defRPr lang="tr-TR">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uFillTx/>
              </a:defRPr>
            </a:lvl1pPr>
          </a:lstStyle>
          <a:p>
            <a:r>
              <a:rPr lang="tr-TR" smtClean="0">
                <a:uFillTx/>
              </a:rPr>
              <a:t>Asıl başlık stili için tıklatın</a:t>
            </a:r>
            <a:endParaRPr lang="tr-TR">
              <a:uFillTx/>
            </a:endParaRP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uFillTx/>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tr-TR" smtClean="0">
                <a:uFillTx/>
              </a:rPr>
              <a:t>Asıl alt başlık stilini düzenlemek için tıklayın</a:t>
            </a:r>
            <a:endParaRPr lang="tr-TR">
              <a:uFillTx/>
            </a:endParaRPr>
          </a:p>
        </p:txBody>
      </p:sp>
      <p:sp>
        <p:nvSpPr>
          <p:cNvPr id="4" name="Veri Yer Tutucusu 3"/>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11"/>
          </p:nvPr>
        </p:nvSpPr>
        <p:spPr/>
        <p:txBody>
          <a:bodyPr/>
          <a:lstStyle/>
          <a:p>
            <a:endParaRPr lang="tr-TR">
              <a:uFillTx/>
            </a:endParaRPr>
          </a:p>
        </p:txBody>
      </p:sp>
      <p:sp>
        <p:nvSpPr>
          <p:cNvPr id="6" name="Slayt Numarası Yer Tutucusu 5"/>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uFillTx/>
              </a:rPr>
              <a:t>Asıl başlık stili için tıklatın</a:t>
            </a:r>
            <a:endParaRPr lang="tr-TR">
              <a:uFillTx/>
            </a:endParaRPr>
          </a:p>
        </p:txBody>
      </p:sp>
      <p:sp>
        <p:nvSpPr>
          <p:cNvPr id="3" name="Dikey Metin Yer Tutucusu 2"/>
          <p:cNvSpPr>
            <a:spLocks noGrp="1"/>
          </p:cNvSpPr>
          <p:nvPr>
            <p:ph type="body" orient="vert" idx="1"/>
          </p:nvPr>
        </p:nvSpPr>
        <p:spPr/>
        <p:txBody>
          <a:bodyPr vert="eaVert"/>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Veri Yer Tutucusu 3"/>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11"/>
          </p:nvPr>
        </p:nvSpPr>
        <p:spPr/>
        <p:txBody>
          <a:bodyPr/>
          <a:lstStyle/>
          <a:p>
            <a:endParaRPr lang="tr-TR">
              <a:uFillTx/>
            </a:endParaRPr>
          </a:p>
        </p:txBody>
      </p:sp>
      <p:sp>
        <p:nvSpPr>
          <p:cNvPr id="6" name="Slayt Numarası Yer Tutucusu 5"/>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uFillTx/>
              </a:rPr>
              <a:t>Asıl başlık stili için tıklatın</a:t>
            </a:r>
            <a:endParaRPr lang="tr-TR">
              <a:uFillTx/>
            </a:endParaRP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Veri Yer Tutucusu 3"/>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11"/>
          </p:nvPr>
        </p:nvSpPr>
        <p:spPr/>
        <p:txBody>
          <a:bodyPr/>
          <a:lstStyle/>
          <a:p>
            <a:endParaRPr lang="tr-TR">
              <a:uFillTx/>
            </a:endParaRPr>
          </a:p>
        </p:txBody>
      </p:sp>
      <p:sp>
        <p:nvSpPr>
          <p:cNvPr id="6" name="Slayt Numarası Yer Tutucusu 5"/>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uFillTx/>
              </a:rPr>
              <a:t>Asıl başlık stili için tıklatın</a:t>
            </a:r>
            <a:endParaRPr lang="tr-TR">
              <a:uFillTx/>
            </a:endParaRPr>
          </a:p>
        </p:txBody>
      </p:sp>
      <p:sp>
        <p:nvSpPr>
          <p:cNvPr id="3" name="İçerik Yer Tutucusu 2"/>
          <p:cNvSpPr>
            <a:spLocks noGrp="1"/>
          </p:cNvSpPr>
          <p:nvPr>
            <p:ph idx="1"/>
          </p:nvPr>
        </p:nvSpPr>
        <p:spPr/>
        <p:txBody>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Veri Yer Tutucusu 3"/>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11"/>
          </p:nvPr>
        </p:nvSpPr>
        <p:spPr/>
        <p:txBody>
          <a:bodyPr/>
          <a:lstStyle/>
          <a:p>
            <a:endParaRPr lang="tr-TR">
              <a:uFillTx/>
            </a:endParaRPr>
          </a:p>
        </p:txBody>
      </p:sp>
      <p:sp>
        <p:nvSpPr>
          <p:cNvPr id="6" name="Slayt Numarası Yer Tutucusu 5"/>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uFillTx/>
              </a:defRPr>
            </a:lvl1pPr>
          </a:lstStyle>
          <a:p>
            <a:r>
              <a:rPr lang="tr-TR" smtClean="0">
                <a:uFillTx/>
              </a:rPr>
              <a:t>Asıl başlık stili için tıklatın</a:t>
            </a:r>
            <a:endParaRPr lang="tr-TR">
              <a:uFillTx/>
            </a:endParaRP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tr-TR" smtClean="0">
                <a:uFillTx/>
              </a:rPr>
              <a:t>Asıl metin stillerini düzenle</a:t>
            </a:r>
          </a:p>
        </p:txBody>
      </p:sp>
      <p:sp>
        <p:nvSpPr>
          <p:cNvPr id="4" name="Veri Yer Tutucusu 3"/>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11"/>
          </p:nvPr>
        </p:nvSpPr>
        <p:spPr/>
        <p:txBody>
          <a:bodyPr/>
          <a:lstStyle/>
          <a:p>
            <a:endParaRPr lang="tr-TR">
              <a:uFillTx/>
            </a:endParaRPr>
          </a:p>
        </p:txBody>
      </p:sp>
      <p:sp>
        <p:nvSpPr>
          <p:cNvPr id="6" name="Slayt Numarası Yer Tutucusu 5"/>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uFillTx/>
              </a:rPr>
              <a:t>Asıl başlık stili için tıklatın</a:t>
            </a:r>
            <a:endParaRPr lang="tr-TR">
              <a:uFillTx/>
            </a:endParaRPr>
          </a:p>
        </p:txBody>
      </p:sp>
      <p:sp>
        <p:nvSpPr>
          <p:cNvPr id="3" name="İçerik Yer Tutucusu 2"/>
          <p:cNvSpPr>
            <a:spLocks noGrp="1"/>
          </p:cNvSpPr>
          <p:nvPr>
            <p:ph sz="half" idx="1"/>
          </p:nvPr>
        </p:nvSpPr>
        <p:spPr>
          <a:xfrm>
            <a:off x="838200" y="1825625"/>
            <a:ext cx="5181600" cy="4351338"/>
          </a:xfrm>
        </p:spPr>
        <p:txBody>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İçerik Yer Tutucusu 3"/>
          <p:cNvSpPr>
            <a:spLocks noGrp="1"/>
          </p:cNvSpPr>
          <p:nvPr>
            <p:ph sz="half" idx="2"/>
          </p:nvPr>
        </p:nvSpPr>
        <p:spPr>
          <a:xfrm>
            <a:off x="6172200" y="1825625"/>
            <a:ext cx="5181600" cy="4351338"/>
          </a:xfrm>
        </p:spPr>
        <p:txBody>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5" name="Veri Yer Tutucusu 4"/>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6" name="Altbilgi Yer Tutucusu 5"/>
          <p:cNvSpPr>
            <a:spLocks noGrp="1"/>
          </p:cNvSpPr>
          <p:nvPr>
            <p:ph type="ftr" sz="quarter" idx="11"/>
          </p:nvPr>
        </p:nvSpPr>
        <p:spPr/>
        <p:txBody>
          <a:bodyPr/>
          <a:lstStyle/>
          <a:p>
            <a:endParaRPr lang="tr-TR">
              <a:uFillTx/>
            </a:endParaRPr>
          </a:p>
        </p:txBody>
      </p:sp>
      <p:sp>
        <p:nvSpPr>
          <p:cNvPr id="7" name="Slayt Numarası Yer Tutucusu 6"/>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uFillTx/>
              </a:rPr>
              <a:t>Asıl başlık stili için tıklatın</a:t>
            </a:r>
            <a:endParaRPr lang="tr-TR">
              <a:uFillTx/>
            </a:endParaRP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tr-TR" smtClean="0">
                <a:uFillTx/>
              </a:rP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tr-TR" smtClean="0">
                <a:uFillTx/>
              </a:rP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7" name="Veri Yer Tutucusu 6"/>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8" name="Altbilgi Yer Tutucusu 7"/>
          <p:cNvSpPr>
            <a:spLocks noGrp="1"/>
          </p:cNvSpPr>
          <p:nvPr>
            <p:ph type="ftr" sz="quarter" idx="11"/>
          </p:nvPr>
        </p:nvSpPr>
        <p:spPr/>
        <p:txBody>
          <a:bodyPr/>
          <a:lstStyle/>
          <a:p>
            <a:endParaRPr lang="tr-TR">
              <a:uFillTx/>
            </a:endParaRPr>
          </a:p>
        </p:txBody>
      </p:sp>
      <p:sp>
        <p:nvSpPr>
          <p:cNvPr id="9" name="Slayt Numarası Yer Tutucusu 8"/>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uFillTx/>
              </a:rPr>
              <a:t>Asıl başlık stili için tıklatın</a:t>
            </a:r>
            <a:endParaRPr lang="tr-TR">
              <a:uFillTx/>
            </a:endParaRPr>
          </a:p>
        </p:txBody>
      </p:sp>
      <p:sp>
        <p:nvSpPr>
          <p:cNvPr id="3" name="Veri Yer Tutucusu 2"/>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4" name="Altbilgi Yer Tutucusu 3"/>
          <p:cNvSpPr>
            <a:spLocks noGrp="1"/>
          </p:cNvSpPr>
          <p:nvPr>
            <p:ph type="ftr" sz="quarter" idx="11"/>
          </p:nvPr>
        </p:nvSpPr>
        <p:spPr/>
        <p:txBody>
          <a:bodyPr/>
          <a:lstStyle/>
          <a:p>
            <a:endParaRPr lang="tr-TR">
              <a:uFillTx/>
            </a:endParaRPr>
          </a:p>
        </p:txBody>
      </p:sp>
      <p:sp>
        <p:nvSpPr>
          <p:cNvPr id="5" name="Slayt Numarası Yer Tutucusu 4"/>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3" name="Altbilgi Yer Tutucusu 2"/>
          <p:cNvSpPr>
            <a:spLocks noGrp="1"/>
          </p:cNvSpPr>
          <p:nvPr>
            <p:ph type="ftr" sz="quarter" idx="11"/>
          </p:nvPr>
        </p:nvSpPr>
        <p:spPr/>
        <p:txBody>
          <a:bodyPr/>
          <a:lstStyle/>
          <a:p>
            <a:endParaRPr lang="tr-TR">
              <a:uFillTx/>
            </a:endParaRPr>
          </a:p>
        </p:txBody>
      </p:sp>
      <p:sp>
        <p:nvSpPr>
          <p:cNvPr id="4" name="Slayt Numarası Yer Tutucusu 3"/>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uFillTx/>
              </a:defRPr>
            </a:lvl1pPr>
          </a:lstStyle>
          <a:p>
            <a:r>
              <a:rPr lang="tr-TR" smtClean="0">
                <a:uFillTx/>
              </a:rPr>
              <a:t>Asıl başlık stili için tıklatın</a:t>
            </a:r>
            <a:endParaRPr lang="tr-TR">
              <a:uFillTx/>
            </a:endParaRPr>
          </a:p>
        </p:txBody>
      </p:sp>
      <p:sp>
        <p:nvSpPr>
          <p:cNvPr id="3" name="İçerik Yer Tutucusu 2"/>
          <p:cNvSpPr>
            <a:spLocks noGrp="1"/>
          </p:cNvSpPr>
          <p:nvPr>
            <p:ph idx="1"/>
          </p:nvPr>
        </p:nvSpPr>
        <p:spPr>
          <a:xfrm>
            <a:off x="5183188" y="987425"/>
            <a:ext cx="6172200" cy="4873625"/>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tr-TR" smtClean="0">
                <a:uFillTx/>
              </a:rPr>
              <a:t>Asıl metin stillerini düzenle</a:t>
            </a:r>
          </a:p>
        </p:txBody>
      </p:sp>
      <p:sp>
        <p:nvSpPr>
          <p:cNvPr id="5" name="Veri Yer Tutucusu 4"/>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6" name="Altbilgi Yer Tutucusu 5"/>
          <p:cNvSpPr>
            <a:spLocks noGrp="1"/>
          </p:cNvSpPr>
          <p:nvPr>
            <p:ph type="ftr" sz="quarter" idx="11"/>
          </p:nvPr>
        </p:nvSpPr>
        <p:spPr/>
        <p:txBody>
          <a:bodyPr/>
          <a:lstStyle/>
          <a:p>
            <a:endParaRPr lang="tr-TR">
              <a:uFillTx/>
            </a:endParaRPr>
          </a:p>
        </p:txBody>
      </p:sp>
      <p:sp>
        <p:nvSpPr>
          <p:cNvPr id="7" name="Slayt Numarası Yer Tutucusu 6"/>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uFillTx/>
              </a:defRPr>
            </a:lvl1pPr>
          </a:lstStyle>
          <a:p>
            <a:r>
              <a:rPr lang="tr-TR" smtClean="0">
                <a:uFillTx/>
              </a:rPr>
              <a:t>Asıl başlık stili için tıklatın</a:t>
            </a:r>
            <a:endParaRPr lang="tr-TR">
              <a:uFillTx/>
            </a:endParaRP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tr-TR">
              <a:uFillTx/>
            </a:endParaRP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tr-TR" smtClean="0">
                <a:uFillTx/>
              </a:rPr>
              <a:t>Asıl metin stillerini düzenle</a:t>
            </a:r>
          </a:p>
        </p:txBody>
      </p:sp>
      <p:sp>
        <p:nvSpPr>
          <p:cNvPr id="5" name="Veri Yer Tutucusu 4"/>
          <p:cNvSpPr>
            <a:spLocks noGrp="1"/>
          </p:cNvSpPr>
          <p:nvPr>
            <p:ph type="dt" sz="half" idx="10"/>
          </p:nvPr>
        </p:nvSpPr>
        <p:spPr/>
        <p:txBody>
          <a:bodyPr/>
          <a:lstStyle/>
          <a:p>
            <a:fld id="{38E0EA0E-0725-4F73-8B8C-7A78D6B5682F}" type="datetimeFigureOut">
              <a:rPr lang="tr-TR" smtClean="0">
                <a:uFillTx/>
              </a:rPr>
              <a:t>10.01.2020</a:t>
            </a:fld>
            <a:endParaRPr lang="tr-TR">
              <a:uFillTx/>
            </a:endParaRPr>
          </a:p>
        </p:txBody>
      </p:sp>
      <p:sp>
        <p:nvSpPr>
          <p:cNvPr id="6" name="Altbilgi Yer Tutucusu 5"/>
          <p:cNvSpPr>
            <a:spLocks noGrp="1"/>
          </p:cNvSpPr>
          <p:nvPr>
            <p:ph type="ftr" sz="quarter" idx="11"/>
          </p:nvPr>
        </p:nvSpPr>
        <p:spPr/>
        <p:txBody>
          <a:bodyPr/>
          <a:lstStyle/>
          <a:p>
            <a:endParaRPr lang="tr-TR">
              <a:uFillTx/>
            </a:endParaRPr>
          </a:p>
        </p:txBody>
      </p:sp>
      <p:sp>
        <p:nvSpPr>
          <p:cNvPr id="7" name="Slayt Numarası Yer Tutucusu 6"/>
          <p:cNvSpPr>
            <a:spLocks noGrp="1"/>
          </p:cNvSpPr>
          <p:nvPr>
            <p:ph type="sldNum" sz="quarter" idx="12"/>
          </p:nvPr>
        </p:nvSpPr>
        <p:spPr/>
        <p:txBody>
          <a:bodyPr/>
          <a:lstStyle/>
          <a:p>
            <a:fld id="{09409913-BEC9-4E31-A17B-58C108B37A62}" type="slidenum">
              <a:rPr lang="tr-TR" smtClean="0">
                <a:uFillTx/>
              </a:rPr>
              <a:t>‹#›</a:t>
            </a:fld>
            <a:endParaRPr lang="tr-TR">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uFillTx/>
              </a:rPr>
              <a:t>Asıl başlık stili için tıklatın</a:t>
            </a:r>
            <a:endParaRPr lang="tr-TR">
              <a:uFillTx/>
            </a:endParaRP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uFillTx/>
              </a:rPr>
              <a:t>Asıl metin stillerini düzenle</a:t>
            </a:r>
          </a:p>
          <a:p>
            <a:pPr lvl="1"/>
            <a:r>
              <a:rPr lang="tr-TR" smtClean="0">
                <a:uFillTx/>
              </a:rPr>
              <a:t>İkinci düzey</a:t>
            </a:r>
          </a:p>
          <a:p>
            <a:pPr lvl="2"/>
            <a:r>
              <a:rPr lang="tr-TR" smtClean="0">
                <a:uFillTx/>
              </a:rPr>
              <a:t>Üçüncü düzey</a:t>
            </a:r>
          </a:p>
          <a:p>
            <a:pPr lvl="3"/>
            <a:r>
              <a:rPr lang="tr-TR" smtClean="0">
                <a:uFillTx/>
              </a:rPr>
              <a:t>Dördüncü düzey</a:t>
            </a:r>
          </a:p>
          <a:p>
            <a:pPr lvl="4"/>
            <a:r>
              <a:rPr lang="tr-TR" smtClean="0">
                <a:uFillTx/>
              </a:rPr>
              <a:t>Beşinci düzey</a:t>
            </a:r>
            <a:endParaRPr lang="tr-TR">
              <a:uFillTx/>
            </a:endParaRP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38E0EA0E-0725-4F73-8B8C-7A78D6B5682F}" type="datetimeFigureOut">
              <a:rPr lang="tr-TR" smtClean="0">
                <a:uFillTx/>
              </a:rPr>
              <a:t>10.01.2020</a:t>
            </a:fld>
            <a:endParaRPr lang="tr-TR">
              <a:uFillTx/>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tr-TR">
              <a:uFillTx/>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09409913-BEC9-4E31-A17B-58C108B37A62}" type="slidenum">
              <a:rPr lang="tr-TR" smtClean="0">
                <a:uFillTx/>
              </a:rPr>
              <a:t>‹#›</a:t>
            </a:fld>
            <a:endParaRPr lang="tr-TR">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uFillTx/>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tr-TR">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uFillTx/>
              </a:rPr>
              <a:t>Dinlenme Süreleri	</a:t>
            </a:r>
            <a:endParaRPr lang="tr-TR" b="1" dirty="0">
              <a:uFillTx/>
            </a:endParaRPr>
          </a:p>
        </p:txBody>
      </p:sp>
      <p:sp>
        <p:nvSpPr>
          <p:cNvPr id="4" name="3 Metin kutusu"/>
          <p:cNvSpPr txBox="1">
            <a:spLocks/>
          </p:cNvSpPr>
          <p:nvPr/>
        </p:nvSpPr>
        <p:spPr>
          <a:xfrm>
            <a:off x="5879976" y="6021288"/>
            <a:ext cx="4464496" cy="369332"/>
          </a:xfrm>
          <a:prstGeom prst="rect">
            <a:avLst/>
          </a:prstGeom>
          <a:noFill/>
        </p:spPr>
        <p:txBody>
          <a:bodyPr wrap="square" rtlCol="0">
            <a:spAutoFit/>
          </a:bodyPr>
          <a:lstStyle/>
          <a:p>
            <a:pPr algn="ctr"/>
            <a:r>
              <a:rPr lang="tr-TR" b="1" dirty="0">
                <a:uFillTx/>
              </a:rPr>
              <a:t>Öğretim Görevlisi Yusuf Can Çalışır</a:t>
            </a:r>
          </a:p>
        </p:txBody>
      </p:sp>
      <p:sp>
        <p:nvSpPr>
          <p:cNvPr id="3" name="Slayt Numarası Yer Tutucusu 2"/>
          <p:cNvSpPr>
            <a:spLocks noGrp="1"/>
          </p:cNvSpPr>
          <p:nvPr>
            <p:ph type="sldNum" sz="quarter" idx="12"/>
          </p:nvPr>
        </p:nvSpPr>
        <p:spPr/>
        <p:txBody>
          <a:bodyPr/>
          <a:lstStyle/>
          <a:p>
            <a:fld id="{41BEDC11-B89F-4D03-BBEC-F2D78FEB6A3C}" type="slidenum">
              <a:rPr lang="tr-TR" smtClean="0">
                <a:uFillTx/>
              </a:rPr>
              <a:pPr/>
              <a:t>1</a:t>
            </a:fld>
            <a:endParaRPr lang="tr-TR">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ULUSAL BAYRAM </a:t>
            </a:r>
            <a:r>
              <a:rPr lang="tr-TR" b="1" dirty="0" smtClean="0">
                <a:uFillTx/>
              </a:rPr>
              <a:t>ve </a:t>
            </a:r>
            <a:r>
              <a:rPr lang="tr-TR" b="1" dirty="0">
                <a:uFillTx/>
              </a:rPr>
              <a:t>GENEL </a:t>
            </a:r>
            <a:r>
              <a:rPr lang="tr-TR" b="1" dirty="0" smtClean="0">
                <a:uFillTx/>
              </a:rPr>
              <a:t>TATİLLER</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fontScale="47500" lnSpcReduction="20000"/>
          </a:bodyPr>
          <a:lstStyle/>
          <a:p>
            <a:endParaRPr lang="tr-TR" dirty="0" smtClean="0">
              <a:uFillTx/>
            </a:endParaRPr>
          </a:p>
          <a:p>
            <a:r>
              <a:rPr lang="tr-TR" dirty="0" smtClean="0">
                <a:uFillTx/>
              </a:rPr>
              <a:t>Kanun’da </a:t>
            </a:r>
            <a:r>
              <a:rPr lang="tr-TR" b="1" dirty="0">
                <a:uFillTx/>
              </a:rPr>
              <a:t>genel tatil günle­ri </a:t>
            </a:r>
            <a:r>
              <a:rPr lang="tr-TR" dirty="0">
                <a:uFillTx/>
              </a:rPr>
              <a:t>de belirlenmiştir. </a:t>
            </a:r>
            <a:endParaRPr lang="tr-TR" dirty="0" smtClean="0">
              <a:uFillTx/>
            </a:endParaRPr>
          </a:p>
          <a:p>
            <a:r>
              <a:rPr lang="tr-TR" dirty="0" smtClean="0">
                <a:uFillTx/>
              </a:rPr>
              <a:t>Buna </a:t>
            </a:r>
            <a:r>
              <a:rPr lang="tr-TR" dirty="0">
                <a:uFillTx/>
              </a:rPr>
              <a:t>göre, </a:t>
            </a:r>
            <a:endParaRPr lang="tr-TR" dirty="0" smtClean="0">
              <a:uFillTx/>
            </a:endParaRPr>
          </a:p>
          <a:p>
            <a:pPr lvl="1"/>
            <a:r>
              <a:rPr lang="tr-TR" dirty="0" smtClean="0">
                <a:uFillTx/>
              </a:rPr>
              <a:t>23 </a:t>
            </a:r>
            <a:r>
              <a:rPr lang="tr-TR" dirty="0">
                <a:uFillTx/>
              </a:rPr>
              <a:t>Nisan günü (Ulusal Egemenlik ve Çocuk Bayra­mı), </a:t>
            </a:r>
            <a:endParaRPr lang="tr-TR" dirty="0" smtClean="0">
              <a:uFillTx/>
            </a:endParaRPr>
          </a:p>
          <a:p>
            <a:pPr lvl="1"/>
            <a:r>
              <a:rPr lang="tr-TR" dirty="0" smtClean="0">
                <a:uFillTx/>
              </a:rPr>
              <a:t>19 </a:t>
            </a:r>
            <a:r>
              <a:rPr lang="tr-TR" dirty="0">
                <a:uFillTx/>
              </a:rPr>
              <a:t>Mayıs günü (Atatürk’ü Anma ve Gençlik ve Spor Bayramı), </a:t>
            </a:r>
            <a:endParaRPr lang="tr-TR" dirty="0" smtClean="0">
              <a:uFillTx/>
            </a:endParaRPr>
          </a:p>
          <a:p>
            <a:pPr lvl="1"/>
            <a:r>
              <a:rPr lang="tr-TR" dirty="0" smtClean="0">
                <a:uFillTx/>
              </a:rPr>
              <a:t>30 </a:t>
            </a:r>
            <a:r>
              <a:rPr lang="tr-TR" dirty="0">
                <a:uFillTx/>
              </a:rPr>
              <a:t>Ağustos gü­nü (Zafer Bayramı) </a:t>
            </a:r>
            <a:endParaRPr lang="tr-TR" dirty="0" smtClean="0">
              <a:uFillTx/>
            </a:endParaRPr>
          </a:p>
          <a:p>
            <a:r>
              <a:rPr lang="tr-TR" b="1" dirty="0" smtClean="0">
                <a:uFillTx/>
              </a:rPr>
              <a:t>resmi </a:t>
            </a:r>
            <a:r>
              <a:rPr lang="tr-TR" b="1" dirty="0">
                <a:uFillTx/>
              </a:rPr>
              <a:t>bayram günleri</a:t>
            </a:r>
            <a:r>
              <a:rPr lang="tr-TR" dirty="0">
                <a:uFillTx/>
              </a:rPr>
              <a:t>dir. </a:t>
            </a:r>
            <a:endParaRPr lang="tr-TR" dirty="0" smtClean="0">
              <a:uFillTx/>
            </a:endParaRPr>
          </a:p>
          <a:p>
            <a:endParaRPr lang="tr-TR" dirty="0">
              <a:uFillTx/>
            </a:endParaRPr>
          </a:p>
          <a:p>
            <a:r>
              <a:rPr lang="tr-TR" b="1" dirty="0" smtClean="0">
                <a:uFillTx/>
              </a:rPr>
              <a:t>Dini </a:t>
            </a:r>
            <a:r>
              <a:rPr lang="tr-TR" b="1" dirty="0">
                <a:uFillTx/>
              </a:rPr>
              <a:t>bayramlar da, </a:t>
            </a:r>
            <a:endParaRPr lang="tr-TR" b="1" dirty="0" smtClean="0">
              <a:uFillTx/>
            </a:endParaRPr>
          </a:p>
          <a:p>
            <a:pPr lvl="1"/>
            <a:r>
              <a:rPr lang="tr-TR" dirty="0" smtClean="0">
                <a:uFillTx/>
              </a:rPr>
              <a:t>Ramazan </a:t>
            </a:r>
            <a:r>
              <a:rPr lang="tr-TR" dirty="0">
                <a:uFillTx/>
              </a:rPr>
              <a:t>Bayramı (Arife günü saat 13.00’ten itibaren </a:t>
            </a:r>
            <a:r>
              <a:rPr lang="tr-TR" dirty="0" err="1">
                <a:uFillTx/>
              </a:rPr>
              <a:t>üçbuçuk</a:t>
            </a:r>
            <a:r>
              <a:rPr lang="tr-TR" dirty="0">
                <a:uFillTx/>
              </a:rPr>
              <a:t> gün) </a:t>
            </a:r>
            <a:r>
              <a:rPr lang="tr-TR" dirty="0" smtClean="0">
                <a:uFillTx/>
              </a:rPr>
              <a:t>ve</a:t>
            </a:r>
          </a:p>
          <a:p>
            <a:pPr lvl="1"/>
            <a:r>
              <a:rPr lang="tr-TR" dirty="0" smtClean="0">
                <a:uFillTx/>
              </a:rPr>
              <a:t>Kurban </a:t>
            </a:r>
            <a:r>
              <a:rPr lang="tr-TR" dirty="0">
                <a:uFillTx/>
              </a:rPr>
              <a:t>Bayramı’dır (Arife gü­nü saat 13.00’ten itibaren </a:t>
            </a:r>
            <a:r>
              <a:rPr lang="tr-TR" dirty="0" err="1">
                <a:uFillTx/>
              </a:rPr>
              <a:t>dörtbuçuk</a:t>
            </a:r>
            <a:r>
              <a:rPr lang="tr-TR" dirty="0">
                <a:uFillTx/>
              </a:rPr>
              <a:t> gün). </a:t>
            </a:r>
            <a:endParaRPr lang="tr-TR" dirty="0" smtClean="0">
              <a:uFillTx/>
            </a:endParaRPr>
          </a:p>
          <a:p>
            <a:r>
              <a:rPr lang="tr-TR" b="1" dirty="0" smtClean="0">
                <a:uFillTx/>
              </a:rPr>
              <a:t>yılbaşı </a:t>
            </a:r>
            <a:r>
              <a:rPr lang="tr-TR" b="1" dirty="0">
                <a:uFillTx/>
              </a:rPr>
              <a:t>günü </a:t>
            </a:r>
            <a:r>
              <a:rPr lang="tr-TR" dirty="0">
                <a:uFillTx/>
              </a:rPr>
              <a:t>(1 Ocak) ve </a:t>
            </a:r>
            <a:endParaRPr lang="tr-TR" dirty="0" smtClean="0">
              <a:uFillTx/>
            </a:endParaRPr>
          </a:p>
          <a:p>
            <a:r>
              <a:rPr lang="tr-TR" b="1" dirty="0" smtClean="0">
                <a:uFillTx/>
              </a:rPr>
              <a:t>Emek </a:t>
            </a:r>
            <a:r>
              <a:rPr lang="tr-TR" b="1" dirty="0">
                <a:uFillTx/>
              </a:rPr>
              <a:t>ve Dayanışma Günü </a:t>
            </a:r>
            <a:r>
              <a:rPr lang="tr-TR" dirty="0">
                <a:uFillTx/>
              </a:rPr>
              <a:t>(1 Mayıs) de genel tatil günlerinden sayılır (UBGTHK m.2</a:t>
            </a:r>
            <a:r>
              <a:rPr lang="tr-TR" dirty="0" smtClean="0">
                <a:uFillTx/>
              </a:rPr>
              <a:t>).</a:t>
            </a:r>
          </a:p>
          <a:p>
            <a:r>
              <a:rPr lang="tr-TR" b="1" dirty="0" smtClean="0">
                <a:uFillTx/>
              </a:rPr>
              <a:t>15 Temmuz Demokrasi ve Milli Birlik Günü</a:t>
            </a:r>
            <a:r>
              <a:rPr lang="tr-TR" dirty="0" smtClean="0">
                <a:uFillTx/>
              </a:rPr>
              <a:t>. </a:t>
            </a:r>
          </a:p>
          <a:p>
            <a:endParaRPr lang="tr-TR" dirty="0">
              <a:uFillTx/>
            </a:endParaRPr>
          </a:p>
          <a:p>
            <a:r>
              <a:rPr lang="tr-TR" b="1" dirty="0">
                <a:uFillTx/>
              </a:rPr>
              <a:t>Kamu kuruluşları ulusal bayram ve genel tatil günlerinde tatil edilir (UBGTHK m.2, f.3). </a:t>
            </a:r>
            <a:endParaRPr lang="tr-TR" b="1" dirty="0" smtClean="0">
              <a:uFillTx/>
            </a:endParaRPr>
          </a:p>
          <a:p>
            <a:endParaRPr lang="tr-TR" dirty="0">
              <a:uFillTx/>
            </a:endParaRPr>
          </a:p>
          <a:p>
            <a:r>
              <a:rPr lang="tr-TR" b="1" dirty="0" smtClean="0">
                <a:uFillTx/>
              </a:rPr>
              <a:t>Özel </a:t>
            </a:r>
            <a:r>
              <a:rPr lang="tr-TR" b="1" dirty="0">
                <a:uFillTx/>
              </a:rPr>
              <a:t>işyerlerinde ise yalnızca 29 Ekim günü kural olarak çalışmak yasak­tır (UBGTHK m.2, </a:t>
            </a:r>
            <a:r>
              <a:rPr lang="tr-TR" b="1" dirty="0" err="1">
                <a:uFillTx/>
              </a:rPr>
              <a:t>f.son</a:t>
            </a:r>
            <a:r>
              <a:rPr lang="tr-TR" b="1" dirty="0" smtClean="0">
                <a:uFillTx/>
              </a:rPr>
              <a:t>).</a:t>
            </a:r>
          </a:p>
          <a:p>
            <a:r>
              <a:rPr lang="tr-TR" b="1" dirty="0" smtClean="0">
                <a:uFillTx/>
              </a:rPr>
              <a:t>-</a:t>
            </a:r>
            <a:r>
              <a:rPr lang="tr-TR" b="1" dirty="0">
                <a:uFillTx/>
              </a:rPr>
              <a:t>Ancak İş Kanunu’nun düzenlemesi karşısında özel işyerlerinde sözleşme ile ka­rarlaştırma yapmak durumunda 29 Ekim günü de çalışma yapılabilir. </a:t>
            </a:r>
            <a:r>
              <a:rPr lang="tr-TR" b="1" dirty="0" smtClean="0">
                <a:uFillTx/>
              </a:rPr>
              <a:t> </a:t>
            </a:r>
          </a:p>
          <a:p>
            <a:r>
              <a:rPr lang="tr-TR" b="1" dirty="0" smtClean="0">
                <a:uFillTx/>
              </a:rPr>
              <a:t>Bunun </a:t>
            </a:r>
            <a:r>
              <a:rPr lang="tr-TR" b="1" dirty="0">
                <a:uFillTx/>
              </a:rPr>
              <a:t>dışındaki tatil günlerinde çalışma yükümlülüğü sözleşme ile kararlaştırılabilir.</a:t>
            </a:r>
          </a:p>
          <a:p>
            <a:pPr marL="0" indent="0">
              <a:buNone/>
            </a:pPr>
            <a:endParaRPr lang="tr-TR" b="1" u="sng" dirty="0">
              <a:solidFill>
                <a:srgbClr val="FF0000"/>
              </a:solidFill>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10</a:t>
            </a:fld>
            <a:endParaRPr lang="tr-TR">
              <a:uFillTx/>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ULUSAL BAYRAM </a:t>
            </a:r>
            <a:r>
              <a:rPr lang="tr-TR" b="1" dirty="0" smtClean="0">
                <a:uFillTx/>
              </a:rPr>
              <a:t>ve </a:t>
            </a:r>
            <a:r>
              <a:rPr lang="tr-TR" b="1" dirty="0">
                <a:uFillTx/>
              </a:rPr>
              <a:t>GENEL </a:t>
            </a:r>
            <a:r>
              <a:rPr lang="tr-TR" b="1" dirty="0" smtClean="0">
                <a:uFillTx/>
              </a:rPr>
              <a:t>TATİLLER</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fontScale="92500"/>
          </a:bodyPr>
          <a:lstStyle/>
          <a:p>
            <a:endParaRPr lang="tr-TR" dirty="0" smtClean="0">
              <a:uFillTx/>
            </a:endParaRPr>
          </a:p>
          <a:p>
            <a:pPr marL="0" indent="0">
              <a:buNone/>
            </a:pPr>
            <a:r>
              <a:rPr lang="tr-TR" b="1" u="sng" dirty="0">
                <a:solidFill>
                  <a:srgbClr val="FF0000"/>
                </a:solidFill>
                <a:uFillTx/>
              </a:rPr>
              <a:t>Ulusal Bayram ve Genel Tatil Ücreti</a:t>
            </a:r>
          </a:p>
          <a:p>
            <a:endParaRPr lang="tr-TR" b="1" u="sng" dirty="0" smtClean="0">
              <a:solidFill>
                <a:srgbClr val="FF0000"/>
              </a:solidFill>
              <a:uFillTx/>
            </a:endParaRPr>
          </a:p>
          <a:p>
            <a:r>
              <a:rPr lang="tr-TR" dirty="0">
                <a:uFillTx/>
              </a:rPr>
              <a:t>Belirtilmesi gereken bir durum da, </a:t>
            </a:r>
            <a:r>
              <a:rPr lang="tr-TR" b="1" dirty="0">
                <a:uFillTx/>
              </a:rPr>
              <a:t>hafta tatili ile ulusal bayram ve genel </a:t>
            </a:r>
            <a:r>
              <a:rPr lang="de-DE" b="1" dirty="0" err="1">
                <a:uFillTx/>
              </a:rPr>
              <a:t>tatille­rin</a:t>
            </a:r>
            <a:r>
              <a:rPr lang="tr-TR" b="1" dirty="0">
                <a:uFillTx/>
              </a:rPr>
              <a:t> çakışması durumunda işçinin </a:t>
            </a:r>
            <a:r>
              <a:rPr lang="tr-TR" b="1" u="sng" dirty="0">
                <a:uFillTx/>
              </a:rPr>
              <a:t>tek bir ücrete hak kazanabileceğidir</a:t>
            </a:r>
            <a:r>
              <a:rPr lang="tr-TR" b="1" dirty="0" smtClean="0">
                <a:uFillTx/>
              </a:rPr>
              <a:t>.</a:t>
            </a:r>
          </a:p>
          <a:p>
            <a:endParaRPr lang="tr-TR" b="1" dirty="0">
              <a:uFillTx/>
            </a:endParaRPr>
          </a:p>
          <a:p>
            <a:r>
              <a:rPr lang="tr-TR" b="1" dirty="0">
                <a:uFillTx/>
              </a:rPr>
              <a:t>Ücret çıplak ücret üzerinden hesaplanır (İK m.50). </a:t>
            </a:r>
            <a:endParaRPr lang="tr-TR" b="1" dirty="0" smtClean="0">
              <a:uFillTx/>
            </a:endParaRPr>
          </a:p>
          <a:p>
            <a:endParaRPr lang="tr-TR" dirty="0">
              <a:uFillTx/>
            </a:endParaRPr>
          </a:p>
          <a:p>
            <a:r>
              <a:rPr lang="tr-TR" dirty="0" smtClean="0">
                <a:uFillTx/>
              </a:rPr>
              <a:t>Kesin </a:t>
            </a:r>
            <a:r>
              <a:rPr lang="tr-TR" dirty="0">
                <a:uFillTx/>
              </a:rPr>
              <a:t>(maktu) aylıklı ücret­le çalışan işçi, ücretinin içerisinde ulusal bayram ve genel tatil günü ücreti </a:t>
            </a:r>
            <a:r>
              <a:rPr lang="tr-TR" dirty="0" smtClean="0">
                <a:uFillTx/>
              </a:rPr>
              <a:t>bulunduğu </a:t>
            </a:r>
            <a:r>
              <a:rPr lang="tr-TR" dirty="0">
                <a:uFillTx/>
              </a:rPr>
              <a:t>için, ayrıca bir ücret talep edemez (İK m.49, </a:t>
            </a:r>
            <a:r>
              <a:rPr lang="tr-TR" dirty="0" err="1">
                <a:uFillTx/>
              </a:rPr>
              <a:t>f.son</a:t>
            </a:r>
            <a:r>
              <a:rPr lang="tr-TR" dirty="0">
                <a:uFillTx/>
              </a:rPr>
              <a:t>).</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11</a:t>
            </a:fld>
            <a:endParaRPr lang="tr-TR">
              <a:uFillTx/>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YILLIK ÜCRETLİ İZİN</a:t>
            </a:r>
          </a:p>
        </p:txBody>
      </p:sp>
      <p:sp>
        <p:nvSpPr>
          <p:cNvPr id="3" name="2 İçerik Yer Tutucusu"/>
          <p:cNvSpPr>
            <a:spLocks noGrp="1"/>
          </p:cNvSpPr>
          <p:nvPr>
            <p:ph idx="1"/>
          </p:nvPr>
        </p:nvSpPr>
        <p:spPr>
          <a:xfrm>
            <a:off x="1775520" y="1196752"/>
            <a:ext cx="8568952" cy="5400600"/>
          </a:xfrm>
        </p:spPr>
        <p:txBody>
          <a:bodyPr>
            <a:normAutofit lnSpcReduction="10000"/>
          </a:bodyPr>
          <a:lstStyle/>
          <a:p>
            <a:endParaRPr lang="tr-TR" dirty="0" smtClean="0">
              <a:uFillTx/>
            </a:endParaRPr>
          </a:p>
          <a:p>
            <a:r>
              <a:rPr lang="tr-TR" b="1" dirty="0" smtClean="0">
                <a:uFillTx/>
              </a:rPr>
              <a:t>Yıllık </a:t>
            </a:r>
            <a:r>
              <a:rPr lang="tr-TR" b="1" dirty="0">
                <a:uFillTx/>
              </a:rPr>
              <a:t>ücretli izin hakkından vazgeçmek mümkün değildir (İK m.53, f.2). </a:t>
            </a:r>
            <a:endParaRPr lang="tr-TR" b="1" dirty="0" smtClean="0">
              <a:uFillTx/>
            </a:endParaRPr>
          </a:p>
          <a:p>
            <a:endParaRPr lang="tr-TR" dirty="0">
              <a:uFillTx/>
            </a:endParaRPr>
          </a:p>
          <a:p>
            <a:r>
              <a:rPr lang="tr-TR" dirty="0" smtClean="0">
                <a:uFillTx/>
              </a:rPr>
              <a:t>Dola­yısıyla </a:t>
            </a:r>
            <a:r>
              <a:rPr lang="tr-TR" dirty="0">
                <a:uFillTx/>
              </a:rPr>
              <a:t>işçinin izni kullanmaktan vazgeçtiğine ilişkin yapılan kararlaştırmalar geçer­sizdir. </a:t>
            </a:r>
            <a:endParaRPr lang="tr-TR" dirty="0" smtClean="0">
              <a:uFillTx/>
            </a:endParaRPr>
          </a:p>
          <a:p>
            <a:endParaRPr lang="tr-TR" dirty="0">
              <a:uFillTx/>
            </a:endParaRPr>
          </a:p>
          <a:p>
            <a:r>
              <a:rPr lang="tr-TR" b="1" dirty="0" smtClean="0">
                <a:uFillTx/>
              </a:rPr>
              <a:t>Ayrıca</a:t>
            </a:r>
            <a:r>
              <a:rPr lang="tr-TR" b="1" dirty="0">
                <a:uFillTx/>
              </a:rPr>
              <a:t>, uygulamada görüldüğü gibi, iznin kullanılması yerine buna karşılık ücret verilmesi de hukuken geçerli kabul edilemez. </a:t>
            </a:r>
            <a:endParaRPr lang="tr-TR" b="1" dirty="0" smtClean="0">
              <a:uFillTx/>
            </a:endParaRPr>
          </a:p>
          <a:p>
            <a:endParaRPr lang="tr-TR" dirty="0">
              <a:uFillTx/>
            </a:endParaRPr>
          </a:p>
          <a:p>
            <a:r>
              <a:rPr lang="tr-TR" b="1" dirty="0" smtClean="0">
                <a:uFillTx/>
              </a:rPr>
              <a:t>Zira</a:t>
            </a:r>
            <a:r>
              <a:rPr lang="tr-TR" b="1" dirty="0">
                <a:uFillTx/>
              </a:rPr>
              <a:t>, yıllık izinde </a:t>
            </a:r>
            <a:r>
              <a:rPr lang="tr-TR" b="1" dirty="0" err="1">
                <a:uFillTx/>
              </a:rPr>
              <a:t>aslolan</a:t>
            </a:r>
            <a:r>
              <a:rPr lang="tr-TR" b="1" dirty="0">
                <a:uFillTx/>
              </a:rPr>
              <a:t> işçi­nin izne çıkarılmasıdır. </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12</a:t>
            </a:fld>
            <a:endParaRPr lang="tr-TR">
              <a:uFillTx/>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YILLIK ÜCRETLİ İZİN</a:t>
            </a:r>
          </a:p>
        </p:txBody>
      </p:sp>
      <p:sp>
        <p:nvSpPr>
          <p:cNvPr id="3" name="2 İçerik Yer Tutucusu"/>
          <p:cNvSpPr>
            <a:spLocks noGrp="1"/>
          </p:cNvSpPr>
          <p:nvPr>
            <p:ph idx="1"/>
          </p:nvPr>
        </p:nvSpPr>
        <p:spPr>
          <a:xfrm>
            <a:off x="1775520" y="1196752"/>
            <a:ext cx="8568952" cy="5400600"/>
          </a:xfrm>
        </p:spPr>
        <p:txBody>
          <a:bodyPr>
            <a:normAutofit fontScale="92500" lnSpcReduction="10000"/>
          </a:bodyPr>
          <a:lstStyle/>
          <a:p>
            <a:pPr>
              <a:buFont typeface="Wingdings" panose="05000000000000000000" pitchFamily="2" charset="2"/>
              <a:buChar char="Ø"/>
            </a:pPr>
            <a:r>
              <a:rPr lang="tr-TR" b="1" i="1" dirty="0" smtClean="0">
                <a:uFillTx/>
              </a:rPr>
              <a:t>Yıll</a:t>
            </a:r>
            <a:r>
              <a:rPr lang="tr-TR" b="1" i="1" dirty="0">
                <a:uFillTx/>
              </a:rPr>
              <a:t>ı</a:t>
            </a:r>
            <a:r>
              <a:rPr lang="tr-TR" b="1" i="1" dirty="0" smtClean="0">
                <a:uFillTx/>
              </a:rPr>
              <a:t>k </a:t>
            </a:r>
            <a:r>
              <a:rPr lang="tr-TR" b="1" i="1" dirty="0">
                <a:uFillTx/>
              </a:rPr>
              <a:t>Ücretli İzne Hak Kazanma Şartları İşçinin En Az Bir </a:t>
            </a:r>
            <a:r>
              <a:rPr lang="tr-TR" b="1" i="1" dirty="0" smtClean="0">
                <a:uFillTx/>
              </a:rPr>
              <a:t>Yıl Çalışması</a:t>
            </a:r>
          </a:p>
          <a:p>
            <a:pPr>
              <a:buFont typeface="Wingdings" panose="05000000000000000000" pitchFamily="2" charset="2"/>
              <a:buChar char="Ø"/>
            </a:pPr>
            <a:endParaRPr lang="tr-TR" b="1" i="1" dirty="0">
              <a:uFillTx/>
            </a:endParaRPr>
          </a:p>
          <a:p>
            <a:pPr>
              <a:buFont typeface="Wingdings" panose="05000000000000000000" pitchFamily="2" charset="2"/>
              <a:buChar char="Ø"/>
            </a:pPr>
            <a:r>
              <a:rPr lang="tr-TR" b="1" dirty="0">
                <a:uFillTx/>
              </a:rPr>
              <a:t>işyerinde işe başladığı günden itibaren, deneme süresi de dâhil olmak üzere, en az bir yıl çalışmış işçiler yıllık ücretli izne hak kazanırlar</a:t>
            </a:r>
            <a:r>
              <a:rPr lang="tr-TR" b="1" dirty="0" smtClean="0">
                <a:uFillTx/>
              </a:rPr>
              <a:t>.</a:t>
            </a:r>
          </a:p>
          <a:p>
            <a:pPr>
              <a:buFont typeface="Wingdings" panose="05000000000000000000" pitchFamily="2" charset="2"/>
              <a:buChar char="Ø"/>
            </a:pPr>
            <a:endParaRPr lang="tr-TR" b="1" dirty="0">
              <a:uFillTx/>
            </a:endParaRPr>
          </a:p>
          <a:p>
            <a:pPr>
              <a:buFont typeface="Wingdings" panose="05000000000000000000" pitchFamily="2" charset="2"/>
              <a:buChar char="Ø"/>
            </a:pPr>
            <a:r>
              <a:rPr lang="tr-TR" dirty="0">
                <a:uFillTx/>
              </a:rPr>
              <a:t>Bunun dışında bir yılı dolmayan süre için oran­tılı bir biçimde izin kullanılamaz. </a:t>
            </a:r>
            <a:endParaRPr lang="tr-TR" dirty="0" smtClean="0">
              <a:uFillTx/>
            </a:endParaRPr>
          </a:p>
          <a:p>
            <a:pPr>
              <a:buFont typeface="Wingdings" panose="05000000000000000000" pitchFamily="2" charset="2"/>
              <a:buChar char="Ø"/>
            </a:pPr>
            <a:r>
              <a:rPr lang="tr-TR" sz="2200" dirty="0" smtClean="0">
                <a:uFillTx/>
              </a:rPr>
              <a:t>Zaten </a:t>
            </a:r>
            <a:r>
              <a:rPr lang="tr-TR" sz="2200" dirty="0">
                <a:uFillTx/>
              </a:rPr>
              <a:t>İş Kanunu’nun 54.maddesinin 3. fıkrasın­da </a:t>
            </a:r>
            <a:endParaRPr lang="tr-TR" sz="2200" dirty="0" smtClean="0">
              <a:uFillTx/>
            </a:endParaRPr>
          </a:p>
          <a:p>
            <a:pPr>
              <a:buFont typeface="Wingdings" panose="05000000000000000000" pitchFamily="2" charset="2"/>
              <a:buChar char="Ø"/>
            </a:pPr>
            <a:r>
              <a:rPr lang="tr-TR" b="1" dirty="0" smtClean="0">
                <a:uFillTx/>
              </a:rPr>
              <a:t>işçinin </a:t>
            </a:r>
            <a:r>
              <a:rPr lang="tr-TR" b="1" dirty="0">
                <a:uFillTx/>
              </a:rPr>
              <a:t>gelecek izin hakkı için geçmesi gereken bir yıllık hizmet süresinin, </a:t>
            </a:r>
            <a:endParaRPr lang="tr-TR" b="1" dirty="0" smtClean="0">
              <a:uFillTx/>
            </a:endParaRPr>
          </a:p>
          <a:p>
            <a:pPr>
              <a:buFont typeface="Wingdings" panose="05000000000000000000" pitchFamily="2" charset="2"/>
              <a:buChar char="Ø"/>
            </a:pPr>
            <a:r>
              <a:rPr lang="tr-TR" b="1" dirty="0" smtClean="0">
                <a:uFillTx/>
              </a:rPr>
              <a:t>bir </a:t>
            </a:r>
            <a:r>
              <a:rPr lang="tr-TR" b="1" dirty="0">
                <a:uFillTx/>
              </a:rPr>
              <a:t>önceki izin hakkının doğduğu günden başlayarak gelecek hizmet yılına doğru he­saplanacağı ifade edilmiştir.</a:t>
            </a:r>
          </a:p>
          <a:p>
            <a:pPr>
              <a:buFont typeface="Wingdings" panose="05000000000000000000" pitchFamily="2" charset="2"/>
              <a:buChar char="Ø"/>
            </a:pPr>
            <a:endParaRPr lang="tr-TR" b="1" dirty="0">
              <a:uFillTx/>
            </a:endParaRPr>
          </a:p>
          <a:p>
            <a:pPr>
              <a:buFont typeface="Wingdings" panose="05000000000000000000" pitchFamily="2" charset="2"/>
              <a:buChar char="Ø"/>
            </a:pPr>
            <a:endParaRPr lang="tr-TR" b="1" i="1" dirty="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13</a:t>
            </a:fld>
            <a:endParaRPr lang="tr-TR">
              <a:uFillTx/>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YILLIK ÜCRETLİ İZİN</a:t>
            </a:r>
          </a:p>
        </p:txBody>
      </p:sp>
      <p:sp>
        <p:nvSpPr>
          <p:cNvPr id="3" name="2 İçerik Yer Tutucusu"/>
          <p:cNvSpPr>
            <a:spLocks noGrp="1"/>
          </p:cNvSpPr>
          <p:nvPr>
            <p:ph idx="1"/>
          </p:nvPr>
        </p:nvSpPr>
        <p:spPr>
          <a:xfrm>
            <a:off x="1775520" y="1196752"/>
            <a:ext cx="8568952" cy="5400600"/>
          </a:xfrm>
        </p:spPr>
        <p:txBody>
          <a:bodyPr>
            <a:normAutofit fontScale="85000" lnSpcReduction="20000"/>
          </a:bodyPr>
          <a:lstStyle/>
          <a:p>
            <a:pPr>
              <a:buFont typeface="Wingdings" panose="05000000000000000000" pitchFamily="2" charset="2"/>
              <a:buChar char="Ø"/>
            </a:pPr>
            <a:r>
              <a:rPr lang="tr-TR" b="1" i="1" dirty="0" smtClean="0">
                <a:uFillTx/>
              </a:rPr>
              <a:t>Yıll</a:t>
            </a:r>
            <a:r>
              <a:rPr lang="tr-TR" b="1" i="1" dirty="0">
                <a:uFillTx/>
              </a:rPr>
              <a:t>ı</a:t>
            </a:r>
            <a:r>
              <a:rPr lang="tr-TR" b="1" i="1" dirty="0" smtClean="0">
                <a:uFillTx/>
              </a:rPr>
              <a:t>k </a:t>
            </a:r>
            <a:r>
              <a:rPr lang="tr-TR" b="1" i="1" dirty="0">
                <a:uFillTx/>
              </a:rPr>
              <a:t>Ücretli İzne Hak Kazanma Şartları İşçinin En Az Bir </a:t>
            </a:r>
            <a:r>
              <a:rPr lang="tr-TR" b="1" i="1" dirty="0" smtClean="0">
                <a:uFillTx/>
              </a:rPr>
              <a:t>Yıl Çalışması</a:t>
            </a:r>
          </a:p>
          <a:p>
            <a:pPr>
              <a:buFont typeface="Wingdings" panose="05000000000000000000" pitchFamily="2" charset="2"/>
              <a:buChar char="Ø"/>
            </a:pPr>
            <a:endParaRPr lang="tr-TR" b="1" i="1" dirty="0">
              <a:uFillTx/>
            </a:endParaRPr>
          </a:p>
          <a:p>
            <a:r>
              <a:rPr lang="tr-TR" dirty="0">
                <a:uFillTx/>
              </a:rPr>
              <a:t>yıllık ücretli izine hak kazanmak için gerekli sürenin hesabında işçilerin, </a:t>
            </a:r>
            <a:r>
              <a:rPr lang="tr-TR" b="1" dirty="0">
                <a:uFillTx/>
              </a:rPr>
              <a:t>aynı işve­renin bir veya çeşitli işyerlerinde çalıştıkları süreler birleştirilerek göz önüne alınır.</a:t>
            </a:r>
            <a:r>
              <a:rPr lang="tr-TR" dirty="0">
                <a:uFillTx/>
              </a:rPr>
              <a:t> </a:t>
            </a:r>
            <a:endParaRPr lang="tr-TR" dirty="0" smtClean="0">
              <a:uFillTx/>
            </a:endParaRPr>
          </a:p>
          <a:p>
            <a:endParaRPr lang="tr-TR" dirty="0">
              <a:uFillTx/>
            </a:endParaRPr>
          </a:p>
          <a:p>
            <a:r>
              <a:rPr lang="tr-TR" dirty="0" smtClean="0">
                <a:uFillTx/>
              </a:rPr>
              <a:t>Hesaplamada </a:t>
            </a:r>
            <a:r>
              <a:rPr lang="tr-TR" dirty="0">
                <a:uFillTx/>
              </a:rPr>
              <a:t>işçinin aynı işveren nezdinde İş Kanunu kapsamı dışında yapmış ol­duğu çalışmalar da birleştirilir (İK m.54, f.1). </a:t>
            </a:r>
            <a:endParaRPr lang="tr-TR" dirty="0" smtClean="0">
              <a:uFillTx/>
            </a:endParaRPr>
          </a:p>
          <a:p>
            <a:endParaRPr lang="tr-TR" dirty="0">
              <a:uFillTx/>
            </a:endParaRPr>
          </a:p>
          <a:p>
            <a:r>
              <a:rPr lang="tr-TR" b="1" dirty="0" smtClean="0">
                <a:uFillTx/>
              </a:rPr>
              <a:t>Örneğin</a:t>
            </a:r>
            <a:r>
              <a:rPr lang="tr-TR" b="1" dirty="0">
                <a:uFillTx/>
              </a:rPr>
              <a:t>, tarım işinde altı ay çalıştık­tan sonra, aynı işverene ait bu sefer 4857 sayılı İş Kanunu kapsamındaki alış veriş merkezinde çalışan işçi, ikinci altı ayı doldurduktan sonra yıllık izne hak kazanır. </a:t>
            </a:r>
            <a:endParaRPr lang="tr-TR" b="1" dirty="0" smtClean="0">
              <a:uFillTx/>
            </a:endParaRPr>
          </a:p>
          <a:p>
            <a:endParaRPr lang="tr-TR" b="1" dirty="0">
              <a:uFillTx/>
            </a:endParaRPr>
          </a:p>
          <a:p>
            <a:r>
              <a:rPr lang="tr-TR" b="1" dirty="0" smtClean="0">
                <a:uFillTx/>
              </a:rPr>
              <a:t>İki </a:t>
            </a:r>
            <a:r>
              <a:rPr lang="tr-TR" b="1" dirty="0">
                <a:uFillTx/>
              </a:rPr>
              <a:t>çalışma süresi birleştirilir.</a:t>
            </a:r>
          </a:p>
          <a:p>
            <a:pPr>
              <a:buFont typeface="Wingdings" panose="05000000000000000000" pitchFamily="2" charset="2"/>
              <a:buChar char="Ø"/>
            </a:pPr>
            <a:endParaRPr lang="tr-TR" b="1" dirty="0">
              <a:uFillTx/>
            </a:endParaRPr>
          </a:p>
          <a:p>
            <a:pPr>
              <a:buFont typeface="Wingdings" panose="05000000000000000000" pitchFamily="2" charset="2"/>
              <a:buChar char="Ø"/>
            </a:pPr>
            <a:endParaRPr lang="tr-TR" b="1" i="1" dirty="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14</a:t>
            </a:fld>
            <a:endParaRPr lang="tr-TR">
              <a:uFillTx/>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fontScale="90000"/>
          </a:bodyPr>
          <a:lstStyle/>
          <a:p>
            <a:r>
              <a:rPr lang="tr-TR" b="1" dirty="0" smtClean="0">
                <a:uFillTx/>
              </a:rPr>
              <a:t>KANUNİ YILLIK ÜCRETLİ İZİN SÜRELERİ</a:t>
            </a:r>
            <a:endParaRPr lang="tr-TR" b="1" dirty="0">
              <a:uFillTx/>
            </a:endParaRPr>
          </a:p>
        </p:txBody>
      </p:sp>
      <p:sp>
        <p:nvSpPr>
          <p:cNvPr id="3" name="2 İçerik Yer Tutucusu"/>
          <p:cNvSpPr>
            <a:spLocks noGrp="1"/>
          </p:cNvSpPr>
          <p:nvPr>
            <p:ph idx="1"/>
          </p:nvPr>
        </p:nvSpPr>
        <p:spPr>
          <a:xfrm>
            <a:off x="317501" y="1196752"/>
            <a:ext cx="11546415" cy="5518373"/>
          </a:xfrm>
        </p:spPr>
        <p:txBody>
          <a:bodyPr>
            <a:normAutofit/>
          </a:bodyPr>
          <a:lstStyle/>
          <a:p>
            <a:pPr marL="0" indent="0">
              <a:buNone/>
            </a:pPr>
            <a:endParaRPr lang="tr-TR" dirty="0">
              <a:uFillTx/>
            </a:endParaRPr>
          </a:p>
          <a:p>
            <a:pPr>
              <a:buFont typeface="Wingdings" panose="05000000000000000000" pitchFamily="2" charset="2"/>
              <a:buChar char="Ø"/>
            </a:pPr>
            <a:r>
              <a:rPr>
                <a:uFillTx/>
              </a:rPr>
              <a:t>Yıllık Ücretli İznin Hükümleri İzin Süreleri</a:t>
            </a:r>
            <a:endParaRPr lang="tr-TR" b="1" i="1" dirty="0">
              <a:uFillTx/>
            </a:endParaRPr>
          </a:p>
          <a:p>
            <a:pPr>
              <a:buFont typeface="Wingdings" panose="05000000000000000000" pitchFamily="2" charset="2"/>
              <a:buChar char="Ø"/>
            </a:pPr>
            <a:r>
              <a:rPr>
                <a:uFillTx/>
              </a:rPr>
              <a:t>İzin süreleri işçilerin işyerindeki kıdemine göre asgari biçimde Kanun’da belirlenmiştir.</a:t>
            </a:r>
            <a:endParaRPr lang="tr-TR" b="1" i="1" dirty="0">
              <a:uFillTx/>
            </a:endParaRPr>
          </a:p>
          <a:p>
            <a:pPr>
              <a:buFont typeface="Wingdings" panose="05000000000000000000" pitchFamily="2" charset="2"/>
              <a:buChar char="Ø"/>
            </a:pPr>
            <a:r>
              <a:rPr>
                <a:uFillTx/>
              </a:rPr>
              <a:t> Buna göre, hizmet süresi, </a:t>
            </a:r>
          </a:p>
          <a:p>
            <a:pPr>
              <a:buFont typeface="Wingdings" panose="05000000000000000000" pitchFamily="2" charset="2"/>
              <a:buChar char="Ø"/>
            </a:pPr>
            <a:r>
              <a:rPr>
                <a:uFillTx/>
              </a:rPr>
              <a:t>bir yıldan beş yıla kadar (beş yıl dâhil) olanlara yılda ondört gün, </a:t>
            </a:r>
          </a:p>
          <a:p>
            <a:pPr>
              <a:buFont typeface="Wingdings" panose="05000000000000000000" pitchFamily="2" charset="2"/>
              <a:buChar char="Ø"/>
            </a:pPr>
            <a:r>
              <a:rPr>
                <a:uFillTx/>
              </a:rPr>
              <a:t>beş yıldan fazla ve onbeş yıldan az olanlara yılda yirmi gün, </a:t>
            </a:r>
          </a:p>
          <a:p>
            <a:pPr>
              <a:buFont typeface="Wingdings" panose="05000000000000000000" pitchFamily="2" charset="2"/>
              <a:buChar char="Ø"/>
            </a:pPr>
            <a:r>
              <a:rPr>
                <a:uFillTx/>
              </a:rPr>
              <a:t>onbeş yıl ve daha fazla olanlara yılda yirmialtı gün izin verilir. </a:t>
            </a:r>
          </a:p>
          <a:p>
            <a:pPr>
              <a:buFont typeface="Wingdings" panose="05000000000000000000" pitchFamily="2" charset="2"/>
              <a:buChar char="Ø"/>
            </a:pPr>
            <a:r>
              <a:rPr>
                <a:uFillTx/>
              </a:rPr>
              <a:t>Ancak onsekiz ve daha küçük yaştaki işçiler ile elli yaşından büyük işçilere verilecek yıllık ücretli izin yirmi günden az olamaz (İK m.53). Sözleşmeler ile bu süreler artırılabilir.</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15</a:t>
            </a:fld>
            <a:endParaRPr lang="tr-TR">
              <a:uFillTx/>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4294967294"/>
          <p:cNvSpPr>
            <a:spLocks noGrp="1"/>
          </p:cNvSpPr>
          <p:nvPr>
            <p:ph idx="1"/>
          </p:nvPr>
        </p:nvSpPr>
        <p:spPr>
          <a:xfrm>
            <a:off x="838200" y="248709"/>
            <a:ext cx="10515600" cy="5928254"/>
          </a:xfrm>
        </p:spPr>
        <p:txBody>
          <a:bodyPr/>
          <a:lstStyle/>
          <a:p>
            <a:endParaRPr/>
          </a:p>
          <a:p>
            <a:r>
              <a:rPr>
                <a:uFillTx/>
              </a:rPr>
              <a:t>Yıllık ücretli izin süreleri işveren tarafından bölünemez, sürekli bir şekilde verilmesi esastır. </a:t>
            </a:r>
          </a:p>
          <a:p>
            <a:endParaRPr>
              <a:uFillTx/>
            </a:endParaRPr>
          </a:p>
          <a:p>
            <a:r>
              <a:rPr>
                <a:uFillTx/>
              </a:rPr>
              <a:t>Bununla birlikte, izin süreleri, tarafların anlaşması ile bir bölümü on günden aşağı olmamak üzere en çok üçe bölünebilir (ÎK m.56, f.1,3). </a:t>
            </a:r>
          </a:p>
          <a:p>
            <a:endParaRPr>
              <a:uFillTx/>
            </a:endParaRPr>
          </a:p>
          <a:p>
            <a:r>
              <a:rPr>
                <a:uFillTx/>
              </a:rPr>
              <a:t>Kanun koyucu işçilerin bulundukları yerlerden başka yerlerde izinlerini geçirmeleri durumunda gidiş ve dönüşlerinde yolda geçecek süreleri karşılamak üzere işveren tarafından toplam dört güne kadar ücretsiz izin verme zorunluluğu öngörmüştür (ÎK m.56, f.son).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4294967294"/>
          <p:cNvSpPr>
            <a:spLocks noGrp="1"/>
          </p:cNvSpPr>
          <p:nvPr>
            <p:ph idx="1"/>
          </p:nvPr>
        </p:nvSpPr>
        <p:spPr>
          <a:xfrm>
            <a:off x="838200" y="439209"/>
            <a:ext cx="10515600" cy="5737754"/>
          </a:xfrm>
        </p:spPr>
        <p:txBody>
          <a:bodyPr/>
          <a:lstStyle/>
          <a:p>
            <a:pPr>
              <a:buNone/>
            </a:pPr>
            <a:endParaRPr b="1">
              <a:uFillTx/>
            </a:endParaRPr>
          </a:p>
          <a:p>
            <a:pPr>
              <a:buNone/>
            </a:pPr>
            <a:r>
              <a:rPr b="1">
                <a:uFillTx/>
              </a:rPr>
              <a:t>İznin Kullanılması</a:t>
            </a:r>
          </a:p>
          <a:p>
            <a:endParaRPr b="1">
              <a:uFillTx/>
            </a:endParaRPr>
          </a:p>
          <a:p>
            <a:r>
              <a:rPr>
                <a:uFillTx/>
              </a:rPr>
              <a:t>İşçi, her hizmet yılına karşılık, hak ettiği yıllık iznini gelecek hizmet yılı içinde kullanır (İK m.54, f.4). </a:t>
            </a:r>
          </a:p>
          <a:p>
            <a:endParaRPr>
              <a:uFillTx/>
            </a:endParaRPr>
          </a:p>
          <a:p>
            <a:r>
              <a:rPr>
                <a:uFillTx/>
              </a:rPr>
              <a:t>Kural bu olmakla birlikte, işçinin iznini o yıl içinde kullanmaması veya kullanamaması durumunda izin hakkı ortadan kalkmaz, işçi daha sonraki yılda iznini kullanabilir. </a:t>
            </a:r>
          </a:p>
          <a:p>
            <a:endParaRPr>
              <a:uFillTx/>
            </a:endParaRPr>
          </a:p>
          <a:p>
            <a:r>
              <a:rPr>
                <a:uFillTx/>
              </a:rPr>
              <a:t>Kısmi süreli iş sözleşmesi ile çalışanlar da izinlerini, bir sonraki yıl çalışmaları gereken sürelerde kullanırlar.</a:t>
            </a:r>
          </a:p>
          <a:p>
            <a:endParaRPr>
              <a:uFillTx/>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b="1" dirty="0" smtClean="0"/>
              <a:t>Kaynak: </a:t>
            </a:r>
          </a:p>
          <a:p>
            <a:pPr marL="0" indent="0">
              <a:buNone/>
            </a:pPr>
            <a:endParaRPr lang="tr-TR" b="1" dirty="0" smtClean="0"/>
          </a:p>
          <a:p>
            <a:pPr marL="0" indent="0">
              <a:buNone/>
            </a:pPr>
            <a:r>
              <a:rPr lang="tr-TR" dirty="0" smtClean="0"/>
              <a:t>1-AÖF, Bireysel İş Hukuku</a:t>
            </a:r>
          </a:p>
          <a:p>
            <a:pPr marL="0" indent="0">
              <a:buNone/>
            </a:pPr>
            <a:r>
              <a:rPr lang="tr-TR" dirty="0" smtClean="0"/>
              <a:t>2-Müjdat </a:t>
            </a:r>
            <a:r>
              <a:rPr lang="tr-TR" dirty="0" err="1" smtClean="0"/>
              <a:t>Şakar</a:t>
            </a:r>
            <a:r>
              <a:rPr lang="tr-TR" dirty="0" smtClean="0"/>
              <a:t>, Meslek Yüksekokulları İçin İş Hukuku ve Sosyal Güvenlik Hukuku</a:t>
            </a:r>
            <a:endParaRPr lang="tr-TR" dirty="0"/>
          </a:p>
        </p:txBody>
      </p:sp>
    </p:spTree>
    <p:extLst>
      <p:ext uri="{BB962C8B-B14F-4D97-AF65-F5344CB8AC3E}">
        <p14:creationId xmlns:p14="http://schemas.microsoft.com/office/powerpoint/2010/main" val="25971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pPr algn="l"/>
            <a:r>
              <a:rPr lang="tr-TR" b="1" dirty="0" smtClean="0">
                <a:uFillTx/>
              </a:rPr>
              <a:t>Genel olarak</a:t>
            </a:r>
            <a:endParaRPr lang="tr-TR" b="1" dirty="0">
              <a:uFillTx/>
            </a:endParaRPr>
          </a:p>
        </p:txBody>
      </p:sp>
      <p:sp>
        <p:nvSpPr>
          <p:cNvPr id="3" name="2 İçerik Yer Tutucusu"/>
          <p:cNvSpPr>
            <a:spLocks noGrp="1"/>
          </p:cNvSpPr>
          <p:nvPr>
            <p:ph idx="1"/>
          </p:nvPr>
        </p:nvSpPr>
        <p:spPr>
          <a:xfrm>
            <a:off x="1775520" y="1196752"/>
            <a:ext cx="8568952" cy="5400600"/>
          </a:xfrm>
        </p:spPr>
        <p:txBody>
          <a:bodyPr/>
          <a:lstStyle/>
          <a:p>
            <a:endParaRPr lang="tr-TR" dirty="0" smtClean="0">
              <a:uFillTx/>
            </a:endParaRPr>
          </a:p>
          <a:p>
            <a:r>
              <a:rPr lang="tr-TR" dirty="0">
                <a:uFillTx/>
              </a:rPr>
              <a:t>İşçinin dinlenme hakkı Anayasa tarafından öngörülmüş ve düzenlenmiş bir haktır. </a:t>
            </a:r>
            <a:endParaRPr lang="tr-TR" dirty="0" smtClean="0">
              <a:uFillTx/>
            </a:endParaRPr>
          </a:p>
          <a:p>
            <a:endParaRPr lang="tr-TR" dirty="0">
              <a:uFillTx/>
            </a:endParaRPr>
          </a:p>
          <a:p>
            <a:r>
              <a:rPr lang="tr-TR" dirty="0" smtClean="0">
                <a:uFillTx/>
              </a:rPr>
              <a:t>Dolayısıyla </a:t>
            </a:r>
            <a:r>
              <a:rPr lang="tr-TR" dirty="0">
                <a:uFillTx/>
              </a:rPr>
              <a:t>söz konusu dönemde işçinin çalıştırılmaması ve dinlendirilmesi esastır. </a:t>
            </a:r>
            <a:endParaRPr lang="tr-TR" dirty="0" smtClean="0">
              <a:uFillTx/>
            </a:endParaRPr>
          </a:p>
          <a:p>
            <a:endParaRPr lang="tr-TR" dirty="0">
              <a:uFillTx/>
            </a:endParaRPr>
          </a:p>
          <a:p>
            <a:r>
              <a:rPr lang="tr-TR" dirty="0" smtClean="0">
                <a:uFillTx/>
              </a:rPr>
              <a:t>Nitekim </a:t>
            </a:r>
            <a:r>
              <a:rPr lang="tr-TR" dirty="0">
                <a:uFillTx/>
              </a:rPr>
              <a:t>Anayasaya göre, dinlenmek, çalışanların hakkıdır; </a:t>
            </a:r>
            <a:endParaRPr lang="tr-TR" dirty="0" smtClean="0">
              <a:uFillTx/>
            </a:endParaRPr>
          </a:p>
          <a:p>
            <a:r>
              <a:rPr lang="tr-TR" dirty="0" smtClean="0">
                <a:uFillTx/>
              </a:rPr>
              <a:t>ücretli </a:t>
            </a:r>
            <a:r>
              <a:rPr lang="tr-TR" dirty="0">
                <a:uFillTx/>
              </a:rPr>
              <a:t>hafta ve bayram ta­tili ile ücretli yıllık izin hakları ve şartları kanunla düzenlenir (AY m.50, f.3,4). </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2</a:t>
            </a:fld>
            <a:endParaRPr lang="tr-TR">
              <a:uFillTx/>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pPr algn="l"/>
            <a:r>
              <a:rPr lang="tr-TR" b="1" dirty="0" smtClean="0">
                <a:uFillTx/>
              </a:rPr>
              <a:t>Genel olarak</a:t>
            </a:r>
            <a:endParaRPr lang="tr-TR" b="1" dirty="0">
              <a:uFillTx/>
            </a:endParaRPr>
          </a:p>
        </p:txBody>
      </p:sp>
      <p:sp>
        <p:nvSpPr>
          <p:cNvPr id="3" name="2 İçerik Yer Tutucusu"/>
          <p:cNvSpPr>
            <a:spLocks noGrp="1"/>
          </p:cNvSpPr>
          <p:nvPr>
            <p:ph idx="1"/>
          </p:nvPr>
        </p:nvSpPr>
        <p:spPr>
          <a:xfrm>
            <a:off x="1775520" y="1196752"/>
            <a:ext cx="8568952" cy="5400600"/>
          </a:xfrm>
        </p:spPr>
        <p:txBody>
          <a:bodyPr/>
          <a:lstStyle/>
          <a:p>
            <a:endParaRPr lang="tr-TR" dirty="0" smtClean="0">
              <a:uFillTx/>
            </a:endParaRPr>
          </a:p>
          <a:p>
            <a:r>
              <a:rPr lang="tr-TR" b="1" dirty="0">
                <a:uFillTx/>
              </a:rPr>
              <a:t>İş Kanunu’nda düzenlenmiş dinlenme süreleri; </a:t>
            </a:r>
            <a:endParaRPr lang="tr-TR" b="1" dirty="0" smtClean="0">
              <a:uFillTx/>
            </a:endParaRPr>
          </a:p>
          <a:p>
            <a:r>
              <a:rPr lang="tr-TR" b="1" dirty="0" smtClean="0">
                <a:uFillTx/>
              </a:rPr>
              <a:t>ara </a:t>
            </a:r>
            <a:r>
              <a:rPr lang="tr-TR" b="1" dirty="0">
                <a:uFillTx/>
              </a:rPr>
              <a:t>dinlenmesi, </a:t>
            </a:r>
            <a:endParaRPr lang="tr-TR" b="1" dirty="0" smtClean="0">
              <a:uFillTx/>
            </a:endParaRPr>
          </a:p>
          <a:p>
            <a:r>
              <a:rPr lang="tr-TR" b="1" dirty="0" smtClean="0">
                <a:uFillTx/>
              </a:rPr>
              <a:t>hafta </a:t>
            </a:r>
            <a:r>
              <a:rPr lang="tr-TR" b="1" dirty="0">
                <a:uFillTx/>
              </a:rPr>
              <a:t>tatili, </a:t>
            </a:r>
            <a:endParaRPr lang="tr-TR" b="1" dirty="0" smtClean="0">
              <a:uFillTx/>
            </a:endParaRPr>
          </a:p>
          <a:p>
            <a:r>
              <a:rPr lang="tr-TR" b="1" dirty="0" smtClean="0">
                <a:uFillTx/>
              </a:rPr>
              <a:t>ulu­sal </a:t>
            </a:r>
            <a:r>
              <a:rPr lang="tr-TR" b="1" dirty="0">
                <a:uFillTx/>
              </a:rPr>
              <a:t>bayram ve genel tatil günleri ile </a:t>
            </a:r>
            <a:endParaRPr lang="tr-TR" b="1" dirty="0" smtClean="0">
              <a:uFillTx/>
            </a:endParaRPr>
          </a:p>
          <a:p>
            <a:r>
              <a:rPr lang="tr-TR" b="1" dirty="0" smtClean="0">
                <a:uFillTx/>
              </a:rPr>
              <a:t>yıllık </a:t>
            </a:r>
            <a:r>
              <a:rPr lang="tr-TR" b="1" dirty="0">
                <a:uFillTx/>
              </a:rPr>
              <a:t>ücretli izin süreleridir.</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3</a:t>
            </a:fld>
            <a:endParaRPr lang="tr-TR">
              <a:uFillTx/>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ARA DİNLENMESİ</a:t>
            </a:r>
          </a:p>
        </p:txBody>
      </p:sp>
      <p:sp>
        <p:nvSpPr>
          <p:cNvPr id="3" name="2 İçerik Yer Tutucusu"/>
          <p:cNvSpPr>
            <a:spLocks noGrp="1"/>
          </p:cNvSpPr>
          <p:nvPr>
            <p:ph idx="1"/>
          </p:nvPr>
        </p:nvSpPr>
        <p:spPr>
          <a:xfrm>
            <a:off x="1775520" y="1196752"/>
            <a:ext cx="8568952" cy="5400600"/>
          </a:xfrm>
        </p:spPr>
        <p:txBody>
          <a:bodyPr>
            <a:normAutofit fontScale="92500" lnSpcReduction="10000"/>
          </a:bodyPr>
          <a:lstStyle/>
          <a:p>
            <a:endParaRPr lang="tr-TR" dirty="0" smtClean="0">
              <a:uFillTx/>
            </a:endParaRPr>
          </a:p>
          <a:p>
            <a:r>
              <a:rPr lang="tr-TR" dirty="0">
                <a:uFillTx/>
              </a:rPr>
              <a:t>Ara dinlenme süreleri işyerindeki çalışma sürelerine göre artan bir biçimde </a:t>
            </a:r>
            <a:r>
              <a:rPr lang="tr-TR" dirty="0" smtClean="0">
                <a:uFillTx/>
              </a:rPr>
              <a:t>tespit </a:t>
            </a:r>
            <a:r>
              <a:rPr lang="tr-TR" dirty="0">
                <a:uFillTx/>
              </a:rPr>
              <a:t>edilmiştir. </a:t>
            </a:r>
            <a:endParaRPr lang="tr-TR" dirty="0" smtClean="0">
              <a:uFillTx/>
            </a:endParaRPr>
          </a:p>
          <a:p>
            <a:endParaRPr lang="tr-TR" dirty="0">
              <a:uFillTx/>
            </a:endParaRPr>
          </a:p>
          <a:p>
            <a:r>
              <a:rPr lang="tr-TR" dirty="0" smtClean="0">
                <a:uFillTx/>
              </a:rPr>
              <a:t>Buna </a:t>
            </a:r>
            <a:r>
              <a:rPr lang="tr-TR" dirty="0">
                <a:uFillTx/>
              </a:rPr>
              <a:t>göre, </a:t>
            </a:r>
            <a:endParaRPr lang="tr-TR" dirty="0" smtClean="0">
              <a:uFillTx/>
            </a:endParaRPr>
          </a:p>
          <a:p>
            <a:pPr lvl="1"/>
            <a:r>
              <a:rPr lang="tr-TR" b="1" dirty="0" smtClean="0">
                <a:uFillTx/>
              </a:rPr>
              <a:t>dört </a:t>
            </a:r>
            <a:r>
              <a:rPr lang="tr-TR" b="1" dirty="0">
                <a:uFillTx/>
              </a:rPr>
              <a:t>saat veya daha kısa süreli işlerde </a:t>
            </a:r>
            <a:r>
              <a:rPr lang="tr-TR" b="1" u="sng" dirty="0" err="1">
                <a:uFillTx/>
              </a:rPr>
              <a:t>onbeş</a:t>
            </a:r>
            <a:r>
              <a:rPr lang="tr-TR" b="1" u="sng" dirty="0">
                <a:uFillTx/>
              </a:rPr>
              <a:t> dakika, </a:t>
            </a:r>
            <a:endParaRPr lang="tr-TR" b="1" u="sng" dirty="0" smtClean="0">
              <a:uFillTx/>
            </a:endParaRPr>
          </a:p>
          <a:p>
            <a:pPr lvl="1"/>
            <a:endParaRPr lang="tr-TR" b="1" dirty="0">
              <a:uFillTx/>
            </a:endParaRPr>
          </a:p>
          <a:p>
            <a:pPr lvl="1"/>
            <a:r>
              <a:rPr lang="tr-TR" b="1" dirty="0" smtClean="0">
                <a:uFillTx/>
              </a:rPr>
              <a:t>dört </a:t>
            </a:r>
            <a:r>
              <a:rPr lang="tr-TR" b="1" dirty="0">
                <a:uFillTx/>
              </a:rPr>
              <a:t>sa­atten fazla ve </a:t>
            </a:r>
            <a:r>
              <a:rPr lang="tr-TR" b="1" dirty="0" err="1">
                <a:uFillTx/>
              </a:rPr>
              <a:t>yedibuçuk</a:t>
            </a:r>
            <a:r>
              <a:rPr lang="tr-TR" b="1" dirty="0">
                <a:uFillTx/>
              </a:rPr>
              <a:t> saate kadar (</a:t>
            </a:r>
            <a:r>
              <a:rPr lang="tr-TR" b="1" dirty="0" err="1">
                <a:uFillTx/>
              </a:rPr>
              <a:t>yedibuçuk</a:t>
            </a:r>
            <a:r>
              <a:rPr lang="tr-TR" b="1" dirty="0">
                <a:uFillTx/>
              </a:rPr>
              <a:t> saat dâhil) süreli işlerde </a:t>
            </a:r>
            <a:r>
              <a:rPr lang="tr-TR" b="1" u="sng" dirty="0">
                <a:uFillTx/>
              </a:rPr>
              <a:t>yarım sa­at, </a:t>
            </a:r>
            <a:endParaRPr lang="tr-TR" b="1" u="sng" dirty="0" smtClean="0">
              <a:uFillTx/>
            </a:endParaRPr>
          </a:p>
          <a:p>
            <a:pPr lvl="1"/>
            <a:endParaRPr lang="tr-TR" b="1" dirty="0">
              <a:uFillTx/>
            </a:endParaRPr>
          </a:p>
          <a:p>
            <a:pPr lvl="1"/>
            <a:r>
              <a:rPr lang="tr-TR" b="1" dirty="0" err="1" smtClean="0">
                <a:uFillTx/>
              </a:rPr>
              <a:t>yedibuçuk</a:t>
            </a:r>
            <a:r>
              <a:rPr lang="tr-TR" b="1" dirty="0" smtClean="0">
                <a:uFillTx/>
              </a:rPr>
              <a:t> </a:t>
            </a:r>
            <a:r>
              <a:rPr lang="tr-TR" b="1" dirty="0">
                <a:uFillTx/>
              </a:rPr>
              <a:t>saatten fazla süreli işlerde </a:t>
            </a:r>
            <a:r>
              <a:rPr lang="tr-TR" b="1" u="sng" dirty="0">
                <a:uFillTx/>
              </a:rPr>
              <a:t>bir saat, </a:t>
            </a:r>
            <a:endParaRPr lang="tr-TR" b="1" u="sng" dirty="0" smtClean="0">
              <a:uFillTx/>
            </a:endParaRPr>
          </a:p>
          <a:p>
            <a:r>
              <a:rPr lang="tr-TR" dirty="0" smtClean="0">
                <a:uFillTx/>
              </a:rPr>
              <a:t>ara </a:t>
            </a:r>
            <a:r>
              <a:rPr lang="tr-TR" dirty="0">
                <a:uFillTx/>
              </a:rPr>
              <a:t>dinlenmesi verilir (ÎK m.68, f.1). </a:t>
            </a:r>
            <a:endParaRPr lang="tr-TR" dirty="0" smtClean="0">
              <a:uFillTx/>
            </a:endParaRPr>
          </a:p>
          <a:p>
            <a:endParaRPr lang="tr-TR" dirty="0">
              <a:uFillTx/>
            </a:endParaRPr>
          </a:p>
          <a:p>
            <a:r>
              <a:rPr lang="tr-TR" dirty="0" smtClean="0">
                <a:uFillTx/>
              </a:rPr>
              <a:t>Öngörülen </a:t>
            </a:r>
            <a:r>
              <a:rPr lang="tr-TR" dirty="0">
                <a:uFillTx/>
              </a:rPr>
              <a:t>bu süreler, asgari olup sözleşmeler ile artırılabilir.</a:t>
            </a: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4</a:t>
            </a:fld>
            <a:endParaRPr lang="tr-TR">
              <a:uFillTx/>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ARA DİNLENMESİ</a:t>
            </a:r>
          </a:p>
        </p:txBody>
      </p:sp>
      <p:sp>
        <p:nvSpPr>
          <p:cNvPr id="3" name="2 İçerik Yer Tutucusu"/>
          <p:cNvSpPr>
            <a:spLocks noGrp="1"/>
          </p:cNvSpPr>
          <p:nvPr>
            <p:ph idx="1"/>
          </p:nvPr>
        </p:nvSpPr>
        <p:spPr>
          <a:xfrm>
            <a:off x="1775520" y="1196752"/>
            <a:ext cx="8568952" cy="5400600"/>
          </a:xfrm>
        </p:spPr>
        <p:txBody>
          <a:bodyPr>
            <a:normAutofit/>
          </a:bodyPr>
          <a:lstStyle/>
          <a:p>
            <a:endParaRPr lang="tr-TR" dirty="0" smtClean="0">
              <a:uFillTx/>
            </a:endParaRPr>
          </a:p>
          <a:p>
            <a:r>
              <a:rPr lang="tr-TR" b="1" dirty="0">
                <a:uFillTx/>
              </a:rPr>
              <a:t>A</a:t>
            </a:r>
            <a:r>
              <a:rPr lang="tr-TR" b="1" dirty="0" smtClean="0">
                <a:uFillTx/>
              </a:rPr>
              <a:t>ra dinlenmeleri ise çalışma süresinden sayılmaz.</a:t>
            </a:r>
            <a:r>
              <a:rPr lang="tr-TR" dirty="0" smtClean="0">
                <a:uFillTx/>
              </a:rPr>
              <a:t> </a:t>
            </a:r>
          </a:p>
          <a:p>
            <a:endParaRPr lang="tr-TR" dirty="0">
              <a:uFillTx/>
            </a:endParaRPr>
          </a:p>
          <a:p>
            <a:endParaRPr lang="tr-TR" dirty="0">
              <a:uFillTx/>
            </a:endParaRPr>
          </a:p>
          <a:p>
            <a:r>
              <a:rPr lang="tr-TR" b="1" dirty="0">
                <a:uFillTx/>
              </a:rPr>
              <a:t>İşçi ara dinlenmesi içinde çalışmaya zorlanamaz. </a:t>
            </a:r>
            <a:endParaRPr lang="tr-TR" b="1" dirty="0" smtClean="0">
              <a:uFillTx/>
            </a:endParaRPr>
          </a:p>
          <a:p>
            <a:endParaRPr lang="tr-TR" dirty="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5</a:t>
            </a:fld>
            <a:endParaRPr lang="tr-TR">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smtClean="0">
                <a:uFillTx/>
              </a:rPr>
              <a:t>HAFTA TATİLİ</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fontScale="85000" lnSpcReduction="20000"/>
          </a:bodyPr>
          <a:lstStyle/>
          <a:p>
            <a:pPr marL="0" indent="0">
              <a:buNone/>
            </a:pPr>
            <a:r>
              <a:rPr lang="tr-TR" b="1" u="sng" dirty="0">
                <a:solidFill>
                  <a:srgbClr val="FF0000"/>
                </a:solidFill>
                <a:uFillTx/>
              </a:rPr>
              <a:t>Hafta Tatiline Hak Kazanma </a:t>
            </a:r>
            <a:r>
              <a:rPr lang="tr-TR" b="1" u="sng" dirty="0" smtClean="0">
                <a:solidFill>
                  <a:srgbClr val="FF0000"/>
                </a:solidFill>
                <a:uFillTx/>
              </a:rPr>
              <a:t>Şartları</a:t>
            </a:r>
          </a:p>
          <a:p>
            <a:pPr marL="0" indent="0">
              <a:buNone/>
            </a:pPr>
            <a:endParaRPr lang="tr-TR" b="1" u="sng" dirty="0">
              <a:solidFill>
                <a:srgbClr val="FF0000"/>
              </a:solidFill>
              <a:uFillTx/>
            </a:endParaRPr>
          </a:p>
          <a:p>
            <a:r>
              <a:rPr lang="tr-TR" dirty="0">
                <a:uFillTx/>
              </a:rPr>
              <a:t>Hafta tatili ile ilgili olarak </a:t>
            </a:r>
            <a:r>
              <a:rPr lang="tr-TR" b="1" dirty="0">
                <a:uFillTx/>
              </a:rPr>
              <a:t>1924 tarihli Hafta Tatili Hakkında Kanun </a:t>
            </a:r>
            <a:r>
              <a:rPr lang="tr-TR" dirty="0">
                <a:uFillTx/>
              </a:rPr>
              <a:t>özel düzenle­me getirmiştir. </a:t>
            </a:r>
            <a:endParaRPr lang="tr-TR" dirty="0" smtClean="0">
              <a:uFillTx/>
            </a:endParaRPr>
          </a:p>
          <a:p>
            <a:endParaRPr lang="tr-TR" dirty="0">
              <a:uFillTx/>
            </a:endParaRPr>
          </a:p>
          <a:p>
            <a:r>
              <a:rPr lang="tr-TR" dirty="0" smtClean="0">
                <a:uFillTx/>
              </a:rPr>
              <a:t>Bununla </a:t>
            </a:r>
            <a:r>
              <a:rPr lang="tr-TR" dirty="0">
                <a:uFillTx/>
              </a:rPr>
              <a:t>birlikte, Ulusal Bayram ve Genel Tatiller Hakkında Kanun ile İş Kanunu’nda da hafta tatili ile ilgili hükümler mevcuttur. </a:t>
            </a:r>
            <a:endParaRPr lang="tr-TR" dirty="0" smtClean="0">
              <a:uFillTx/>
            </a:endParaRPr>
          </a:p>
          <a:p>
            <a:endParaRPr lang="tr-TR" dirty="0">
              <a:uFillTx/>
            </a:endParaRPr>
          </a:p>
          <a:p>
            <a:r>
              <a:rPr lang="tr-TR" b="1" dirty="0" smtClean="0">
                <a:uFillTx/>
              </a:rPr>
              <a:t>Mevzuattaki </a:t>
            </a:r>
            <a:r>
              <a:rPr lang="tr-TR" b="1" dirty="0">
                <a:uFillTx/>
              </a:rPr>
              <a:t>bu dü­zenlemelerden çıkarılan sonuç, işçinin haftada altı günden fazla çalıştırılamaması, </a:t>
            </a:r>
            <a:endParaRPr lang="tr-TR" b="1" dirty="0" smtClean="0">
              <a:uFillTx/>
            </a:endParaRPr>
          </a:p>
          <a:p>
            <a:r>
              <a:rPr lang="tr-TR" b="1" dirty="0" smtClean="0">
                <a:uFillTx/>
              </a:rPr>
              <a:t>her </a:t>
            </a:r>
            <a:r>
              <a:rPr lang="tr-TR" b="1" dirty="0">
                <a:uFillTx/>
              </a:rPr>
              <a:t>işçiye haftada </a:t>
            </a:r>
            <a:r>
              <a:rPr lang="tr-TR" b="1" dirty="0" err="1">
                <a:uFillTx/>
              </a:rPr>
              <a:t>yirmidört</a:t>
            </a:r>
            <a:r>
              <a:rPr lang="tr-TR" b="1" dirty="0">
                <a:uFillTx/>
              </a:rPr>
              <a:t> saatlik izin verilmesi ve hafta tatilinin kural olarak pa­zar günü kabul edilmesidir</a:t>
            </a:r>
            <a:r>
              <a:rPr lang="tr-TR" b="1" dirty="0" smtClean="0">
                <a:uFillTx/>
              </a:rPr>
              <a:t>.</a:t>
            </a:r>
          </a:p>
          <a:p>
            <a:endParaRPr lang="tr-TR" b="1" dirty="0"/>
          </a:p>
          <a:p>
            <a:r>
              <a:rPr lang="tr-TR" b="1" dirty="0"/>
              <a:t>Çalışılmayan hafta tatili günü için işveren tarafından bir iş karşılığı olmaksızın o günün ücreti tam olarak öde­nir (İK m.46, f.1,2).</a:t>
            </a:r>
          </a:p>
          <a:p>
            <a:endParaRPr lang="tr-TR" b="1" dirty="0">
              <a:uFillTx/>
            </a:endParaRPr>
          </a:p>
          <a:p>
            <a:endParaRPr lang="tr-TR" dirty="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6</a:t>
            </a:fld>
            <a:endParaRPr lang="tr-TR">
              <a:uFillTx/>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smtClean="0">
                <a:uFillTx/>
              </a:rPr>
              <a:t>HAFTA TATİLİ</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fontScale="77500" lnSpcReduction="20000"/>
          </a:bodyPr>
          <a:lstStyle/>
          <a:p>
            <a:pPr marL="0" indent="0">
              <a:buNone/>
            </a:pPr>
            <a:r>
              <a:rPr lang="tr-TR" b="1" u="sng" dirty="0">
                <a:solidFill>
                  <a:srgbClr val="FF0000"/>
                </a:solidFill>
                <a:uFillTx/>
              </a:rPr>
              <a:t>Hafta Tatiline Hak Kazanma </a:t>
            </a:r>
            <a:r>
              <a:rPr lang="tr-TR" b="1" u="sng" dirty="0" smtClean="0">
                <a:solidFill>
                  <a:srgbClr val="FF0000"/>
                </a:solidFill>
                <a:uFillTx/>
              </a:rPr>
              <a:t>Şartları</a:t>
            </a:r>
          </a:p>
          <a:p>
            <a:pPr marL="0" indent="0">
              <a:buNone/>
            </a:pPr>
            <a:endParaRPr lang="tr-TR" b="1" u="sng" dirty="0">
              <a:solidFill>
                <a:srgbClr val="FF0000"/>
              </a:solidFill>
              <a:uFillTx/>
            </a:endParaRPr>
          </a:p>
          <a:p>
            <a:r>
              <a:rPr lang="tr-TR" dirty="0">
                <a:uFillTx/>
              </a:rPr>
              <a:t>Hafta tatiline hak kazanmak için Kanun </a:t>
            </a:r>
            <a:r>
              <a:rPr lang="tr-TR" b="1" dirty="0">
                <a:uFillTx/>
              </a:rPr>
              <a:t>bazı durumları çalışılmış gibi kabul et­mektedir. </a:t>
            </a:r>
            <a:endParaRPr lang="tr-TR" b="1" dirty="0" smtClean="0">
              <a:uFillTx/>
            </a:endParaRPr>
          </a:p>
          <a:p>
            <a:pPr lvl="1"/>
            <a:r>
              <a:rPr lang="tr-TR" dirty="0" smtClean="0">
                <a:uFillTx/>
              </a:rPr>
              <a:t>Gerçekten</a:t>
            </a:r>
            <a:r>
              <a:rPr lang="tr-TR" dirty="0">
                <a:uFillTx/>
              </a:rPr>
              <a:t>, çalışılmadığı hâlde kanunen çalışma süresinden sayılan za­manlar (İK m.66) ile </a:t>
            </a:r>
            <a:endParaRPr lang="tr-TR" dirty="0" smtClean="0">
              <a:uFillTx/>
            </a:endParaRPr>
          </a:p>
          <a:p>
            <a:pPr lvl="1"/>
            <a:r>
              <a:rPr lang="tr-TR" dirty="0" smtClean="0">
                <a:uFillTx/>
              </a:rPr>
              <a:t>günlük </a:t>
            </a:r>
            <a:r>
              <a:rPr lang="tr-TR" dirty="0">
                <a:uFillTx/>
              </a:rPr>
              <a:t>ücret ödenen veya ödenmeyen kanundan veya söz­leşmeden doğan </a:t>
            </a:r>
            <a:r>
              <a:rPr lang="tr-TR" b="1" dirty="0">
                <a:uFillTx/>
              </a:rPr>
              <a:t>tatil günleri, </a:t>
            </a:r>
            <a:endParaRPr lang="tr-TR" b="1" dirty="0" smtClean="0">
              <a:uFillTx/>
            </a:endParaRPr>
          </a:p>
          <a:p>
            <a:pPr lvl="1"/>
            <a:r>
              <a:rPr lang="tr-TR" dirty="0" smtClean="0">
                <a:uFillTx/>
              </a:rPr>
              <a:t>evlenmelerde </a:t>
            </a:r>
            <a:r>
              <a:rPr lang="tr-TR" dirty="0">
                <a:uFillTx/>
              </a:rPr>
              <a:t>üç güne kadar; </a:t>
            </a:r>
            <a:endParaRPr lang="tr-TR" dirty="0" smtClean="0">
              <a:uFillTx/>
            </a:endParaRPr>
          </a:p>
          <a:p>
            <a:pPr lvl="1"/>
            <a:r>
              <a:rPr lang="tr-TR" dirty="0" smtClean="0">
                <a:uFillTx/>
              </a:rPr>
              <a:t>ana </a:t>
            </a:r>
            <a:r>
              <a:rPr lang="tr-TR" dirty="0">
                <a:uFillTx/>
              </a:rPr>
              <a:t>veya babanın, eşin, kardeş veya çocukların ölümünde üç güne kadar verilmesi gereken izin sü­releri, </a:t>
            </a:r>
            <a:endParaRPr lang="tr-TR" dirty="0" smtClean="0">
              <a:uFillTx/>
            </a:endParaRPr>
          </a:p>
          <a:p>
            <a:pPr lvl="1"/>
            <a:r>
              <a:rPr lang="tr-TR" dirty="0" smtClean="0">
                <a:uFillTx/>
              </a:rPr>
              <a:t>bir </a:t>
            </a:r>
            <a:r>
              <a:rPr lang="tr-TR" dirty="0">
                <a:uFillTx/>
              </a:rPr>
              <a:t>haftalık süre içinde kalmak üzere işveren tarafından verilen diğer izinler­le hekim raporuyla verilen hastalık ve dinlenme izinleri, </a:t>
            </a:r>
            <a:endParaRPr lang="tr-TR" dirty="0" smtClean="0">
              <a:uFillTx/>
            </a:endParaRPr>
          </a:p>
          <a:p>
            <a:r>
              <a:rPr lang="tr-TR" dirty="0" smtClean="0">
                <a:uFillTx/>
              </a:rPr>
              <a:t>çalışılmış </a:t>
            </a:r>
            <a:r>
              <a:rPr lang="tr-TR" dirty="0">
                <a:uFillTx/>
              </a:rPr>
              <a:t>günler gibi </a:t>
            </a:r>
            <a:r>
              <a:rPr lang="tr-TR" dirty="0" smtClean="0">
                <a:uFillTx/>
              </a:rPr>
              <a:t>hesaba </a:t>
            </a:r>
            <a:r>
              <a:rPr lang="tr-TR" dirty="0">
                <a:uFillTx/>
              </a:rPr>
              <a:t>katılır (İK m.46, f.3). </a:t>
            </a:r>
            <a:endParaRPr lang="tr-TR" dirty="0" smtClean="0">
              <a:uFillTx/>
            </a:endParaRPr>
          </a:p>
          <a:p>
            <a:endParaRPr lang="tr-TR" dirty="0">
              <a:uFillTx/>
            </a:endParaRPr>
          </a:p>
          <a:p>
            <a:r>
              <a:rPr lang="tr-TR" dirty="0" smtClean="0">
                <a:uFillTx/>
              </a:rPr>
              <a:t>Yine</a:t>
            </a:r>
            <a:r>
              <a:rPr lang="tr-TR" dirty="0">
                <a:uFillTx/>
              </a:rPr>
              <a:t>, zorlayıcı ve ekonomik bir sebep olmadan işyerin­deki çalışmanın haftanın bir veya birkaç gününde işveren tarafından tatil edilmesi halinde haftanın çalışılmayan günleri ücretli hafta tatiline hak kazanmak için çalı­şılmış sayılır (İK m.46, f.4).</a:t>
            </a:r>
          </a:p>
          <a:p>
            <a:endParaRPr lang="tr-TR" dirty="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7</a:t>
            </a:fld>
            <a:endParaRPr lang="tr-TR">
              <a:uFillTx/>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smtClean="0">
                <a:uFillTx/>
              </a:rPr>
              <a:t>HAFTA TATİLİ</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a:bodyPr>
          <a:lstStyle/>
          <a:p>
            <a:pPr marL="0" indent="0">
              <a:buNone/>
            </a:pPr>
            <a:r>
              <a:rPr lang="tr-TR" b="1" u="sng" dirty="0">
                <a:solidFill>
                  <a:srgbClr val="FF0000"/>
                </a:solidFill>
                <a:uFillTx/>
              </a:rPr>
              <a:t>Hafta Tatili Ücreti</a:t>
            </a:r>
          </a:p>
          <a:p>
            <a:pPr marL="0" indent="0">
              <a:buNone/>
            </a:pPr>
            <a:endParaRPr lang="tr-TR" b="1" u="sng" dirty="0">
              <a:solidFill>
                <a:srgbClr val="FF0000"/>
              </a:solidFill>
              <a:uFillTx/>
            </a:endParaRPr>
          </a:p>
          <a:p>
            <a:r>
              <a:rPr lang="tr-TR" sz="1800" dirty="0">
                <a:uFillTx/>
              </a:rPr>
              <a:t>İş Kanunu’nun 46. maddesinin 2. fıkrası </a:t>
            </a:r>
            <a:r>
              <a:rPr lang="tr-TR" dirty="0">
                <a:uFillTx/>
              </a:rPr>
              <a:t>hafta tatili ücretinin bir iş karşılığı olmak­sızın ödenmesi gerektiğini belirlemiştir. </a:t>
            </a:r>
            <a:endParaRPr lang="tr-TR" dirty="0" smtClean="0">
              <a:uFillTx/>
            </a:endParaRPr>
          </a:p>
          <a:p>
            <a:endParaRPr lang="tr-TR" dirty="0">
              <a:uFillTx/>
            </a:endParaRPr>
          </a:p>
          <a:p>
            <a:r>
              <a:rPr lang="tr-TR" dirty="0" smtClean="0">
                <a:uFillTx/>
              </a:rPr>
              <a:t>Buna </a:t>
            </a:r>
            <a:r>
              <a:rPr lang="tr-TR" dirty="0">
                <a:uFillTx/>
              </a:rPr>
              <a:t>göre, hafta tatili ücreti, </a:t>
            </a:r>
            <a:endParaRPr lang="tr-TR" dirty="0" smtClean="0">
              <a:uFillTx/>
            </a:endParaRPr>
          </a:p>
          <a:p>
            <a:r>
              <a:rPr lang="tr-TR" dirty="0" smtClean="0">
                <a:uFillTx/>
              </a:rPr>
              <a:t>işçinin </a:t>
            </a:r>
            <a:r>
              <a:rPr lang="tr-TR" dirty="0">
                <a:uFillTx/>
              </a:rPr>
              <a:t>çalış­tığı günlere göre bir güne düşen ücretidir; </a:t>
            </a:r>
            <a:endParaRPr lang="tr-TR" dirty="0" smtClean="0">
              <a:uFillTx/>
            </a:endParaRPr>
          </a:p>
          <a:p>
            <a:r>
              <a:rPr lang="tr-TR" dirty="0" smtClean="0">
                <a:uFillTx/>
              </a:rPr>
              <a:t>Saat ücretiyle çalışanların tatil ücreti, saat ücretinin 7,5 katıdır. </a:t>
            </a:r>
          </a:p>
          <a:p>
            <a:endParaRPr lang="tr-TR" dirty="0" smtClean="0">
              <a:uFillTx/>
            </a:endParaRPr>
          </a:p>
          <a:p>
            <a:r>
              <a:rPr lang="tr-TR" b="1" dirty="0" smtClean="0">
                <a:uFillTx/>
              </a:rPr>
              <a:t>Hafta tatili ücreti çıplak ücret üzerinden ödenir.</a:t>
            </a:r>
          </a:p>
          <a:p>
            <a:endParaRPr lang="tr-TR" dirty="0" smtClean="0">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8</a:t>
            </a:fld>
            <a:endParaRPr lang="tr-TR">
              <a:uFillTx/>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b="1" dirty="0">
                <a:uFillTx/>
              </a:rPr>
              <a:t>ULUSAL BAYRAM </a:t>
            </a:r>
            <a:r>
              <a:rPr lang="tr-TR" b="1" dirty="0" smtClean="0">
                <a:uFillTx/>
              </a:rPr>
              <a:t>ve </a:t>
            </a:r>
            <a:r>
              <a:rPr lang="tr-TR" b="1" dirty="0">
                <a:uFillTx/>
              </a:rPr>
              <a:t>GENEL </a:t>
            </a:r>
            <a:r>
              <a:rPr lang="tr-TR" b="1" dirty="0" smtClean="0">
                <a:uFillTx/>
              </a:rPr>
              <a:t>TATİLLER</a:t>
            </a:r>
            <a:endParaRPr lang="tr-TR" b="1" dirty="0">
              <a:uFillTx/>
            </a:endParaRPr>
          </a:p>
        </p:txBody>
      </p:sp>
      <p:sp>
        <p:nvSpPr>
          <p:cNvPr id="3" name="2 İçerik Yer Tutucusu"/>
          <p:cNvSpPr>
            <a:spLocks noGrp="1"/>
          </p:cNvSpPr>
          <p:nvPr>
            <p:ph idx="1"/>
          </p:nvPr>
        </p:nvSpPr>
        <p:spPr>
          <a:xfrm>
            <a:off x="1775520" y="1196752"/>
            <a:ext cx="8568952" cy="5400600"/>
          </a:xfrm>
        </p:spPr>
        <p:txBody>
          <a:bodyPr>
            <a:normAutofit/>
          </a:bodyPr>
          <a:lstStyle/>
          <a:p>
            <a:endParaRPr lang="tr-TR" dirty="0" smtClean="0">
              <a:uFillTx/>
            </a:endParaRPr>
          </a:p>
          <a:p>
            <a:endParaRPr lang="tr-TR" dirty="0">
              <a:uFillTx/>
            </a:endParaRPr>
          </a:p>
          <a:p>
            <a:r>
              <a:rPr lang="tr-TR" dirty="0" smtClean="0">
                <a:uFillTx/>
              </a:rPr>
              <a:t>Cumhuri­yetin </a:t>
            </a:r>
            <a:r>
              <a:rPr lang="tr-TR" dirty="0">
                <a:uFillTx/>
              </a:rPr>
              <a:t>ilan edildiği 29 Ekim günü ulusal bayramdır. </a:t>
            </a:r>
            <a:endParaRPr lang="tr-TR" dirty="0" smtClean="0">
              <a:uFillTx/>
            </a:endParaRPr>
          </a:p>
          <a:p>
            <a:r>
              <a:rPr lang="tr-TR" b="1" dirty="0" smtClean="0">
                <a:uFillTx/>
              </a:rPr>
              <a:t>TEK MİLLİ BAYRAM.</a:t>
            </a:r>
          </a:p>
          <a:p>
            <a:r>
              <a:rPr lang="tr-TR" dirty="0" smtClean="0">
                <a:uFillTx/>
              </a:rPr>
              <a:t>Toplumca milli bayram günü olarak </a:t>
            </a:r>
            <a:r>
              <a:rPr lang="tr-TR" dirty="0" err="1" smtClean="0">
                <a:uFillTx/>
              </a:rPr>
              <a:t>bilfiğimiz</a:t>
            </a:r>
            <a:r>
              <a:rPr lang="tr-TR" dirty="0" smtClean="0">
                <a:uFillTx/>
              </a:rPr>
              <a:t> diğer günler ise, Kanunda </a:t>
            </a:r>
            <a:r>
              <a:rPr lang="tr-TR" b="1" dirty="0" smtClean="0">
                <a:uFillTx/>
              </a:rPr>
              <a:t>resmi bayram günleri</a:t>
            </a:r>
            <a:r>
              <a:rPr lang="tr-TR" dirty="0" smtClean="0">
                <a:uFillTx/>
              </a:rPr>
              <a:t> olarak anılmaktadır. </a:t>
            </a:r>
          </a:p>
          <a:p>
            <a:endParaRPr lang="tr-TR" dirty="0">
              <a:uFillTx/>
            </a:endParaRPr>
          </a:p>
          <a:p>
            <a:r>
              <a:rPr lang="tr-TR" dirty="0" smtClean="0">
                <a:uFillTx/>
              </a:rPr>
              <a:t>Ulusal </a:t>
            </a:r>
            <a:r>
              <a:rPr lang="tr-TR" dirty="0">
                <a:uFillTx/>
              </a:rPr>
              <a:t>bayram 28 Ekim günü sa­at 13’ten itibaren başlar ve 29 Ekim günü devam eder. </a:t>
            </a:r>
            <a:endParaRPr lang="tr-TR" b="1" u="sng" dirty="0">
              <a:solidFill>
                <a:srgbClr val="FF0000"/>
              </a:solidFill>
              <a:uFillTx/>
            </a:endParaRPr>
          </a:p>
        </p:txBody>
      </p:sp>
      <p:sp>
        <p:nvSpPr>
          <p:cNvPr id="4" name="Slayt Numarası Yer Tutucusu 3"/>
          <p:cNvSpPr>
            <a:spLocks noGrp="1"/>
          </p:cNvSpPr>
          <p:nvPr>
            <p:ph type="sldNum" sz="quarter" idx="12"/>
          </p:nvPr>
        </p:nvSpPr>
        <p:spPr/>
        <p:txBody>
          <a:bodyPr/>
          <a:lstStyle/>
          <a:p>
            <a:fld id="{41BEDC11-B89F-4D03-BBEC-F2D78FEB6A3C}" type="slidenum">
              <a:rPr lang="tr-TR" smtClean="0">
                <a:uFillTx/>
              </a:rPr>
              <a:pPr/>
              <a:t>9</a:t>
            </a:fld>
            <a:endParaRPr lang="tr-TR">
              <a:uFillTx/>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49</TotalTime>
  <Words>1274</Words>
  <Application>Microsoft Office PowerPoint</Application>
  <PresentationFormat>Geniş ekran</PresentationFormat>
  <Paragraphs>177</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Arial</vt:lpstr>
      <vt:lpstr>Calibri</vt:lpstr>
      <vt:lpstr>Calibri Light</vt:lpstr>
      <vt:lpstr>Wingdings</vt:lpstr>
      <vt:lpstr>Office Teması</vt:lpstr>
      <vt:lpstr>Dinlenme Süreleri </vt:lpstr>
      <vt:lpstr>Genel olarak</vt:lpstr>
      <vt:lpstr>Genel olarak</vt:lpstr>
      <vt:lpstr>ARA DİNLENMESİ</vt:lpstr>
      <vt:lpstr>ARA DİNLENMESİ</vt:lpstr>
      <vt:lpstr>HAFTA TATİLİ</vt:lpstr>
      <vt:lpstr>HAFTA TATİLİ</vt:lpstr>
      <vt:lpstr>HAFTA TATİLİ</vt:lpstr>
      <vt:lpstr>ULUSAL BAYRAM ve GENEL TATİLLER</vt:lpstr>
      <vt:lpstr>ULUSAL BAYRAM ve GENEL TATİLLER</vt:lpstr>
      <vt:lpstr>ULUSAL BAYRAM ve GENEL TATİLLER</vt:lpstr>
      <vt:lpstr>YILLIK ÜCRETLİ İZİN</vt:lpstr>
      <vt:lpstr>YILLIK ÜCRETLİ İZİN</vt:lpstr>
      <vt:lpstr>YILLIK ÜCRETLİ İZİN</vt:lpstr>
      <vt:lpstr>KANUNİ YILLIK ÜCRETLİ İZİN SÜRELERİ</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Dinlenme Süreleri</dc:title>
  <dc:creator>y</dc:creator>
  <cp:lastModifiedBy>user</cp:lastModifiedBy>
  <cp:revision>8</cp:revision>
  <dcterms:created xsi:type="dcterms:W3CDTF">2019-12-03T13:43:29Z</dcterms:created>
  <dcterms:modified xsi:type="dcterms:W3CDTF">2020-01-09T21:43:40Z</dcterms:modified>
</cp:coreProperties>
</file>