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7" r:id="rId7"/>
    <p:sldId id="268" r:id="rId8"/>
    <p:sldId id="269" r:id="rId9"/>
    <p:sldId id="270" r:id="rId10"/>
    <p:sldId id="271" r:id="rId11"/>
    <p:sldId id="272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21510-06B0-40F3-BCCC-A0DA2FD1D34A}" type="datetimeFigureOut">
              <a:rPr lang="tr-TR" smtClean="0"/>
              <a:t>10.01.2020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A341B-1576-4049-AB6A-F080D58D4C1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21510-06B0-40F3-BCCC-A0DA2FD1D34A}" type="datetimeFigureOut">
              <a:rPr lang="tr-TR" smtClean="0"/>
              <a:t>10.01.2020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A341B-1576-4049-AB6A-F080D58D4C1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21510-06B0-40F3-BCCC-A0DA2FD1D34A}" type="datetimeFigureOut">
              <a:rPr lang="tr-TR" smtClean="0"/>
              <a:t>10.01.2020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A341B-1576-4049-AB6A-F080D58D4C1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21510-06B0-40F3-BCCC-A0DA2FD1D34A}" type="datetimeFigureOut">
              <a:rPr lang="tr-TR" smtClean="0"/>
              <a:t>10.01.2020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A341B-1576-4049-AB6A-F080D58D4C1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21510-06B0-40F3-BCCC-A0DA2FD1D34A}" type="datetimeFigureOut">
              <a:rPr lang="tr-TR" smtClean="0"/>
              <a:t>10.01.2020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A341B-1576-4049-AB6A-F080D58D4C1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21510-06B0-40F3-BCCC-A0DA2FD1D34A}" type="datetimeFigureOut">
              <a:rPr lang="tr-TR" smtClean="0"/>
              <a:t>10.01.2020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A341B-1576-4049-AB6A-F080D58D4C1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21510-06B0-40F3-BCCC-A0DA2FD1D34A}" type="datetimeFigureOut">
              <a:rPr lang="tr-TR" smtClean="0"/>
              <a:t>10.01.2020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A341B-1576-4049-AB6A-F080D58D4C1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21510-06B0-40F3-BCCC-A0DA2FD1D34A}" type="datetimeFigureOut">
              <a:rPr lang="tr-TR" smtClean="0"/>
              <a:t>10.01.2020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A341B-1576-4049-AB6A-F080D58D4C1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21510-06B0-40F3-BCCC-A0DA2FD1D34A}" type="datetimeFigureOut">
              <a:rPr lang="tr-TR" smtClean="0"/>
              <a:t>10.01.2020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A341B-1576-4049-AB6A-F080D58D4C1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21510-06B0-40F3-BCCC-A0DA2FD1D34A}" type="datetimeFigureOut">
              <a:rPr lang="tr-TR" smtClean="0"/>
              <a:t>10.01.2020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A341B-1576-4049-AB6A-F080D58D4C1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21510-06B0-40F3-BCCC-A0DA2FD1D34A}" type="datetimeFigureOut">
              <a:rPr lang="tr-TR" smtClean="0"/>
              <a:t>10.01.2020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A341B-1576-4049-AB6A-F080D58D4C1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21510-06B0-40F3-BCCC-A0DA2FD1D34A}" type="datetimeFigureOut">
              <a:rPr lang="tr-TR" smtClean="0"/>
              <a:t>10.01.2020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8A341B-1576-4049-AB6A-F080D58D4C1D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11560" y="1556792"/>
            <a:ext cx="7772400" cy="1470025"/>
          </a:xfrm>
        </p:spPr>
        <p:txBody>
          <a:bodyPr/>
          <a:lstStyle/>
          <a:p>
            <a:r>
              <a:rPr lang="tr-TR" dirty="0"/>
              <a:t>k</a:t>
            </a:r>
            <a:r>
              <a:rPr lang="tr-TR" dirty="0" smtClean="0"/>
              <a:t>ıdem tazminatı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4067944" y="5733256"/>
            <a:ext cx="4744616" cy="694928"/>
          </a:xfrm>
        </p:spPr>
        <p:txBody>
          <a:bodyPr/>
          <a:lstStyle/>
          <a:p>
            <a:r>
              <a:rPr lang="tr-TR" dirty="0" err="1" smtClean="0"/>
              <a:t>Öğr</a:t>
            </a:r>
            <a:r>
              <a:rPr lang="tr-TR" dirty="0" smtClean="0"/>
              <a:t>. Gör. Yusuf Can Çalışır</a:t>
            </a: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pPr algn="l"/>
            <a:r>
              <a:rPr lang="tr-TR" sz="3200" b="1" dirty="0" smtClean="0"/>
              <a:t>kıdem tazminatının miktarı ve hesaplanması </a:t>
            </a:r>
            <a:endParaRPr lang="tr-TR" sz="32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72608"/>
          </a:xfrm>
        </p:spPr>
        <p:txBody>
          <a:bodyPr>
            <a:normAutofit/>
          </a:bodyPr>
          <a:lstStyle/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Kıdem tazminatının hesaplanmasında esas alınacak ücrete asıl ücretten başka,</a:t>
            </a:r>
          </a:p>
          <a:p>
            <a:pPr>
              <a:buNone/>
            </a:pPr>
            <a:r>
              <a:rPr lang="tr-TR" dirty="0" smtClean="0"/>
              <a:t>İşçiye haftalık, aylık veya yıllık ödemelerle sağlanmış para ve parayla ölçülmesi mümkün sözleşmeden veya kanunda doğan ve süreklilik  gösteren tüm menfaatler uygulamada kabul edildiği gibi brüt olarak dahil edilir.</a:t>
            </a:r>
          </a:p>
          <a:p>
            <a:pPr>
              <a:buNone/>
            </a:pPr>
            <a:endParaRPr lang="tr-TR" dirty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 smtClean="0"/>
              <a:t>Kaynak: </a:t>
            </a:r>
          </a:p>
          <a:p>
            <a:pPr marL="0" indent="0">
              <a:buNone/>
            </a:pPr>
            <a:endParaRPr lang="tr-TR" b="1" dirty="0" smtClean="0"/>
          </a:p>
          <a:p>
            <a:pPr marL="0" indent="0">
              <a:buNone/>
            </a:pPr>
            <a:r>
              <a:rPr lang="tr-TR" dirty="0" smtClean="0"/>
              <a:t>1-Müjdat </a:t>
            </a:r>
            <a:r>
              <a:rPr lang="tr-TR" dirty="0" err="1" smtClean="0"/>
              <a:t>Şakar</a:t>
            </a:r>
            <a:r>
              <a:rPr lang="tr-TR" dirty="0" smtClean="0"/>
              <a:t>, Meslek Yüksekokulları İçin İş Hukuku ve Sosyal Güvenlik Hukuku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95578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algn="l"/>
            <a:r>
              <a:rPr lang="tr-TR" b="1" dirty="0" smtClean="0"/>
              <a:t>kıdem tazminatı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72608"/>
          </a:xfrm>
        </p:spPr>
        <p:txBody>
          <a:bodyPr/>
          <a:lstStyle/>
          <a:p>
            <a:endParaRPr lang="tr-TR" dirty="0" smtClean="0"/>
          </a:p>
          <a:p>
            <a:r>
              <a:rPr lang="tr-TR" dirty="0" smtClean="0"/>
              <a:t>Kanunda gösterilen fesih hallerinde en az 1 yıllık kıdeme sahip işçiye veya </a:t>
            </a:r>
          </a:p>
          <a:p>
            <a:r>
              <a:rPr lang="tr-TR" dirty="0" smtClean="0"/>
              <a:t>İşçinin ölümü halinde hak sahiplerine işveren tarafından kanun gereği ödenmesi gereken,</a:t>
            </a:r>
          </a:p>
          <a:p>
            <a:r>
              <a:rPr lang="tr-TR" dirty="0" smtClean="0"/>
              <a:t>Miktarı işçinin kıdemine göre ve son brüt kazancına göre belirlenen bir miktar paradır.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algn="l"/>
            <a:r>
              <a:rPr lang="tr-TR" b="1" dirty="0" smtClean="0"/>
              <a:t>kıdem tazminatı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72608"/>
          </a:xfrm>
        </p:spPr>
        <p:txBody>
          <a:bodyPr>
            <a:normAutofit fontScale="92500" lnSpcReduction="20000"/>
          </a:bodyPr>
          <a:lstStyle/>
          <a:p>
            <a:endParaRPr lang="tr-TR" dirty="0" smtClean="0"/>
          </a:p>
          <a:p>
            <a:r>
              <a:rPr lang="tr-TR" dirty="0" smtClean="0"/>
              <a:t>İster belirli, ister belirsiz süreli iş sözleşmesine göre çalışılsın, kanunda gösterilen hallerde kıdem tazminatı ödenmesi mümkündür.</a:t>
            </a:r>
          </a:p>
          <a:p>
            <a:r>
              <a:rPr lang="tr-TR" dirty="0" smtClean="0"/>
              <a:t>;AMA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Belirli süreli iş söz.de belirli sürenin dolup sözleşmenin kendiliğinden son bulması halinde veya </a:t>
            </a:r>
          </a:p>
          <a:p>
            <a:r>
              <a:rPr lang="tr-TR" dirty="0" smtClean="0"/>
              <a:t>Tarafların anlaşarak sözleşmeyi sona erdirmelerinde,</a:t>
            </a:r>
          </a:p>
          <a:p>
            <a:r>
              <a:rPr lang="tr-TR" dirty="0" smtClean="0"/>
              <a:t>Kıdem tazminatı ödemesi söz konusu değildir.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pPr algn="l"/>
            <a:r>
              <a:rPr lang="tr-TR" sz="3600" b="1" dirty="0" smtClean="0"/>
              <a:t>kıdem tazminatına hak kazanma koşulları </a:t>
            </a:r>
            <a:endParaRPr lang="tr-TR" sz="36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72608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pPr>
              <a:buNone/>
            </a:pPr>
            <a:r>
              <a:rPr lang="tr-TR" dirty="0" smtClean="0"/>
              <a:t>1-iş sözleşmesinin kanunda gösterilen hallerden biri ile feshedilmesi veya işçinin ölmesi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2-işçinin en az 1 yıl çalışmış olması</a:t>
            </a:r>
          </a:p>
          <a:p>
            <a:pPr>
              <a:buNone/>
            </a:pPr>
            <a:r>
              <a:rPr lang="tr-TR" dirty="0" smtClean="0"/>
              <a:t> 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pPr algn="l"/>
            <a:r>
              <a:rPr lang="tr-TR" sz="3600" b="1" dirty="0" smtClean="0"/>
              <a:t>kıdem tazminatına hak kazanma koşulları </a:t>
            </a:r>
            <a:endParaRPr lang="tr-TR" sz="36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72608"/>
          </a:xfrm>
        </p:spPr>
        <p:txBody>
          <a:bodyPr>
            <a:normAutofit/>
          </a:bodyPr>
          <a:lstStyle/>
          <a:p>
            <a:pPr>
              <a:buNone/>
            </a:pPr>
            <a:endParaRPr lang="tr-TR" b="1" dirty="0" smtClean="0"/>
          </a:p>
          <a:p>
            <a:pPr>
              <a:buNone/>
            </a:pPr>
            <a:endParaRPr lang="tr-TR" b="1" dirty="0"/>
          </a:p>
          <a:p>
            <a:pPr>
              <a:buNone/>
            </a:pPr>
            <a:r>
              <a:rPr lang="tr-TR" b="1" dirty="0" smtClean="0"/>
              <a:t>İşçinin ölümü</a:t>
            </a:r>
          </a:p>
          <a:p>
            <a:r>
              <a:rPr lang="tr-TR" dirty="0" smtClean="0"/>
              <a:t>En az 1 yıllık kıdem süresine sahip işçinin ölümü halinde, </a:t>
            </a:r>
          </a:p>
          <a:p>
            <a:r>
              <a:rPr lang="tr-TR" dirty="0" smtClean="0"/>
              <a:t>Kıdem tazminatı kanuni mirasçılarına ödenir.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pPr algn="l"/>
            <a:r>
              <a:rPr lang="tr-TR" sz="3600" b="1" dirty="0" smtClean="0"/>
              <a:t>kıdem tazminatına hak kazanma koşulları </a:t>
            </a:r>
            <a:endParaRPr lang="tr-TR" sz="36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726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Kıdemin başlangıcı;</a:t>
            </a:r>
          </a:p>
          <a:p>
            <a:pPr>
              <a:buNone/>
            </a:pPr>
            <a:r>
              <a:rPr lang="tr-TR" dirty="0" smtClean="0"/>
              <a:t>İşçinin fiilen işe başladığı tarihtir. </a:t>
            </a:r>
          </a:p>
          <a:p>
            <a:pPr>
              <a:buNone/>
            </a:pPr>
            <a:endParaRPr lang="tr-TR" dirty="0"/>
          </a:p>
          <a:p>
            <a:pPr>
              <a:buNone/>
            </a:pPr>
            <a:r>
              <a:rPr lang="tr-TR" dirty="0" smtClean="0"/>
              <a:t>Kıdem sonu ise; </a:t>
            </a:r>
          </a:p>
          <a:p>
            <a:pPr>
              <a:buNone/>
            </a:pPr>
            <a:r>
              <a:rPr lang="tr-TR" dirty="0" smtClean="0"/>
              <a:t>İşçinin ölüm tarihi veya fesih bildirim sürelerinin bittiği tarih</a:t>
            </a:r>
          </a:p>
          <a:p>
            <a:pPr>
              <a:buNone/>
            </a:pPr>
            <a:r>
              <a:rPr lang="tr-TR" dirty="0"/>
              <a:t> </a:t>
            </a:r>
            <a:r>
              <a:rPr lang="tr-TR" dirty="0" smtClean="0"/>
              <a:t>ya da </a:t>
            </a:r>
          </a:p>
          <a:p>
            <a:pPr>
              <a:buNone/>
            </a:pPr>
            <a:r>
              <a:rPr lang="tr-TR" dirty="0" smtClean="0"/>
              <a:t>Haklı sebeplerle derhal fesihlerde feshin bildirildiği tarihtir.</a:t>
            </a:r>
          </a:p>
          <a:p>
            <a:pPr>
              <a:buNone/>
            </a:pPr>
            <a:endParaRPr lang="tr-TR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pPr algn="l"/>
            <a:r>
              <a:rPr lang="tr-TR" sz="3600" b="1" dirty="0" smtClean="0"/>
              <a:t>kıdem tazminatına hak kazanma koşulları </a:t>
            </a:r>
            <a:endParaRPr lang="tr-TR" sz="36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726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Deneme süresi,</a:t>
            </a:r>
          </a:p>
          <a:p>
            <a:pPr>
              <a:buNone/>
            </a:pPr>
            <a:r>
              <a:rPr lang="tr-TR" dirty="0" smtClean="0"/>
              <a:t>Hafta tatili, </a:t>
            </a:r>
          </a:p>
          <a:p>
            <a:pPr>
              <a:buNone/>
            </a:pPr>
            <a:r>
              <a:rPr lang="tr-TR" dirty="0" smtClean="0"/>
              <a:t>Ulusal bayram ve genel tatil günleri, </a:t>
            </a:r>
          </a:p>
          <a:p>
            <a:pPr>
              <a:buNone/>
            </a:pPr>
            <a:r>
              <a:rPr lang="tr-TR" dirty="0" smtClean="0"/>
              <a:t>Yıllık ücretli izin süreleri,</a:t>
            </a:r>
          </a:p>
          <a:p>
            <a:pPr>
              <a:buNone/>
            </a:pPr>
            <a:r>
              <a:rPr lang="tr-TR" dirty="0" smtClean="0"/>
              <a:t>Makul süreyi aşmayan hastalık izinleri,</a:t>
            </a:r>
          </a:p>
          <a:p>
            <a:pPr>
              <a:buNone/>
            </a:pPr>
            <a:r>
              <a:rPr lang="tr-TR" dirty="0" smtClean="0"/>
              <a:t>Zorlayıcı sebeplerle çalışmayan süreler</a:t>
            </a:r>
          </a:p>
          <a:p>
            <a:pPr>
              <a:buNone/>
            </a:pPr>
            <a:endParaRPr lang="tr-TR" dirty="0"/>
          </a:p>
          <a:p>
            <a:pPr>
              <a:buNone/>
            </a:pPr>
            <a:r>
              <a:rPr lang="tr-TR" dirty="0" smtClean="0"/>
              <a:t>İşçinin kıdemine dahildir.</a:t>
            </a:r>
          </a:p>
          <a:p>
            <a:pPr>
              <a:buNone/>
            </a:pPr>
            <a:endParaRPr lang="tr-TR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pPr algn="l"/>
            <a:r>
              <a:rPr lang="tr-TR" sz="3600" b="1" dirty="0" smtClean="0"/>
              <a:t>kıdem tazminatına hak kazanma koşulları </a:t>
            </a:r>
            <a:endParaRPr lang="tr-TR" sz="36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72608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İşçinin grev ve lokavtta geçen süreleri kıdemden sayılmaz.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Mevsimlik işlerde süresi belirsiz iş sözleşmesiyle çalışma halinde,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İşçinin çalışmadığı dönemlerde sözleşme askıda kalır ve </a:t>
            </a:r>
          </a:p>
          <a:p>
            <a:pPr>
              <a:buNone/>
            </a:pPr>
            <a:r>
              <a:rPr lang="tr-TR" dirty="0" smtClean="0"/>
              <a:t>Bu süreler de kıdeme dahil sayılır.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pPr algn="l"/>
            <a:r>
              <a:rPr lang="tr-TR" sz="3200" b="1" dirty="0" smtClean="0"/>
              <a:t>kıdem tazminatının miktarı ve hesaplanması </a:t>
            </a:r>
            <a:endParaRPr lang="tr-TR" sz="32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72608"/>
          </a:xfrm>
        </p:spPr>
        <p:txBody>
          <a:bodyPr>
            <a:normAutofit/>
          </a:bodyPr>
          <a:lstStyle/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İşçinin kıdeminin her yılı için, son aldığı brüt  ve giydirilmiş 30 günlük ücret ödenecektir.</a:t>
            </a:r>
          </a:p>
          <a:p>
            <a:pPr>
              <a:buNone/>
            </a:pPr>
            <a:endParaRPr lang="tr-TR" dirty="0"/>
          </a:p>
          <a:p>
            <a:pPr>
              <a:buNone/>
            </a:pPr>
            <a:r>
              <a:rPr lang="tr-TR" dirty="0" smtClean="0"/>
              <a:t>Yıldan artan süreler (aylar ve günler) için de aynı oranda ödeme yapılır.</a:t>
            </a:r>
          </a:p>
          <a:p>
            <a:pPr>
              <a:buNone/>
            </a:pPr>
            <a:r>
              <a:rPr lang="tr-TR" dirty="0" smtClean="0"/>
              <a:t>Kanunda öngörülen 30 günlük ücret tutarı sözleşmeyle artırılabilir. Ancak </a:t>
            </a:r>
          </a:p>
          <a:p>
            <a:pPr>
              <a:buNone/>
            </a:pPr>
            <a:r>
              <a:rPr lang="tr-TR" dirty="0" smtClean="0"/>
              <a:t>Her yıla düşen kıdem tazminatının miktarı tavanı geçemez.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373</Words>
  <Application>Microsoft Office PowerPoint</Application>
  <PresentationFormat>Ekran Gösterisi (4:3)</PresentationFormat>
  <Paragraphs>68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4" baseType="lpstr">
      <vt:lpstr>Arial</vt:lpstr>
      <vt:lpstr>Calibri</vt:lpstr>
      <vt:lpstr>Ofis Teması</vt:lpstr>
      <vt:lpstr>kıdem tazminatı</vt:lpstr>
      <vt:lpstr>kıdem tazminatı</vt:lpstr>
      <vt:lpstr>kıdem tazminatı</vt:lpstr>
      <vt:lpstr>kıdem tazminatına hak kazanma koşulları </vt:lpstr>
      <vt:lpstr>kıdem tazminatına hak kazanma koşulları </vt:lpstr>
      <vt:lpstr>kıdem tazminatına hak kazanma koşulları </vt:lpstr>
      <vt:lpstr>kıdem tazminatına hak kazanma koşulları </vt:lpstr>
      <vt:lpstr>kıdem tazminatına hak kazanma koşulları </vt:lpstr>
      <vt:lpstr>kıdem tazminatının miktarı ve hesaplanması </vt:lpstr>
      <vt:lpstr>kıdem tazminatının miktarı ve hesaplanması 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kıdem tazminatı</dc:title>
  <dc:creator>Se7en</dc:creator>
  <cp:lastModifiedBy>user</cp:lastModifiedBy>
  <cp:revision>7</cp:revision>
  <dcterms:created xsi:type="dcterms:W3CDTF">2018-12-24T20:46:03Z</dcterms:created>
  <dcterms:modified xsi:type="dcterms:W3CDTF">2020-01-09T21:47:09Z</dcterms:modified>
</cp:coreProperties>
</file>