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54" autoAdjust="0"/>
    <p:restoredTop sz="94660"/>
  </p:normalViewPr>
  <p:slideViewPr>
    <p:cSldViewPr>
      <p:cViewPr varScale="1">
        <p:scale>
          <a:sx n="83" d="100"/>
          <a:sy n="83" d="100"/>
        </p:scale>
        <p:origin x="1949"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ED856AF-715C-4F69-B718-B39103E25587}"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749A86-4587-4322-BF99-7E1E371B24C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ED856AF-715C-4F69-B718-B39103E25587}"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749A86-4587-4322-BF99-7E1E371B24C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ED856AF-715C-4F69-B718-B39103E25587}"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749A86-4587-4322-BF99-7E1E371B24C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ED856AF-715C-4F69-B718-B39103E25587}"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749A86-4587-4322-BF99-7E1E371B24C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ED856AF-715C-4F69-B718-B39103E25587}" type="datetimeFigureOut">
              <a:rPr lang="tr-TR" smtClean="0"/>
              <a:pPr/>
              <a:t>11.01.2020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0749A86-4587-4322-BF99-7E1E371B24C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ED856AF-715C-4F69-B718-B39103E25587}" type="datetimeFigureOut">
              <a:rPr lang="tr-TR" smtClean="0"/>
              <a:pPr/>
              <a:t>11.01.2020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749A86-4587-4322-BF99-7E1E371B24C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ED856AF-715C-4F69-B718-B39103E25587}" type="datetimeFigureOut">
              <a:rPr lang="tr-TR" smtClean="0"/>
              <a:pPr/>
              <a:t>11.01.2020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0749A86-4587-4322-BF99-7E1E371B24C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ED856AF-715C-4F69-B718-B39103E25587}" type="datetimeFigureOut">
              <a:rPr lang="tr-TR" smtClean="0"/>
              <a:pPr/>
              <a:t>11.01.2020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0749A86-4587-4322-BF99-7E1E371B24C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ED856AF-715C-4F69-B718-B39103E25587}" type="datetimeFigureOut">
              <a:rPr lang="tr-TR" smtClean="0"/>
              <a:pPr/>
              <a:t>11.01.2020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0749A86-4587-4322-BF99-7E1E371B24C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ED856AF-715C-4F69-B718-B39103E25587}" type="datetimeFigureOut">
              <a:rPr lang="tr-TR" smtClean="0"/>
              <a:pPr/>
              <a:t>11.01.2020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749A86-4587-4322-BF99-7E1E371B24C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ED856AF-715C-4F69-B718-B39103E25587}" type="datetimeFigureOut">
              <a:rPr lang="tr-TR" smtClean="0"/>
              <a:pPr/>
              <a:t>11.01.2020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0749A86-4587-4322-BF99-7E1E371B24C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856AF-715C-4F69-B718-B39103E25587}" type="datetimeFigureOut">
              <a:rPr lang="tr-TR" smtClean="0"/>
              <a:pPr/>
              <a:t>11.01.2020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49A86-4587-4322-BF99-7E1E371B24C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usufcan_calisir@hotmail.com" TargetMode="External"/><Relationship Id="rId2" Type="http://schemas.openxmlformats.org/officeDocument/2006/relationships/hyperlink" Target="mailto:ccalisir@ankara.edu.tr"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26170"/>
          </a:xfrm>
        </p:spPr>
        <p:txBody>
          <a:bodyPr/>
          <a:lstStyle/>
          <a:p>
            <a:r>
              <a:rPr lang="tr-TR" sz="2400" b="1" dirty="0" smtClean="0"/>
              <a:t>T.C.</a:t>
            </a:r>
            <a:r>
              <a:rPr lang="tr-TR" b="1" dirty="0" smtClean="0"/>
              <a:t> </a:t>
            </a:r>
            <a:r>
              <a:rPr lang="tr-TR" sz="2400" b="1" dirty="0" smtClean="0"/>
              <a:t>ANKARA ÜNİVERSİTESİ  </a:t>
            </a:r>
            <a:br>
              <a:rPr lang="tr-TR" sz="2400" b="1" dirty="0" smtClean="0"/>
            </a:br>
            <a:r>
              <a:rPr lang="tr-TR" sz="2400" b="1" dirty="0" smtClean="0"/>
              <a:t>AYAŞ MESLEK YÜKSEK OKULU</a:t>
            </a:r>
            <a:endParaRPr lang="tr-TR" sz="2400" b="1" dirty="0"/>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1834805520"/>
              </p:ext>
            </p:extLst>
          </p:nvPr>
        </p:nvGraphicFramePr>
        <p:xfrm>
          <a:off x="395536" y="2060848"/>
          <a:ext cx="8424937" cy="4557808"/>
        </p:xfrm>
        <a:graphic>
          <a:graphicData uri="http://schemas.openxmlformats.org/drawingml/2006/table">
            <a:tbl>
              <a:tblPr firstRow="1" bandRow="1">
                <a:tableStyleId>{912C8C85-51F0-491E-9774-3900AFEF0FD7}</a:tableStyleId>
              </a:tblPr>
              <a:tblGrid>
                <a:gridCol w="2088232">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552043">
                <a:tc>
                  <a:txBody>
                    <a:bodyPr/>
                    <a:lstStyle/>
                    <a:p>
                      <a:endParaRPr lang="tr-TR" dirty="0"/>
                    </a:p>
                  </a:txBody>
                  <a:tcPr/>
                </a:tc>
                <a:tc>
                  <a:txBody>
                    <a:bodyPr/>
                    <a:lstStyle/>
                    <a:p>
                      <a:endParaRPr lang="tr-TR"/>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0"/>
                  </a:ext>
                </a:extLst>
              </a:tr>
              <a:tr h="474929">
                <a:tc>
                  <a:txBody>
                    <a:bodyPr/>
                    <a:lstStyle/>
                    <a:p>
                      <a:r>
                        <a:rPr lang="tr-TR" b="1" dirty="0" smtClean="0"/>
                        <a:t>DERSİN ADI</a:t>
                      </a:r>
                      <a:endParaRPr lang="tr-TR" b="1" dirty="0"/>
                    </a:p>
                  </a:txBody>
                  <a:tcPr anchor="ctr"/>
                </a:tc>
                <a:tc>
                  <a:txBody>
                    <a:bodyPr/>
                    <a:lstStyle/>
                    <a:p>
                      <a:pPr algn="ctr"/>
                      <a:r>
                        <a:rPr lang="tr-TR" dirty="0" smtClean="0"/>
                        <a:t>SOSYAL POLİTİKA</a:t>
                      </a:r>
                      <a:endParaRPr lang="tr-TR" b="1" dirty="0"/>
                    </a:p>
                  </a:txBody>
                  <a:tcPr anchor="ctr"/>
                </a:tc>
                <a:tc>
                  <a:txBody>
                    <a:bodyPr/>
                    <a:lstStyle/>
                    <a:p>
                      <a:r>
                        <a:rPr lang="tr-TR" b="1" dirty="0" smtClean="0"/>
                        <a:t>HAFTA NO</a:t>
                      </a:r>
                      <a:endParaRPr lang="tr-TR" b="1" dirty="0"/>
                    </a:p>
                  </a:txBody>
                  <a:tcPr anchor="ctr"/>
                </a:tc>
                <a:tc>
                  <a:txBody>
                    <a:bodyPr/>
                    <a:lstStyle/>
                    <a:p>
                      <a:pPr algn="ctr"/>
                      <a:r>
                        <a:rPr lang="tr-TR" dirty="0" smtClean="0"/>
                        <a:t>1</a:t>
                      </a:r>
                      <a:endParaRPr lang="tr-TR" dirty="0"/>
                    </a:p>
                  </a:txBody>
                  <a:tcPr anchor="ctr"/>
                </a:tc>
                <a:extLst>
                  <a:ext uri="{0D108BD9-81ED-4DB2-BD59-A6C34878D82A}">
                    <a16:rowId xmlns:a16="http://schemas.microsoft.com/office/drawing/2014/main" val="10001"/>
                  </a:ext>
                </a:extLst>
              </a:tr>
              <a:tr h="1522375">
                <a:tc>
                  <a:txBody>
                    <a:bodyPr/>
                    <a:lstStyle/>
                    <a:p>
                      <a:r>
                        <a:rPr lang="tr-TR" b="1" dirty="0" smtClean="0"/>
                        <a:t>KONU</a:t>
                      </a:r>
                      <a:r>
                        <a:rPr lang="tr-TR" b="1" baseline="0" dirty="0" smtClean="0"/>
                        <a:t> BAŞLIĞI</a:t>
                      </a:r>
                      <a:endParaRPr lang="tr-TR" b="1" dirty="0"/>
                    </a:p>
                  </a:txBody>
                  <a:tcPr anchor="ctr"/>
                </a:tc>
                <a:tc>
                  <a:txBody>
                    <a:bodyPr/>
                    <a:lstStyle/>
                    <a:p>
                      <a:pPr algn="ctr"/>
                      <a:r>
                        <a:rPr lang="tr-TR" sz="1800" kern="1200" dirty="0" smtClean="0"/>
                        <a:t>Dersin Tanıtımı, Amacı, Yöntemi ve Genel Çerçeve </a:t>
                      </a:r>
                      <a:endParaRPr lang="tr-TR" dirty="0"/>
                    </a:p>
                  </a:txBody>
                  <a:tcPr anchor="ctr"/>
                </a:tc>
                <a:tc>
                  <a:txBody>
                    <a:bodyPr/>
                    <a:lstStyle/>
                    <a:p>
                      <a:r>
                        <a:rPr lang="tr-TR" b="1" dirty="0" smtClean="0"/>
                        <a:t>TARİH</a:t>
                      </a:r>
                      <a:endParaRPr lang="tr-TR" b="1" dirty="0"/>
                    </a:p>
                  </a:txBody>
                  <a:tcPr anchor="ctr"/>
                </a:tc>
                <a:tc>
                  <a:txBody>
                    <a:bodyPr/>
                    <a:lstStyle/>
                    <a:p>
                      <a:endParaRPr lang="tr-TR" dirty="0"/>
                    </a:p>
                  </a:txBody>
                  <a:tcPr anchor="ctr"/>
                </a:tc>
                <a:extLst>
                  <a:ext uri="{0D108BD9-81ED-4DB2-BD59-A6C34878D82A}">
                    <a16:rowId xmlns:a16="http://schemas.microsoft.com/office/drawing/2014/main" val="10002"/>
                  </a:ext>
                </a:extLst>
              </a:tr>
              <a:tr h="819741">
                <a:tc>
                  <a:txBody>
                    <a:bodyPr/>
                    <a:lstStyle/>
                    <a:p>
                      <a:r>
                        <a:rPr lang="tr-TR" b="1" dirty="0" smtClean="0"/>
                        <a:t>ÖĞRETİM ELEMANI</a:t>
                      </a:r>
                      <a:endParaRPr lang="tr-TR" b="1" dirty="0"/>
                    </a:p>
                  </a:txBody>
                  <a:tcPr anchor="ctr"/>
                </a:tc>
                <a:tc>
                  <a:txBody>
                    <a:bodyPr/>
                    <a:lstStyle/>
                    <a:p>
                      <a:pPr algn="ctr"/>
                      <a:r>
                        <a:rPr lang="tr-TR" dirty="0" err="1" smtClean="0"/>
                        <a:t>Öğr</a:t>
                      </a:r>
                      <a:r>
                        <a:rPr lang="tr-TR" dirty="0" smtClean="0"/>
                        <a:t>. Gör. Yusuf Can</a:t>
                      </a:r>
                      <a:r>
                        <a:rPr lang="tr-TR" baseline="0" dirty="0" smtClean="0"/>
                        <a:t> ÇALIŞIR</a:t>
                      </a:r>
                      <a:endParaRPr lang="tr-TR" dirty="0"/>
                    </a:p>
                  </a:txBody>
                  <a:tcPr anchor="ct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979266">
                <a:tc>
                  <a:txBody>
                    <a:bodyPr/>
                    <a:lstStyle/>
                    <a:p>
                      <a:r>
                        <a:rPr lang="tr-TR" sz="1800" b="1" kern="1200" dirty="0" smtClean="0"/>
                        <a:t>E-mail:</a:t>
                      </a:r>
                    </a:p>
                    <a:p>
                      <a:endParaRPr lang="tr-TR" sz="1800" kern="1200" dirty="0" smtClean="0"/>
                    </a:p>
                    <a:p>
                      <a:r>
                        <a:rPr lang="tr-TR" sz="1800" b="1" kern="1200" dirty="0" smtClean="0"/>
                        <a:t>Tel:</a:t>
                      </a:r>
                    </a:p>
                    <a:p>
                      <a:endParaRPr lang="tr-TR" dirty="0"/>
                    </a:p>
                  </a:txBody>
                  <a:tcPr/>
                </a:tc>
                <a:tc>
                  <a:txBody>
                    <a:bodyPr/>
                    <a:lstStyle/>
                    <a:p>
                      <a:pPr algn="ctr"/>
                      <a:r>
                        <a:rPr lang="tr-TR" sz="1800" u="sng" kern="1200" dirty="0" err="1" smtClean="0">
                          <a:hlinkClick r:id="rId2"/>
                        </a:rPr>
                        <a:t>ccalisir</a:t>
                      </a:r>
                      <a:r>
                        <a:rPr lang="tr-TR" sz="1800" u="sng" kern="1200" dirty="0" smtClean="0">
                          <a:hlinkClick r:id="rId2"/>
                        </a:rPr>
                        <a:t>@</a:t>
                      </a:r>
                      <a:r>
                        <a:rPr lang="tr-TR" sz="1800" u="sng" kern="1200" dirty="0" err="1" smtClean="0">
                          <a:hlinkClick r:id="rId2"/>
                        </a:rPr>
                        <a:t>ankara</a:t>
                      </a:r>
                      <a:r>
                        <a:rPr lang="tr-TR" sz="1800" u="sng" kern="1200" dirty="0" smtClean="0">
                          <a:hlinkClick r:id="rId2"/>
                        </a:rPr>
                        <a:t>.edu.tr</a:t>
                      </a:r>
                      <a:r>
                        <a:rPr lang="tr-TR" sz="1800" u="sng" kern="1200" baseline="0" dirty="0" smtClean="0"/>
                        <a:t> </a:t>
                      </a:r>
                      <a:r>
                        <a:rPr lang="tr-TR" sz="1800" u="none" kern="1200" dirty="0" err="1" smtClean="0">
                          <a:hlinkClick r:id="rId3"/>
                        </a:rPr>
                        <a:t>yusufcan</a:t>
                      </a:r>
                      <a:r>
                        <a:rPr lang="tr-TR" sz="1800" u="none" kern="1200" dirty="0" smtClean="0">
                          <a:hlinkClick r:id="rId3"/>
                        </a:rPr>
                        <a:t>_</a:t>
                      </a:r>
                      <a:r>
                        <a:rPr lang="tr-TR" sz="1800" u="none" kern="1200" dirty="0" err="1" smtClean="0">
                          <a:hlinkClick r:id="rId3"/>
                        </a:rPr>
                        <a:t>calisir</a:t>
                      </a:r>
                      <a:r>
                        <a:rPr lang="tr-TR" sz="1800" u="none" kern="1200" dirty="0" smtClean="0">
                          <a:hlinkClick r:id="rId3"/>
                        </a:rPr>
                        <a:t>@</a:t>
                      </a:r>
                      <a:r>
                        <a:rPr lang="tr-TR" sz="1800" u="none" kern="1200" dirty="0" err="1" smtClean="0">
                          <a:hlinkClick r:id="rId3"/>
                        </a:rPr>
                        <a:t>hotmail</a:t>
                      </a:r>
                      <a:r>
                        <a:rPr lang="tr-TR" sz="1800" u="none" kern="1200" dirty="0" smtClean="0">
                          <a:hlinkClick r:id="rId3"/>
                        </a:rPr>
                        <a:t>.com</a:t>
                      </a:r>
                      <a:r>
                        <a:rPr lang="tr-TR" sz="1800" u="none" kern="1200" dirty="0" smtClean="0"/>
                        <a:t> </a:t>
                      </a:r>
                    </a:p>
                    <a:p>
                      <a:pPr algn="ctr"/>
                      <a:r>
                        <a:rPr lang="tr-TR" sz="1800" kern="1200" dirty="0" smtClean="0"/>
                        <a:t>(0312) 700 05 00 / 144</a:t>
                      </a:r>
                      <a:endParaRPr lang="tr-TR" dirty="0"/>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4"/>
                  </a:ext>
                </a:extLst>
              </a:tr>
            </a:tbl>
          </a:graphicData>
        </a:graphic>
      </p:graphicFrame>
      <p:pic>
        <p:nvPicPr>
          <p:cNvPr id="1026" name="Picture 2" descr="C:\Users\Se7en\Desktop\sempozyum\a.ü logo.jpgs.png"/>
          <p:cNvPicPr>
            <a:picLocks noChangeAspect="1" noChangeArrowheads="1"/>
          </p:cNvPicPr>
          <p:nvPr/>
        </p:nvPicPr>
        <p:blipFill>
          <a:blip r:embed="rId4" cstate="print"/>
          <a:srcRect/>
          <a:stretch>
            <a:fillRect/>
          </a:stretch>
        </p:blipFill>
        <p:spPr bwMode="auto">
          <a:xfrm>
            <a:off x="611561" y="404663"/>
            <a:ext cx="1584176" cy="1179513"/>
          </a:xfrm>
          <a:prstGeom prst="rect">
            <a:avLst/>
          </a:prstGeom>
          <a:noFill/>
        </p:spPr>
      </p:pic>
      <p:pic>
        <p:nvPicPr>
          <p:cNvPr id="1027" name="Picture 3" descr="C:\Users\Se7en\Desktop\AYAŞ MYO\ayasmyologo.png"/>
          <p:cNvPicPr>
            <a:picLocks noChangeAspect="1" noChangeArrowheads="1"/>
          </p:cNvPicPr>
          <p:nvPr/>
        </p:nvPicPr>
        <p:blipFill>
          <a:blip r:embed="rId5" cstate="print"/>
          <a:srcRect/>
          <a:stretch>
            <a:fillRect/>
          </a:stretch>
        </p:blipFill>
        <p:spPr bwMode="auto">
          <a:xfrm>
            <a:off x="7164288" y="332656"/>
            <a:ext cx="1440160" cy="129614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Dersten Beklenen Yararlar</a:t>
            </a:r>
            <a:br>
              <a:rPr lang="tr-TR" dirty="0" smtClean="0"/>
            </a:br>
            <a:endParaRPr lang="tr-TR" dirty="0"/>
          </a:p>
        </p:txBody>
      </p:sp>
      <p:sp>
        <p:nvSpPr>
          <p:cNvPr id="3" name="2 İçerik Yer Tutucusu"/>
          <p:cNvSpPr>
            <a:spLocks noGrp="1"/>
          </p:cNvSpPr>
          <p:nvPr>
            <p:ph idx="1"/>
          </p:nvPr>
        </p:nvSpPr>
        <p:spPr>
          <a:xfrm>
            <a:off x="457200" y="3717032"/>
            <a:ext cx="8229600" cy="2409131"/>
          </a:xfrm>
        </p:spPr>
        <p:txBody>
          <a:bodyPr>
            <a:normAutofit fontScale="92500" lnSpcReduction="20000"/>
          </a:bodyPr>
          <a:lstStyle/>
          <a:p>
            <a:endParaRPr lang="tr-TR" dirty="0"/>
          </a:p>
          <a:p>
            <a:r>
              <a:rPr lang="tr-TR" dirty="0" smtClean="0"/>
              <a:t>Öğrencilerin sosyal politika bilim dalına ait gerekli konular hakkında </a:t>
            </a:r>
            <a:r>
              <a:rPr lang="tr-TR" dirty="0"/>
              <a:t>asgari düzeyde bilgi sahibi olmalarını sağlamak ve bu </a:t>
            </a:r>
            <a:r>
              <a:rPr lang="tr-TR" dirty="0" smtClean="0"/>
              <a:t>dersin sonucunda edinilen bilgilerin gerek </a:t>
            </a:r>
            <a:r>
              <a:rPr lang="tr-TR" dirty="0"/>
              <a:t>meslek gerekse kişisel yaşamlarında kullanmalarını sağlamaktır. 	</a:t>
            </a:r>
          </a:p>
          <a:p>
            <a:endParaRPr lang="tr-TR" dirty="0"/>
          </a:p>
        </p:txBody>
      </p:sp>
      <p:pic>
        <p:nvPicPr>
          <p:cNvPr id="9218" name="Picture 2" descr="C:\Users\Se7en\Desktop\images.jpg"/>
          <p:cNvPicPr>
            <a:picLocks noChangeAspect="1" noChangeArrowheads="1"/>
          </p:cNvPicPr>
          <p:nvPr/>
        </p:nvPicPr>
        <p:blipFill>
          <a:blip r:embed="rId2" cstate="print"/>
          <a:srcRect/>
          <a:stretch>
            <a:fillRect/>
          </a:stretch>
        </p:blipFill>
        <p:spPr bwMode="auto">
          <a:xfrm>
            <a:off x="2051720" y="1124744"/>
            <a:ext cx="5040560" cy="208823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Temel Ders Kitabı</a:t>
            </a:r>
            <a:endParaRPr lang="tr-TR" dirty="0"/>
          </a:p>
        </p:txBody>
      </p:sp>
      <p:sp>
        <p:nvSpPr>
          <p:cNvPr id="3" name="2 İçerik Yer Tutucusu"/>
          <p:cNvSpPr>
            <a:spLocks noGrp="1"/>
          </p:cNvSpPr>
          <p:nvPr>
            <p:ph idx="1"/>
          </p:nvPr>
        </p:nvSpPr>
        <p:spPr>
          <a:xfrm>
            <a:off x="457200" y="5301208"/>
            <a:ext cx="8229600" cy="1152128"/>
          </a:xfrm>
        </p:spPr>
        <p:txBody>
          <a:bodyPr>
            <a:normAutofit fontScale="70000" lnSpcReduction="20000"/>
          </a:bodyPr>
          <a:lstStyle/>
          <a:p>
            <a:endParaRPr lang="tr-TR" dirty="0"/>
          </a:p>
          <a:p>
            <a:r>
              <a:rPr lang="tr-TR" dirty="0" smtClean="0"/>
              <a:t>Aysen TOKOL, Yusuf ALPER, </a:t>
            </a:r>
            <a:r>
              <a:rPr lang="tr-TR" b="1" dirty="0" smtClean="0"/>
              <a:t>“SOSYAL POLİTİKA”</a:t>
            </a:r>
            <a:r>
              <a:rPr lang="tr-TR" dirty="0" smtClean="0"/>
              <a:t>,</a:t>
            </a:r>
          </a:p>
          <a:p>
            <a:pPr>
              <a:buNone/>
            </a:pPr>
            <a:r>
              <a:rPr lang="tr-TR" dirty="0" smtClean="0"/>
              <a:t>Dora Basım Yayın Dağıtım, 2017, Bursa.</a:t>
            </a:r>
            <a:endParaRPr lang="tr-TR" dirty="0"/>
          </a:p>
          <a:p>
            <a:endParaRPr lang="tr-TR" dirty="0"/>
          </a:p>
        </p:txBody>
      </p:sp>
      <p:pic>
        <p:nvPicPr>
          <p:cNvPr id="5122" name="Picture 2" descr="C:\Users\Se7en\Desktop\sos pol resim\sos pol ders kit gif.jpg"/>
          <p:cNvPicPr>
            <a:picLocks noChangeAspect="1" noChangeArrowheads="1"/>
          </p:cNvPicPr>
          <p:nvPr/>
        </p:nvPicPr>
        <p:blipFill>
          <a:blip r:embed="rId2" cstate="print"/>
          <a:srcRect/>
          <a:stretch>
            <a:fillRect/>
          </a:stretch>
        </p:blipFill>
        <p:spPr bwMode="auto">
          <a:xfrm>
            <a:off x="1979712" y="1268760"/>
            <a:ext cx="5256584" cy="381642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74638"/>
            <a:ext cx="8424936" cy="634082"/>
          </a:xfrm>
          <a:solidFill>
            <a:schemeClr val="accent1">
              <a:lumMod val="60000"/>
              <a:lumOff val="40000"/>
            </a:schemeClr>
          </a:solidFill>
          <a:ln>
            <a:solidFill>
              <a:schemeClr val="tx2">
                <a:lumMod val="60000"/>
                <a:lumOff val="40000"/>
              </a:schemeClr>
            </a:solidFill>
          </a:ln>
        </p:spPr>
        <p:txBody>
          <a:bodyPr>
            <a:noAutofit/>
          </a:bodyPr>
          <a:lstStyle/>
          <a:p>
            <a:pPr algn="l"/>
            <a:r>
              <a:rPr lang="tr-TR" sz="3600" i="1" dirty="0" smtClean="0"/>
              <a:t>İÇİNDEKİLER</a:t>
            </a:r>
            <a:endParaRPr lang="tr-TR" sz="3600" i="1" dirty="0"/>
          </a:p>
        </p:txBody>
      </p:sp>
      <p:sp>
        <p:nvSpPr>
          <p:cNvPr id="4" name="3 İçerik Yer Tutucusu"/>
          <p:cNvSpPr>
            <a:spLocks noGrp="1"/>
          </p:cNvSpPr>
          <p:nvPr>
            <p:ph sz="half" idx="2"/>
          </p:nvPr>
        </p:nvSpPr>
        <p:spPr>
          <a:xfrm>
            <a:off x="4139952" y="908720"/>
            <a:ext cx="4824536" cy="5760640"/>
          </a:xfrm>
        </p:spPr>
        <p:txBody>
          <a:bodyPr>
            <a:normAutofit fontScale="92500" lnSpcReduction="20000"/>
          </a:bodyPr>
          <a:lstStyle/>
          <a:p>
            <a:pPr algn="ctr">
              <a:buNone/>
            </a:pPr>
            <a:endParaRPr lang="tr-TR" dirty="0" smtClean="0">
              <a:solidFill>
                <a:srgbClr val="C00000"/>
              </a:solidFill>
            </a:endParaRPr>
          </a:p>
          <a:p>
            <a:pPr algn="ctr">
              <a:buNone/>
            </a:pPr>
            <a:r>
              <a:rPr lang="tr-TR" b="1" dirty="0" smtClean="0">
                <a:solidFill>
                  <a:srgbClr val="C00000"/>
                </a:solidFill>
              </a:rPr>
              <a:t>SOSYAL POLİTİKA</a:t>
            </a:r>
          </a:p>
          <a:p>
            <a:endParaRPr lang="tr-TR" dirty="0"/>
          </a:p>
          <a:p>
            <a:endParaRPr lang="tr-TR" dirty="0" smtClean="0"/>
          </a:p>
          <a:p>
            <a:endParaRPr lang="tr-TR" dirty="0"/>
          </a:p>
          <a:p>
            <a:endParaRPr lang="tr-TR" dirty="0"/>
          </a:p>
          <a:p>
            <a:pPr>
              <a:buFont typeface="Wingdings" pitchFamily="2" charset="2"/>
              <a:buChar char="Ø"/>
            </a:pPr>
            <a:r>
              <a:rPr lang="tr-TR" dirty="0" smtClean="0"/>
              <a:t>Dersin Amacı ve Hedefleri</a:t>
            </a:r>
          </a:p>
          <a:p>
            <a:pPr>
              <a:buFont typeface="Wingdings" pitchFamily="2" charset="2"/>
              <a:buChar char="Ø"/>
            </a:pPr>
            <a:r>
              <a:rPr lang="tr-TR" dirty="0" smtClean="0"/>
              <a:t>Ders Kapsamında İşlenecek Konular</a:t>
            </a:r>
          </a:p>
          <a:p>
            <a:pPr>
              <a:buFont typeface="Wingdings" pitchFamily="2" charset="2"/>
              <a:buChar char="Ø"/>
            </a:pPr>
            <a:r>
              <a:rPr lang="tr-TR" dirty="0" smtClean="0"/>
              <a:t>Ders Kapsamında İzlenecek Yöntem ve Uygulamalar</a:t>
            </a:r>
          </a:p>
          <a:p>
            <a:pPr>
              <a:buFont typeface="Wingdings" pitchFamily="2" charset="2"/>
              <a:buChar char="Ø"/>
            </a:pPr>
            <a:r>
              <a:rPr lang="tr-TR" dirty="0" smtClean="0"/>
              <a:t>Ödev Konuları, Not Ağırlıkları, Ödev Hazırlama Biçimleri</a:t>
            </a:r>
          </a:p>
          <a:p>
            <a:pPr>
              <a:buFont typeface="Wingdings" pitchFamily="2" charset="2"/>
              <a:buChar char="Ø"/>
            </a:pPr>
            <a:r>
              <a:rPr lang="tr-TR" dirty="0" smtClean="0"/>
              <a:t>Dersten Beklenen Yararlar</a:t>
            </a:r>
            <a:endParaRPr lang="tr-TR" dirty="0"/>
          </a:p>
        </p:txBody>
      </p:sp>
      <p:sp>
        <p:nvSpPr>
          <p:cNvPr id="6" name="3 İçerik Yer Tutucusu"/>
          <p:cNvSpPr txBox="1">
            <a:spLocks/>
          </p:cNvSpPr>
          <p:nvPr/>
        </p:nvSpPr>
        <p:spPr>
          <a:xfrm>
            <a:off x="179512" y="1052736"/>
            <a:ext cx="4316288" cy="5616624"/>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031" name="Picture 7" descr="C:\Users\Se7en\Desktop\sos pol resim\index3.jpg"/>
          <p:cNvPicPr>
            <a:picLocks noGrp="1" noChangeAspect="1" noChangeArrowheads="1"/>
          </p:cNvPicPr>
          <p:nvPr>
            <p:ph sz="half" idx="1"/>
          </p:nvPr>
        </p:nvPicPr>
        <p:blipFill>
          <a:blip r:embed="rId2" cstate="print"/>
          <a:srcRect/>
          <a:stretch>
            <a:fillRect/>
          </a:stretch>
        </p:blipFill>
        <p:spPr bwMode="auto">
          <a:xfrm>
            <a:off x="323528" y="908720"/>
            <a:ext cx="3240360" cy="1855093"/>
          </a:xfrm>
          <a:prstGeom prst="rect">
            <a:avLst/>
          </a:prstGeom>
          <a:noFill/>
        </p:spPr>
      </p:pic>
      <p:pic>
        <p:nvPicPr>
          <p:cNvPr id="1032" name="Picture 8" descr="C:\Users\Se7en\Desktop\sos pol resim\images4.jpg"/>
          <p:cNvPicPr>
            <a:picLocks noChangeAspect="1" noChangeArrowheads="1"/>
          </p:cNvPicPr>
          <p:nvPr/>
        </p:nvPicPr>
        <p:blipFill>
          <a:blip r:embed="rId3" cstate="print"/>
          <a:srcRect/>
          <a:stretch>
            <a:fillRect/>
          </a:stretch>
        </p:blipFill>
        <p:spPr bwMode="auto">
          <a:xfrm>
            <a:off x="467544" y="2780928"/>
            <a:ext cx="2952328" cy="1671068"/>
          </a:xfrm>
          <a:prstGeom prst="rect">
            <a:avLst/>
          </a:prstGeom>
          <a:noFill/>
        </p:spPr>
      </p:pic>
      <p:pic>
        <p:nvPicPr>
          <p:cNvPr id="1033" name="Picture 9" descr="C:\Users\Se7en\Desktop\sos pol resim\7.jpg"/>
          <p:cNvPicPr>
            <a:picLocks noChangeAspect="1" noChangeArrowheads="1"/>
          </p:cNvPicPr>
          <p:nvPr/>
        </p:nvPicPr>
        <p:blipFill>
          <a:blip r:embed="rId4" cstate="print"/>
          <a:srcRect/>
          <a:stretch>
            <a:fillRect/>
          </a:stretch>
        </p:blipFill>
        <p:spPr bwMode="auto">
          <a:xfrm>
            <a:off x="467544" y="4581128"/>
            <a:ext cx="2952328" cy="1905000"/>
          </a:xfrm>
          <a:prstGeom prst="rect">
            <a:avLst/>
          </a:prstGeom>
          <a:noFill/>
        </p:spPr>
      </p:pic>
      <p:pic>
        <p:nvPicPr>
          <p:cNvPr id="1035" name="Picture 11" descr="C:\Users\Se7en\Desktop\sos pol resim\Sosyal-politikagf.jpg"/>
          <p:cNvPicPr>
            <a:picLocks noChangeAspect="1" noChangeArrowheads="1"/>
          </p:cNvPicPr>
          <p:nvPr/>
        </p:nvPicPr>
        <p:blipFill>
          <a:blip r:embed="rId5" cstate="print"/>
          <a:srcRect/>
          <a:stretch>
            <a:fillRect/>
          </a:stretch>
        </p:blipFill>
        <p:spPr bwMode="auto">
          <a:xfrm>
            <a:off x="4644008" y="1916832"/>
            <a:ext cx="3528392" cy="122413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251520" y="1772816"/>
            <a:ext cx="4244280" cy="4896544"/>
          </a:xfrm>
        </p:spPr>
        <p:txBody>
          <a:bodyPr>
            <a:normAutofit fontScale="62500" lnSpcReduction="20000"/>
          </a:bodyPr>
          <a:lstStyle/>
          <a:p>
            <a:r>
              <a:rPr lang="tr-TR" dirty="0"/>
              <a:t>Dünyanın birçok yöresinde bugün insanlar daha mutsuz, toplumlar daha huzursuzdur. </a:t>
            </a:r>
            <a:endParaRPr lang="tr-TR" dirty="0" smtClean="0"/>
          </a:p>
          <a:p>
            <a:endParaRPr lang="tr-TR" dirty="0"/>
          </a:p>
          <a:p>
            <a:r>
              <a:rPr lang="tr-TR" dirty="0" smtClean="0"/>
              <a:t>Son </a:t>
            </a:r>
            <a:r>
              <a:rPr lang="tr-TR" dirty="0"/>
              <a:t>çeyrek </a:t>
            </a:r>
            <a:r>
              <a:rPr lang="tr-TR" dirty="0" err="1"/>
              <a:t>yy’da</a:t>
            </a:r>
            <a:r>
              <a:rPr lang="tr-TR" dirty="0"/>
              <a:t> üretim artışı ile gelen zenginliğin %70-85’i arasında değişen oranının dünya nüfusunun sadece %20’si tarafından tüketildiği, en alt tabakadaki %20’lik nüfusun ise sadece %2-3 oranında bir payla yetinmek zorunda kaldığı düşünülürse, bu tablonun huzurlu bir sosyal hayat ve sürekli bir dünya barışı getirmesi mümkün değildir. </a:t>
            </a:r>
            <a:endParaRPr lang="tr-TR" dirty="0" smtClean="0"/>
          </a:p>
          <a:p>
            <a:endParaRPr lang="tr-TR" dirty="0"/>
          </a:p>
          <a:p>
            <a:r>
              <a:rPr lang="tr-TR" b="1" dirty="0" smtClean="0"/>
              <a:t>Sosyal </a:t>
            </a:r>
            <a:r>
              <a:rPr lang="tr-TR" b="1" dirty="0"/>
              <a:t>politika, işte bu noktada ve bu tabloda mutlaka var olması gereken, bugün dünden fazla ihtiyaç duyulan bir alanı ve yaklaşımı ifade etmektedir.</a:t>
            </a:r>
          </a:p>
          <a:p>
            <a:endParaRPr lang="tr-TR" dirty="0"/>
          </a:p>
        </p:txBody>
      </p:sp>
      <p:sp>
        <p:nvSpPr>
          <p:cNvPr id="4" name="3 İçerik Yer Tutucusu"/>
          <p:cNvSpPr>
            <a:spLocks noGrp="1"/>
          </p:cNvSpPr>
          <p:nvPr>
            <p:ph sz="half" idx="2"/>
          </p:nvPr>
        </p:nvSpPr>
        <p:spPr>
          <a:xfrm>
            <a:off x="4499992" y="188640"/>
            <a:ext cx="4392488" cy="5865515"/>
          </a:xfrm>
        </p:spPr>
        <p:txBody>
          <a:bodyPr>
            <a:normAutofit fontScale="62500" lnSpcReduction="20000"/>
          </a:bodyPr>
          <a:lstStyle/>
          <a:p>
            <a:r>
              <a:rPr lang="tr-TR" dirty="0"/>
              <a:t>Sosyal politika kavramının sihri ve büyüsü; kavramı oluşturan “sosyal” kelimesinden kaynaklanmaktadır. </a:t>
            </a:r>
            <a:endParaRPr lang="tr-TR" dirty="0" smtClean="0"/>
          </a:p>
          <a:p>
            <a:endParaRPr lang="tr-TR" dirty="0"/>
          </a:p>
          <a:p>
            <a:r>
              <a:rPr lang="tr-TR" dirty="0" smtClean="0"/>
              <a:t>Çok </a:t>
            </a:r>
            <a:r>
              <a:rPr lang="tr-TR" dirty="0"/>
              <a:t>genel olarak “toplumla ilgili olan anlamında kullanılan” sosyal kelimesi, nerede kullanılırsa kullanılsın önüne geldiği kelime ile birlikte oluşturduğu kavramı insanileştiren, onu insana yakın kılan ve içinde mutlaka “karşılıklı yardımlaşma ve dayanışmayı” ifade eden bir anlama sahiptir. </a:t>
            </a:r>
            <a:endParaRPr lang="tr-TR" dirty="0" smtClean="0"/>
          </a:p>
          <a:p>
            <a:endParaRPr lang="tr-TR" dirty="0"/>
          </a:p>
          <a:p>
            <a:r>
              <a:rPr lang="tr-TR" dirty="0" smtClean="0"/>
              <a:t>Bu </a:t>
            </a:r>
            <a:r>
              <a:rPr lang="tr-TR" dirty="0"/>
              <a:t>anlamda sosyal kelimesi; devleti “sosyal devlet”, adaleti “sosyal adalet”, sigortayı “sosyal sigorta” ve nihayetinde birçok bakımdan soğuk ve hatta negatif bir anlamı olan politikayı da “sosyal politika” olarak insanileştiren sihirli bir kelimedir. </a:t>
            </a:r>
            <a:endParaRPr lang="tr-TR" dirty="0" smtClean="0"/>
          </a:p>
          <a:p>
            <a:r>
              <a:rPr lang="tr-TR" dirty="0" smtClean="0"/>
              <a:t>Nerede </a:t>
            </a:r>
            <a:r>
              <a:rPr lang="tr-TR" dirty="0"/>
              <a:t>sosyal kelimesi kullanılarak oluşturulan bir kavram varsa, orada ekonomik olarak zayıf durumda olan koruma düşüncesi hakimdir. </a:t>
            </a:r>
          </a:p>
        </p:txBody>
      </p:sp>
      <p:pic>
        <p:nvPicPr>
          <p:cNvPr id="2051" name="Picture 3" descr="C:\Users\Se7en\Desktop\sos pol resim\imagessspo.jpg"/>
          <p:cNvPicPr>
            <a:picLocks noChangeAspect="1" noChangeArrowheads="1"/>
          </p:cNvPicPr>
          <p:nvPr/>
        </p:nvPicPr>
        <p:blipFill>
          <a:blip r:embed="rId2" cstate="print"/>
          <a:srcRect/>
          <a:stretch>
            <a:fillRect/>
          </a:stretch>
        </p:blipFill>
        <p:spPr bwMode="auto">
          <a:xfrm>
            <a:off x="467544" y="188640"/>
            <a:ext cx="3672408" cy="1419225"/>
          </a:xfrm>
          <a:prstGeom prst="rect">
            <a:avLst/>
          </a:prstGeom>
          <a:noFill/>
        </p:spPr>
      </p:pic>
      <p:pic>
        <p:nvPicPr>
          <p:cNvPr id="2052" name="Picture 4" descr="C:\Users\Se7en\Desktop\sos pol resim\index36.jpg"/>
          <p:cNvPicPr>
            <a:picLocks noChangeAspect="1" noChangeArrowheads="1"/>
          </p:cNvPicPr>
          <p:nvPr/>
        </p:nvPicPr>
        <p:blipFill>
          <a:blip r:embed="rId3" cstate="print"/>
          <a:srcRect/>
          <a:stretch>
            <a:fillRect/>
          </a:stretch>
        </p:blipFill>
        <p:spPr bwMode="auto">
          <a:xfrm>
            <a:off x="4932040" y="5805264"/>
            <a:ext cx="3528392" cy="86409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fontScale="90000"/>
          </a:bodyPr>
          <a:lstStyle/>
          <a:p>
            <a:r>
              <a:rPr lang="tr-TR" dirty="0" smtClean="0"/>
              <a:t>Dersin Amacı ve Hedefleri</a:t>
            </a:r>
            <a:br>
              <a:rPr lang="tr-TR" dirty="0" smtClean="0"/>
            </a:br>
            <a:endParaRPr lang="tr-TR" dirty="0"/>
          </a:p>
        </p:txBody>
      </p:sp>
      <p:sp>
        <p:nvSpPr>
          <p:cNvPr id="3" name="2 İçerik Yer Tutucusu"/>
          <p:cNvSpPr>
            <a:spLocks noGrp="1"/>
          </p:cNvSpPr>
          <p:nvPr>
            <p:ph idx="1"/>
          </p:nvPr>
        </p:nvSpPr>
        <p:spPr>
          <a:xfrm>
            <a:off x="457200" y="2996952"/>
            <a:ext cx="8229600" cy="3129211"/>
          </a:xfrm>
        </p:spPr>
        <p:txBody>
          <a:bodyPr>
            <a:normAutofit fontScale="92500" lnSpcReduction="20000"/>
          </a:bodyPr>
          <a:lstStyle/>
          <a:p>
            <a:endParaRPr lang="tr-TR" dirty="0"/>
          </a:p>
          <a:p>
            <a:r>
              <a:rPr lang="tr-TR" dirty="0" smtClean="0"/>
              <a:t>Sosyal Politika ülkemizde otuzdan fazla devlet üniversitesinin, İktisadi ve İdari Bilimler Fakültesi bünyesinde yer alan, 1982 yılından beri Çalışma Ekonomisi ve Endüstri İlişkileri olarak adlandırılan bölümün var oluş gerekçesini ve eğitim programının tümünü tanımlayan özel bir kavramdır. </a:t>
            </a:r>
            <a:endParaRPr lang="tr-TR" dirty="0"/>
          </a:p>
        </p:txBody>
      </p:sp>
      <p:pic>
        <p:nvPicPr>
          <p:cNvPr id="3074" name="Picture 2" descr="C:\Users\Se7en\Desktop\sos pol resim\indexders amç.jpg"/>
          <p:cNvPicPr>
            <a:picLocks noChangeAspect="1" noChangeArrowheads="1"/>
          </p:cNvPicPr>
          <p:nvPr/>
        </p:nvPicPr>
        <p:blipFill>
          <a:blip r:embed="rId2" cstate="print"/>
          <a:srcRect/>
          <a:stretch>
            <a:fillRect/>
          </a:stretch>
        </p:blipFill>
        <p:spPr bwMode="auto">
          <a:xfrm>
            <a:off x="2195736" y="908720"/>
            <a:ext cx="4824536" cy="230425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fontScale="90000"/>
          </a:bodyPr>
          <a:lstStyle/>
          <a:p>
            <a:r>
              <a:rPr lang="tr-TR" dirty="0" smtClean="0"/>
              <a:t>Dersin Amacı ve Hedefleri</a:t>
            </a:r>
            <a:br>
              <a:rPr lang="tr-TR" dirty="0" smtClean="0"/>
            </a:br>
            <a:endParaRPr lang="tr-TR" dirty="0"/>
          </a:p>
        </p:txBody>
      </p:sp>
      <p:sp>
        <p:nvSpPr>
          <p:cNvPr id="3" name="2 İçerik Yer Tutucusu"/>
          <p:cNvSpPr>
            <a:spLocks noGrp="1"/>
          </p:cNvSpPr>
          <p:nvPr>
            <p:ph idx="1"/>
          </p:nvPr>
        </p:nvSpPr>
        <p:spPr>
          <a:xfrm>
            <a:off x="457200" y="2996952"/>
            <a:ext cx="8229600" cy="3129211"/>
          </a:xfrm>
        </p:spPr>
        <p:txBody>
          <a:bodyPr>
            <a:normAutofit/>
          </a:bodyPr>
          <a:lstStyle/>
          <a:p>
            <a:endParaRPr lang="tr-TR" dirty="0"/>
          </a:p>
          <a:p>
            <a:r>
              <a:rPr lang="tr-TR" dirty="0" smtClean="0"/>
              <a:t>Bu ders öğrencilere </a:t>
            </a:r>
            <a:r>
              <a:rPr lang="tr-TR" dirty="0" err="1" smtClean="0"/>
              <a:t>hümaniter</a:t>
            </a:r>
            <a:r>
              <a:rPr lang="tr-TR" dirty="0" smtClean="0"/>
              <a:t> bir bilim dalı olan Sosyal Politikanın konusunu, amacını, önemine ilişkin bilgi ve becerileri kazandırma amacı gütmektedir.</a:t>
            </a:r>
          </a:p>
        </p:txBody>
      </p:sp>
      <p:pic>
        <p:nvPicPr>
          <p:cNvPr id="3074" name="Picture 2" descr="C:\Users\Se7en\Desktop\sos pol resim\indexders amç.jpg"/>
          <p:cNvPicPr>
            <a:picLocks noChangeAspect="1" noChangeArrowheads="1"/>
          </p:cNvPicPr>
          <p:nvPr/>
        </p:nvPicPr>
        <p:blipFill>
          <a:blip r:embed="rId2" cstate="print"/>
          <a:srcRect/>
          <a:stretch>
            <a:fillRect/>
          </a:stretch>
        </p:blipFill>
        <p:spPr bwMode="auto">
          <a:xfrm>
            <a:off x="2195736" y="908720"/>
            <a:ext cx="4824536" cy="230425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fontScale="90000"/>
          </a:bodyPr>
          <a:lstStyle/>
          <a:p>
            <a:r>
              <a:rPr lang="tr-TR" dirty="0" smtClean="0"/>
              <a:t>Dersin Amacı ve Hedefleri</a:t>
            </a:r>
            <a:br>
              <a:rPr lang="tr-TR" dirty="0" smtClean="0"/>
            </a:br>
            <a:endParaRPr lang="tr-TR" dirty="0"/>
          </a:p>
        </p:txBody>
      </p:sp>
      <p:sp>
        <p:nvSpPr>
          <p:cNvPr id="3" name="2 İçerik Yer Tutucusu"/>
          <p:cNvSpPr>
            <a:spLocks noGrp="1"/>
          </p:cNvSpPr>
          <p:nvPr>
            <p:ph idx="1"/>
          </p:nvPr>
        </p:nvSpPr>
        <p:spPr>
          <a:xfrm>
            <a:off x="457200" y="2564904"/>
            <a:ext cx="8229600" cy="4104456"/>
          </a:xfrm>
        </p:spPr>
        <p:txBody>
          <a:bodyPr>
            <a:normAutofit fontScale="77500" lnSpcReduction="20000"/>
          </a:bodyPr>
          <a:lstStyle/>
          <a:p>
            <a:endParaRPr lang="tr-TR" dirty="0"/>
          </a:p>
          <a:p>
            <a:r>
              <a:rPr lang="tr-TR" dirty="0" smtClean="0"/>
              <a:t>Amacı sosyal adalet ve sosyal eşitlik ile birlikte toplumların refahını sağlamak olan, </a:t>
            </a:r>
          </a:p>
          <a:p>
            <a:r>
              <a:rPr lang="tr-TR" dirty="0" smtClean="0"/>
              <a:t>Kapsamı sosyal sorunların kapsamı ile paralellik gösteren, </a:t>
            </a:r>
          </a:p>
          <a:p>
            <a:r>
              <a:rPr lang="tr-TR" dirty="0" smtClean="0"/>
              <a:t>Ekonomi politikalarına sosyal boyut katma amacında olan ve ekonominin işleyişindeki aksaklıkları düzeltici politikaların oluşmasını sağlayan Sosyal Politika;</a:t>
            </a:r>
          </a:p>
          <a:p>
            <a:r>
              <a:rPr lang="tr-TR" dirty="0" smtClean="0"/>
              <a:t>Bu bağlamda toplumun büyük bir kesimini doğrudan ilgilendirmesi, dolayısıyla öğrencilerin bu bilim dalına ilişkin bilgilere sahip olması, bu dersin amacı ve hedefleri arasındadır.</a:t>
            </a:r>
          </a:p>
        </p:txBody>
      </p:sp>
      <p:pic>
        <p:nvPicPr>
          <p:cNvPr id="3074" name="Picture 2" descr="C:\Users\Se7en\Desktop\sos pol resim\indexders amç.jpg"/>
          <p:cNvPicPr>
            <a:picLocks noChangeAspect="1" noChangeArrowheads="1"/>
          </p:cNvPicPr>
          <p:nvPr/>
        </p:nvPicPr>
        <p:blipFill>
          <a:blip r:embed="rId2" cstate="print"/>
          <a:srcRect/>
          <a:stretch>
            <a:fillRect/>
          </a:stretch>
        </p:blipFill>
        <p:spPr bwMode="auto">
          <a:xfrm>
            <a:off x="2195736" y="908720"/>
            <a:ext cx="4824536" cy="187220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a:solidFill>
            <a:schemeClr val="accent2"/>
          </a:solidFill>
        </p:spPr>
        <p:txBody>
          <a:bodyPr>
            <a:normAutofit fontScale="90000"/>
          </a:bodyPr>
          <a:lstStyle/>
          <a:p>
            <a:r>
              <a:rPr lang="tr-TR" sz="2700" dirty="0" smtClean="0"/>
              <a:t>Ders Kapsamında İşlenecek Konuların Haftalara Göre Dağılımı </a:t>
            </a:r>
            <a:endParaRPr lang="tr-TR" dirty="0"/>
          </a:p>
        </p:txBody>
      </p:sp>
      <p:pic>
        <p:nvPicPr>
          <p:cNvPr id="4098" name="Picture 2" descr="C:\Users\Se7en\Desktop\AdsızSOSPOLHAFTALIKPLAN.png"/>
          <p:cNvPicPr>
            <a:picLocks noChangeAspect="1" noChangeArrowheads="1"/>
          </p:cNvPicPr>
          <p:nvPr/>
        </p:nvPicPr>
        <p:blipFill>
          <a:blip r:embed="rId2" cstate="print"/>
          <a:srcRect/>
          <a:stretch>
            <a:fillRect/>
          </a:stretch>
        </p:blipFill>
        <p:spPr bwMode="auto">
          <a:xfrm>
            <a:off x="395536" y="1268760"/>
            <a:ext cx="8280920" cy="525908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Ders Kapsamında İzlenecek Yöntem ve Uygulamalar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Öğretim Elemanı tarafından ilgili konunun anlatılması,</a:t>
            </a:r>
          </a:p>
          <a:p>
            <a:pPr>
              <a:buNone/>
            </a:pPr>
            <a:endParaRPr lang="tr-TR" dirty="0"/>
          </a:p>
          <a:p>
            <a:r>
              <a:rPr lang="tr-TR" dirty="0" smtClean="0"/>
              <a:t>Dersin sonunda konuyla ilgili tartışma ve sınava yönelik çalışmaların yapılması,</a:t>
            </a:r>
          </a:p>
          <a:p>
            <a:endParaRPr lang="tr-TR" dirty="0"/>
          </a:p>
          <a:p>
            <a:endParaRPr lang="tr-TR" dirty="0" smtClean="0"/>
          </a:p>
          <a:p>
            <a:r>
              <a:rPr lang="tr-TR" dirty="0" smtClean="0"/>
              <a:t>Öğrencilere çeşitli araştırma ve ödevlerin verilmesi </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Değerlendirme</a:t>
            </a:r>
            <a:br>
              <a:rPr lang="tr-TR" dirty="0" smtClean="0"/>
            </a:br>
            <a:endParaRPr lang="tr-TR" dirty="0"/>
          </a:p>
        </p:txBody>
      </p:sp>
      <p:sp>
        <p:nvSpPr>
          <p:cNvPr id="3" name="2 İçerik Yer Tutucusu"/>
          <p:cNvSpPr>
            <a:spLocks noGrp="1"/>
          </p:cNvSpPr>
          <p:nvPr>
            <p:ph idx="1"/>
          </p:nvPr>
        </p:nvSpPr>
        <p:spPr>
          <a:xfrm>
            <a:off x="457200" y="3717032"/>
            <a:ext cx="8229600" cy="2409131"/>
          </a:xfrm>
        </p:spPr>
        <p:txBody>
          <a:bodyPr>
            <a:normAutofit fontScale="92500" lnSpcReduction="20000"/>
          </a:bodyPr>
          <a:lstStyle/>
          <a:p>
            <a:r>
              <a:rPr lang="tr-TR" dirty="0"/>
              <a:t>Ara sınav (Vize) </a:t>
            </a:r>
            <a:r>
              <a:rPr lang="tr-TR" dirty="0" smtClean="0"/>
              <a:t>%30</a:t>
            </a:r>
            <a:r>
              <a:rPr lang="tr-TR" dirty="0"/>
              <a:t>, Yarıyıl Sonu Sınavı (Final) </a:t>
            </a:r>
            <a:r>
              <a:rPr lang="tr-TR" dirty="0" smtClean="0"/>
              <a:t>%80 </a:t>
            </a:r>
            <a:r>
              <a:rPr lang="tr-TR" dirty="0"/>
              <a:t>ağırlığa sahiptir. </a:t>
            </a:r>
            <a:endParaRPr lang="tr-TR" dirty="0" smtClean="0"/>
          </a:p>
          <a:p>
            <a:r>
              <a:rPr lang="tr-TR" dirty="0" smtClean="0"/>
              <a:t>Bunun </a:t>
            </a:r>
            <a:r>
              <a:rPr lang="tr-TR" dirty="0"/>
              <a:t>dışında öğrencilerin dersteki başarısı, derse devam durumu, verilen ödevlerin yapılmış olması gibi konular da değerlendirme noktasında dikkate alınacaktır.</a:t>
            </a:r>
          </a:p>
          <a:p>
            <a:endParaRPr lang="tr-TR" dirty="0"/>
          </a:p>
        </p:txBody>
      </p:sp>
      <p:pic>
        <p:nvPicPr>
          <p:cNvPr id="8194" name="Picture 2" descr="C:\Users\Se7en\Desktop\değerlendirme.jpg"/>
          <p:cNvPicPr>
            <a:picLocks noChangeAspect="1" noChangeArrowheads="1"/>
          </p:cNvPicPr>
          <p:nvPr/>
        </p:nvPicPr>
        <p:blipFill>
          <a:blip r:embed="rId2" cstate="print"/>
          <a:srcRect/>
          <a:stretch>
            <a:fillRect/>
          </a:stretch>
        </p:blipFill>
        <p:spPr bwMode="auto">
          <a:xfrm>
            <a:off x="539552" y="908720"/>
            <a:ext cx="7920880" cy="237626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637</TotalTime>
  <Words>561</Words>
  <Application>Microsoft Office PowerPoint</Application>
  <PresentationFormat>Ekran Gösterisi (4:3)</PresentationFormat>
  <Paragraphs>68</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Wingdings</vt:lpstr>
      <vt:lpstr>Ofis Teması</vt:lpstr>
      <vt:lpstr>T.C. ANKARA ÜNİVERSİTESİ   AYAŞ MESLEK YÜKSEK OKULU</vt:lpstr>
      <vt:lpstr>İÇİNDEKİLER</vt:lpstr>
      <vt:lpstr>PowerPoint Sunusu</vt:lpstr>
      <vt:lpstr>Dersin Amacı ve Hedefleri </vt:lpstr>
      <vt:lpstr>Dersin Amacı ve Hedefleri </vt:lpstr>
      <vt:lpstr>Dersin Amacı ve Hedefleri </vt:lpstr>
      <vt:lpstr>Ders Kapsamında İşlenecek Konuların Haftalara Göre Dağılımı </vt:lpstr>
      <vt:lpstr>Ders Kapsamında İzlenecek Yöntem ve Uygulamalar</vt:lpstr>
      <vt:lpstr>Değerlendirme </vt:lpstr>
      <vt:lpstr>Dersten Beklenen Yararlar </vt:lpstr>
      <vt:lpstr>Temel Ders Kitabı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AYAŞ MESLEK YÜKSEK OKULU</dc:title>
  <dc:creator>Se7en</dc:creator>
  <cp:lastModifiedBy>user</cp:lastModifiedBy>
  <cp:revision>60</cp:revision>
  <dcterms:created xsi:type="dcterms:W3CDTF">2018-02-11T17:47:41Z</dcterms:created>
  <dcterms:modified xsi:type="dcterms:W3CDTF">2020-01-11T16:58:12Z</dcterms:modified>
</cp:coreProperties>
</file>