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8" r:id="rId7"/>
    <p:sldId id="272" r:id="rId8"/>
    <p:sldId id="274" r:id="rId9"/>
    <p:sldId id="276" r:id="rId10"/>
    <p:sldId id="27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DA-E5C8-4AB9-818E-D2EAF4EB70A0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A797-B67C-4F20-9E11-07570BDA9F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DA-E5C8-4AB9-818E-D2EAF4EB70A0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A797-B67C-4F20-9E11-07570BDA9F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DA-E5C8-4AB9-818E-D2EAF4EB70A0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A797-B67C-4F20-9E11-07570BDA9F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DA-E5C8-4AB9-818E-D2EAF4EB70A0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A797-B67C-4F20-9E11-07570BDA9F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DA-E5C8-4AB9-818E-D2EAF4EB70A0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A797-B67C-4F20-9E11-07570BDA9F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DA-E5C8-4AB9-818E-D2EAF4EB70A0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A797-B67C-4F20-9E11-07570BDA9F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DA-E5C8-4AB9-818E-D2EAF4EB70A0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A797-B67C-4F20-9E11-07570BDA9F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DA-E5C8-4AB9-818E-D2EAF4EB70A0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A797-B67C-4F20-9E11-07570BDA9F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DA-E5C8-4AB9-818E-D2EAF4EB70A0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A797-B67C-4F20-9E11-07570BDA9F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DA-E5C8-4AB9-818E-D2EAF4EB70A0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A797-B67C-4F20-9E11-07570BDA9F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7FDA-E5C8-4AB9-818E-D2EAF4EB70A0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1A797-B67C-4F20-9E11-07570BDA9FE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F7FDA-E5C8-4AB9-818E-D2EAF4EB70A0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1A797-B67C-4F20-9E11-07570BDA9FE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484160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SOSYAL POLİTİKA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/>
                        <a:t>Sosyal Politikaya İlişkin Genel Bilgiler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800" u="sng" kern="1200" dirty="0" smtClean="0">
                          <a:hlinkClick r:id="rId2"/>
                        </a:rPr>
                        <a:t>@</a:t>
                      </a:r>
                      <a:r>
                        <a:rPr lang="tr-TR" sz="18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8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800" u="sng" kern="1200" baseline="0" dirty="0" smtClean="0"/>
                        <a:t> 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800" u="none" kern="1200" dirty="0" smtClean="0">
                          <a:hlinkClick r:id="rId3"/>
                        </a:rPr>
                        <a:t>_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800" u="none" kern="1200" dirty="0" smtClean="0">
                          <a:hlinkClick r:id="rId3"/>
                        </a:rPr>
                        <a:t>@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8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8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 smtClean="0"/>
              <a:t>Bir Sonraki Ders İçin Öneriler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dirty="0"/>
          </a:p>
          <a:p>
            <a:r>
              <a:rPr lang="tr-TR" dirty="0"/>
              <a:t>1- </a:t>
            </a:r>
            <a:r>
              <a:rPr lang="tr-TR" dirty="0" smtClean="0"/>
              <a:t>“</a:t>
            </a:r>
            <a:r>
              <a:rPr lang="tr-TR" b="1" dirty="0" smtClean="0"/>
              <a:t>Fransız İhtilalı” ve “İşçi Sınıfı” </a:t>
            </a:r>
            <a:r>
              <a:rPr lang="tr-TR" dirty="0" smtClean="0"/>
              <a:t>hakkında </a:t>
            </a:r>
            <a:r>
              <a:rPr lang="tr-TR" u="sng" dirty="0" smtClean="0"/>
              <a:t>2 sayfayı aşmayacak </a:t>
            </a:r>
            <a:r>
              <a:rPr lang="tr-TR" dirty="0" smtClean="0"/>
              <a:t>bir araştırma yaparak, önümüzdeki haftada yürütülecek derse ilgili dokümanlarla birlikte geliniz.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2- </a:t>
            </a:r>
            <a:r>
              <a:rPr lang="tr-TR" b="1" dirty="0" smtClean="0"/>
              <a:t>Sosyal Politikanın Tarihsel Gelişimi </a:t>
            </a:r>
            <a:r>
              <a:rPr lang="tr-TR" dirty="0" smtClean="0"/>
              <a:t>konusunu okuyarak bir sonraki derse hazırlık yaparak geliniz (Sayfa 7-62).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b="1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63408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tr-TR" sz="3600" i="1" dirty="0" smtClean="0"/>
              <a:t>İÇİNDEKİLER</a:t>
            </a:r>
            <a:endParaRPr lang="tr-TR" sz="3600" i="1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39952" y="908720"/>
            <a:ext cx="4824536" cy="57606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SOSYAL POLİTİKA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Sosyal Politikanın Ortaya Çıkışını Hazırlayan Koşullar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Sosyal Politikanın Kapsamı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Sosyal Politikanın Özellikleri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Sosyal Politikanın Hedefleri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Sosyal Politikanın Finansmanı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Sosyal Politikanın Önemi</a:t>
            </a:r>
          </a:p>
        </p:txBody>
      </p:sp>
      <p:sp>
        <p:nvSpPr>
          <p:cNvPr id="6" name="3 İçerik Yer Tutucusu"/>
          <p:cNvSpPr txBox="1">
            <a:spLocks/>
          </p:cNvSpPr>
          <p:nvPr/>
        </p:nvSpPr>
        <p:spPr>
          <a:xfrm>
            <a:off x="179512" y="1052736"/>
            <a:ext cx="4316288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1" name="Picture 7" descr="C:\Users\Se7en\Desktop\sos pol resim\index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3240360" cy="1855093"/>
          </a:xfrm>
          <a:prstGeom prst="rect">
            <a:avLst/>
          </a:prstGeom>
          <a:noFill/>
        </p:spPr>
      </p:pic>
      <p:pic>
        <p:nvPicPr>
          <p:cNvPr id="1032" name="Picture 8" descr="C:\Users\Se7en\Desktop\sos pol resim\images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780928"/>
            <a:ext cx="2952328" cy="1671068"/>
          </a:xfrm>
          <a:prstGeom prst="rect">
            <a:avLst/>
          </a:prstGeom>
          <a:noFill/>
        </p:spPr>
      </p:pic>
      <p:pic>
        <p:nvPicPr>
          <p:cNvPr id="1033" name="Picture 9" descr="C:\Users\Se7en\Desktop\sos pol resim\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581128"/>
            <a:ext cx="2952328" cy="1905000"/>
          </a:xfrm>
          <a:prstGeom prst="rect">
            <a:avLst/>
          </a:prstGeom>
          <a:noFill/>
        </p:spPr>
      </p:pic>
      <p:pic>
        <p:nvPicPr>
          <p:cNvPr id="1035" name="Picture 11" descr="C:\Users\Se7en\Desktop\sos pol resim\Sosyal-politikag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1916832"/>
            <a:ext cx="3528392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35575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tr-TR" sz="2800" dirty="0" smtClean="0"/>
              <a:t>Sosyal Politikanın Ortaya Çıkışını Hazırlayan Koşullar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389438" cy="546020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r>
              <a:rPr lang="tr-TR" dirty="0"/>
              <a:t>Fransız </a:t>
            </a:r>
            <a:r>
              <a:rPr lang="tr-TR" dirty="0" smtClean="0"/>
              <a:t>İhtilalı, </a:t>
            </a:r>
            <a:r>
              <a:rPr lang="tr-TR" dirty="0"/>
              <a:t>Sanayi Devrimi ve sonrasındaki ekonomik ve toplumsal </a:t>
            </a:r>
            <a:r>
              <a:rPr lang="tr-TR" dirty="0" smtClean="0"/>
              <a:t>ilişkilerin </a:t>
            </a:r>
            <a:r>
              <a:rPr lang="tr-TR" dirty="0"/>
              <a:t>gelişmesini sağlayan fikirlerin ortaya çıkmasını sağlamış, siyasal yapıları </a:t>
            </a:r>
            <a:r>
              <a:rPr lang="tr-TR" dirty="0" smtClean="0"/>
              <a:t>değiştirmiş </a:t>
            </a:r>
            <a:r>
              <a:rPr lang="tr-TR" dirty="0"/>
              <a:t>ve Sanayi Devrimi’nin doğuşunu hızlandırmıştır.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Sanayi </a:t>
            </a:r>
            <a:r>
              <a:rPr lang="tr-TR" dirty="0"/>
              <a:t>Devrimi ise </a:t>
            </a:r>
            <a:r>
              <a:rPr lang="tr-TR" dirty="0" smtClean="0"/>
              <a:t>doğrudan </a:t>
            </a:r>
            <a:r>
              <a:rPr lang="tr-TR" dirty="0"/>
              <a:t>doğruya teknolojik bir gelişim süreci ile hem ekonomik bir değişim </a:t>
            </a:r>
            <a:r>
              <a:rPr lang="tr-TR" dirty="0" smtClean="0"/>
              <a:t>yaratmış </a:t>
            </a:r>
            <a:r>
              <a:rPr lang="tr-TR" dirty="0"/>
              <a:t>hem de sosyal politikanın doğuşunu, ortaya çıkardığı kavramlar üzerinden </a:t>
            </a:r>
            <a:r>
              <a:rPr lang="tr-TR" dirty="0" smtClean="0"/>
              <a:t>belirlemiştir</a:t>
            </a:r>
            <a:r>
              <a:rPr lang="tr-TR" dirty="0"/>
              <a:t>.</a:t>
            </a:r>
          </a:p>
          <a:p>
            <a:endParaRPr lang="tr-TR" dirty="0" smtClean="0"/>
          </a:p>
          <a:p>
            <a:r>
              <a:rPr lang="tr-TR" dirty="0"/>
              <a:t>Sanayileşme </a:t>
            </a:r>
            <a:r>
              <a:rPr lang="tr-TR" b="1" dirty="0"/>
              <a:t>yeni sosyal sınıf ve tabakaların doğmasına yol açmış, mevcut sosyal yapıların neredeyse tamamını etkilemiş, </a:t>
            </a:r>
            <a:r>
              <a:rPr lang="tr-TR" b="1" dirty="0" smtClean="0"/>
              <a:t>üretim </a:t>
            </a:r>
            <a:r>
              <a:rPr lang="tr-TR" b="1" dirty="0"/>
              <a:t>ve çalışma ilişkilerini kökten değişikliğe </a:t>
            </a:r>
            <a:r>
              <a:rPr lang="tr-TR" b="1" dirty="0" smtClean="0"/>
              <a:t>uğratmıştır.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10" name="9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7525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1600" b="1" dirty="0"/>
              <a:t>Sosyal </a:t>
            </a:r>
            <a:r>
              <a:rPr lang="tr-TR" sz="1600" b="1" dirty="0" smtClean="0"/>
              <a:t>politikanın </a:t>
            </a:r>
            <a:r>
              <a:rPr lang="tr-TR" sz="1600" b="1" dirty="0"/>
              <a:t>ortaya çıkmasına yol açan </a:t>
            </a:r>
            <a:r>
              <a:rPr lang="tr-TR" sz="1600" b="1" u="sng" dirty="0"/>
              <a:t>ilk olay Fransız </a:t>
            </a:r>
            <a:r>
              <a:rPr lang="tr-TR" sz="1600" b="1" u="sng" dirty="0" smtClean="0"/>
              <a:t>İhtilalı </a:t>
            </a:r>
            <a:r>
              <a:rPr lang="tr-TR" sz="1600" b="1" dirty="0"/>
              <a:t>ve İhtilal sonrasının </a:t>
            </a:r>
            <a:r>
              <a:rPr lang="tr-TR" sz="1600" b="1" dirty="0" smtClean="0"/>
              <a:t>düşünce </a:t>
            </a:r>
            <a:r>
              <a:rPr lang="tr-TR" sz="1600" b="1" dirty="0"/>
              <a:t>ortamıyken </a:t>
            </a:r>
            <a:r>
              <a:rPr lang="tr-TR" sz="1600" b="1" u="sng" dirty="0"/>
              <a:t>diğeri Sanayi </a:t>
            </a:r>
            <a:r>
              <a:rPr lang="tr-TR" sz="1600" b="1" u="sng" dirty="0" smtClean="0"/>
              <a:t>Devrimi’dir</a:t>
            </a:r>
            <a:r>
              <a:rPr lang="tr-TR" sz="1600" b="1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tr-TR" sz="1600" b="1" dirty="0"/>
          </a:p>
          <a:p>
            <a:pPr>
              <a:buFont typeface="Wingdings" pitchFamily="2" charset="2"/>
              <a:buChar char="Ø"/>
            </a:pPr>
            <a:r>
              <a:rPr lang="tr-TR" sz="1600" b="1" dirty="0"/>
              <a:t>Sanayi Devrimi’nin ortaya çıkardığı </a:t>
            </a:r>
            <a:r>
              <a:rPr lang="tr-TR" sz="1600" b="1" u="sng" dirty="0"/>
              <a:t>bağımlı çalışanlar ve kapitalist </a:t>
            </a:r>
            <a:r>
              <a:rPr lang="tr-TR" sz="1600" b="1" u="sng" dirty="0" smtClean="0"/>
              <a:t>ekonomik </a:t>
            </a:r>
            <a:r>
              <a:rPr lang="tr-TR" sz="1600" b="1" u="sng" dirty="0"/>
              <a:t>sistem</a:t>
            </a:r>
            <a:r>
              <a:rPr lang="tr-TR" sz="1600" b="1" dirty="0"/>
              <a:t>, sosyal politikanın kavramsal çerçevesinin çizilmesinde </a:t>
            </a:r>
            <a:r>
              <a:rPr lang="tr-TR" sz="1600" b="1" dirty="0" smtClean="0"/>
              <a:t>referans </a:t>
            </a:r>
            <a:r>
              <a:rPr lang="tr-TR" sz="1600" b="1" dirty="0"/>
              <a:t>noktaları olmuştur</a:t>
            </a:r>
            <a:r>
              <a:rPr lang="tr-TR" sz="1600" b="1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tr-TR" sz="1600" b="1" dirty="0"/>
          </a:p>
          <a:p>
            <a:pPr>
              <a:buFont typeface="Wingdings" pitchFamily="2" charset="2"/>
              <a:buChar char="Ø"/>
            </a:pPr>
            <a:r>
              <a:rPr lang="tr-TR" sz="1600" b="1" dirty="0"/>
              <a:t>Sosyal politikanın bir bilim dalı olarak ortaya çıkışını hazırlayan Sanayi Devrimi, işçi sınıfını ve kapitalist ekonomik sistemi beraberinde getirmiştir.</a:t>
            </a:r>
          </a:p>
        </p:txBody>
      </p:sp>
      <p:sp>
        <p:nvSpPr>
          <p:cNvPr id="6" name="3 İçerik Yer Tutucusu"/>
          <p:cNvSpPr txBox="1">
            <a:spLocks/>
          </p:cNvSpPr>
          <p:nvPr/>
        </p:nvSpPr>
        <p:spPr>
          <a:xfrm>
            <a:off x="179512" y="1052736"/>
            <a:ext cx="4316288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Se7en\Desktop\SOSYAL POLİTİKA\sos pol resim\image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295900"/>
            <a:ext cx="2114922" cy="1373460"/>
          </a:xfrm>
          <a:prstGeom prst="rect">
            <a:avLst/>
          </a:prstGeom>
          <a:noFill/>
        </p:spPr>
      </p:pic>
      <p:sp>
        <p:nvSpPr>
          <p:cNvPr id="12" name="11 Sağ Ayraç"/>
          <p:cNvSpPr/>
          <p:nvPr/>
        </p:nvSpPr>
        <p:spPr>
          <a:xfrm>
            <a:off x="3419872" y="1052736"/>
            <a:ext cx="504056" cy="511256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3080321" cy="1440160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tr-TR" sz="3200" dirty="0" smtClean="0"/>
              <a:t>Sosyal Politikanın Kapsamı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389438" cy="5460205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A-Kişi Bakımından Kapsamı</a:t>
            </a:r>
          </a:p>
          <a:p>
            <a:pPr algn="ctr">
              <a:buNone/>
            </a:pPr>
            <a:endParaRPr lang="tr-TR" b="1" u="sng" dirty="0"/>
          </a:p>
          <a:p>
            <a:r>
              <a:rPr lang="tr-TR" dirty="0"/>
              <a:t>Sosyal politikanın bir bilim dalı olarak ortaya çıktığı süreçte, sanayileşmenin ortaya çıkardığı bir sınıf olan </a:t>
            </a:r>
            <a:r>
              <a:rPr lang="tr-TR" b="1" dirty="0">
                <a:solidFill>
                  <a:srgbClr val="FF0000"/>
                </a:solidFill>
              </a:rPr>
              <a:t>işçi sınıfı</a:t>
            </a:r>
            <a:r>
              <a:rPr lang="tr-TR" dirty="0"/>
              <a:t>, </a:t>
            </a:r>
            <a:r>
              <a:rPr lang="tr-TR" dirty="0" smtClean="0"/>
              <a:t>sosyal </a:t>
            </a:r>
            <a:r>
              <a:rPr lang="tr-TR" dirty="0"/>
              <a:t>politikanın kişi bakımından kapsamını oluşturan tek kesimdi.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Ancak </a:t>
            </a:r>
            <a:r>
              <a:rPr lang="tr-TR" dirty="0"/>
              <a:t>çalışma yaşamının değişimi, kamu kesimi ve hizmetler sektörünün gelişimi ile birlikte </a:t>
            </a:r>
            <a:r>
              <a:rPr lang="tr-TR" dirty="0" smtClean="0"/>
              <a:t>sadece </a:t>
            </a:r>
            <a:r>
              <a:rPr lang="tr-TR" dirty="0"/>
              <a:t>işçi kesimi değil, </a:t>
            </a:r>
            <a:r>
              <a:rPr lang="tr-TR" b="1" dirty="0">
                <a:solidFill>
                  <a:srgbClr val="FF0000"/>
                </a:solidFill>
              </a:rPr>
              <a:t>kamu görevlileri de </a:t>
            </a:r>
            <a:r>
              <a:rPr lang="tr-TR" dirty="0"/>
              <a:t>kapsama girmiştir.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Ayrıca</a:t>
            </a:r>
            <a:r>
              <a:rPr lang="tr-TR" dirty="0"/>
              <a:t>, sosyal </a:t>
            </a:r>
            <a:r>
              <a:rPr lang="tr-TR" dirty="0" smtClean="0"/>
              <a:t>adaletin </a:t>
            </a:r>
            <a:r>
              <a:rPr lang="tr-TR" dirty="0"/>
              <a:t>ve sosyal barışın sağlanması açısından özel bir önem taşıyan </a:t>
            </a:r>
            <a:r>
              <a:rPr lang="tr-TR" b="1" dirty="0">
                <a:solidFill>
                  <a:srgbClr val="FF0000"/>
                </a:solidFill>
              </a:rPr>
              <a:t>ekonomik yönden güçsüzler </a:t>
            </a:r>
            <a:r>
              <a:rPr lang="tr-TR" dirty="0"/>
              <a:t>yanında </a:t>
            </a:r>
            <a:r>
              <a:rPr lang="tr-TR" b="1" dirty="0">
                <a:solidFill>
                  <a:srgbClr val="FF0000"/>
                </a:solidFill>
              </a:rPr>
              <a:t>özel olarak korunması gereken toplum kesimleri </a:t>
            </a:r>
            <a:r>
              <a:rPr lang="tr-TR" dirty="0"/>
              <a:t>de sosyal </a:t>
            </a:r>
            <a:r>
              <a:rPr lang="tr-TR" dirty="0" smtClean="0"/>
              <a:t>politikanın </a:t>
            </a:r>
            <a:r>
              <a:rPr lang="tr-TR" dirty="0"/>
              <a:t>kapsamını belirlemede önemli bir yere sahip olmuştur.</a:t>
            </a:r>
          </a:p>
        </p:txBody>
      </p:sp>
      <p:sp>
        <p:nvSpPr>
          <p:cNvPr id="10" name="9 Metin Yer Tutucusu"/>
          <p:cNvSpPr>
            <a:spLocks noGrp="1"/>
          </p:cNvSpPr>
          <p:nvPr>
            <p:ph type="body" sz="half" idx="2"/>
          </p:nvPr>
        </p:nvSpPr>
        <p:spPr>
          <a:xfrm>
            <a:off x="251520" y="1772816"/>
            <a:ext cx="3384376" cy="47525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1600" b="1" dirty="0"/>
              <a:t>Sosyal politikanın kapsamı, bütün toplum kesimleri ve toplumun refahını </a:t>
            </a:r>
            <a:r>
              <a:rPr lang="tr-TR" sz="1600" b="1" dirty="0" smtClean="0"/>
              <a:t>ilgilendiren </a:t>
            </a:r>
            <a:r>
              <a:rPr lang="tr-TR" sz="1600" b="1" dirty="0"/>
              <a:t>bütün sosyal </a:t>
            </a:r>
            <a:r>
              <a:rPr lang="tr-TR" sz="1600" b="1" dirty="0" smtClean="0"/>
              <a:t>sorunlardır.</a:t>
            </a:r>
            <a:endParaRPr lang="tr-TR" sz="1600" b="1" dirty="0"/>
          </a:p>
          <a:p>
            <a:pPr>
              <a:buFont typeface="Wingdings" pitchFamily="2" charset="2"/>
              <a:buChar char="Ø"/>
            </a:pPr>
            <a:r>
              <a:rPr lang="tr-TR" sz="1600" b="1" dirty="0" smtClean="0"/>
              <a:t>Ancak </a:t>
            </a:r>
            <a:r>
              <a:rPr lang="tr-TR" sz="1600" b="1" dirty="0"/>
              <a:t>üzerine eğildiği konular ve toplum </a:t>
            </a:r>
            <a:r>
              <a:rPr lang="tr-TR" sz="1600" b="1" dirty="0" smtClean="0"/>
              <a:t>kesimleri</a:t>
            </a:r>
            <a:r>
              <a:rPr lang="tr-TR" sz="1600" b="1" dirty="0"/>
              <a:t>, sosyal politikanın kapsamını ifade etmektedir. </a:t>
            </a:r>
            <a:endParaRPr lang="tr-TR" sz="1600" b="1" dirty="0" smtClean="0"/>
          </a:p>
          <a:p>
            <a:pPr>
              <a:buFont typeface="Wingdings" pitchFamily="2" charset="2"/>
              <a:buChar char="Ø"/>
            </a:pPr>
            <a:endParaRPr lang="tr-TR" sz="1600" b="1" dirty="0" smtClean="0"/>
          </a:p>
          <a:p>
            <a:pPr>
              <a:buFont typeface="Wingdings" pitchFamily="2" charset="2"/>
              <a:buChar char="Ø"/>
            </a:pPr>
            <a:r>
              <a:rPr lang="tr-TR" sz="1600" b="1" dirty="0" smtClean="0"/>
              <a:t>Sosyal </a:t>
            </a:r>
            <a:r>
              <a:rPr lang="tr-TR" sz="1600" b="1" dirty="0"/>
              <a:t>politikanın kapsamı </a:t>
            </a:r>
            <a:r>
              <a:rPr lang="tr-TR" sz="1600" b="1" i="1" dirty="0"/>
              <a:t>konu ve kişi bakımından </a:t>
            </a:r>
            <a:r>
              <a:rPr lang="tr-TR" sz="1600" b="1" u="sng" dirty="0"/>
              <a:t>iki ayrı başlıkta </a:t>
            </a:r>
            <a:r>
              <a:rPr lang="tr-TR" sz="1600" b="1" dirty="0"/>
              <a:t>ele alınacaktır. </a:t>
            </a:r>
            <a:endParaRPr lang="tr-TR" sz="1600" b="1" dirty="0" smtClean="0"/>
          </a:p>
          <a:p>
            <a:pPr>
              <a:buFont typeface="Wingdings" pitchFamily="2" charset="2"/>
              <a:buChar char="Ø"/>
            </a:pPr>
            <a:endParaRPr lang="tr-TR" sz="1600" b="1" dirty="0" smtClean="0"/>
          </a:p>
          <a:p>
            <a:pPr>
              <a:buFont typeface="Wingdings" pitchFamily="2" charset="2"/>
              <a:buChar char="Ø"/>
            </a:pPr>
            <a:r>
              <a:rPr lang="tr-TR" sz="1600" b="1" dirty="0" smtClean="0"/>
              <a:t>Sosyal </a:t>
            </a:r>
            <a:r>
              <a:rPr lang="tr-TR" sz="1600" b="1" dirty="0"/>
              <a:t>sorunlar ve sosyal </a:t>
            </a:r>
            <a:r>
              <a:rPr lang="tr-TR" sz="1600" b="1" dirty="0" smtClean="0"/>
              <a:t>sorunlara </a:t>
            </a:r>
            <a:r>
              <a:rPr lang="tr-TR" sz="1600" b="1" dirty="0"/>
              <a:t>maruz kalanlar değiştikçe sosyal politikanın konuları ve kapsamı da </a:t>
            </a:r>
            <a:r>
              <a:rPr lang="tr-TR" sz="1600" b="1" dirty="0" smtClean="0"/>
              <a:t>genişlemekte </a:t>
            </a:r>
            <a:r>
              <a:rPr lang="tr-TR" sz="1600" b="1" dirty="0"/>
              <a:t>ve değişim göstermektedir.</a:t>
            </a:r>
          </a:p>
        </p:txBody>
      </p:sp>
      <p:sp>
        <p:nvSpPr>
          <p:cNvPr id="6" name="3 İçerik Yer Tutucusu"/>
          <p:cNvSpPr txBox="1">
            <a:spLocks/>
          </p:cNvSpPr>
          <p:nvPr/>
        </p:nvSpPr>
        <p:spPr>
          <a:xfrm>
            <a:off x="179512" y="1052736"/>
            <a:ext cx="4316288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Se7en\Desktop\indexs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5229200"/>
            <a:ext cx="2781300" cy="1368152"/>
          </a:xfrm>
          <a:prstGeom prst="rect">
            <a:avLst/>
          </a:prstGeom>
          <a:noFill/>
        </p:spPr>
      </p:pic>
      <p:sp>
        <p:nvSpPr>
          <p:cNvPr id="8" name="7 Şeritli Sağ Ok"/>
          <p:cNvSpPr/>
          <p:nvPr/>
        </p:nvSpPr>
        <p:spPr>
          <a:xfrm>
            <a:off x="3779912" y="5877272"/>
            <a:ext cx="936104" cy="504056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Sağ Ayraç"/>
          <p:cNvSpPr/>
          <p:nvPr/>
        </p:nvSpPr>
        <p:spPr>
          <a:xfrm>
            <a:off x="3347864" y="1124744"/>
            <a:ext cx="504056" cy="5112568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3080321" cy="864096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tr-TR" sz="2800" dirty="0" smtClean="0"/>
              <a:t>Sosyal Politikanın Kapsamı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389438" cy="5460205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tr-TR" b="1" u="sng" dirty="0" smtClean="0">
                <a:solidFill>
                  <a:srgbClr val="C00000"/>
                </a:solidFill>
              </a:rPr>
              <a:t>B-Konu Bakımından Kapsamı</a:t>
            </a:r>
          </a:p>
          <a:p>
            <a:pPr algn="ctr">
              <a:buNone/>
            </a:pPr>
            <a:endParaRPr lang="tr-TR" b="1" u="sng" dirty="0"/>
          </a:p>
          <a:p>
            <a:r>
              <a:rPr lang="tr-TR" b="1" dirty="0"/>
              <a:t>Sosyal politikanın kapsamındaki kesimlerin hangi konularda korunacağı, sosyal politikanın konu bakımından kapsamını ifade etmektedir. 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Sosyal </a:t>
            </a:r>
            <a:r>
              <a:rPr lang="tr-TR" dirty="0"/>
              <a:t>politikanın bir </a:t>
            </a:r>
            <a:r>
              <a:rPr lang="tr-TR" dirty="0" smtClean="0"/>
              <a:t>bilim </a:t>
            </a:r>
            <a:r>
              <a:rPr lang="tr-TR" dirty="0"/>
              <a:t>dalı olarak doğuşunu hızlandıran Sanayi Devrimi sonrası, </a:t>
            </a:r>
            <a:r>
              <a:rPr lang="tr-TR" b="1" dirty="0"/>
              <a:t>sosyal politikanın ilk konusu çalışma ilişkilerinde işçilerin korunmasıydı. 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Ancak </a:t>
            </a:r>
            <a:r>
              <a:rPr lang="tr-TR" b="1" dirty="0"/>
              <a:t>sosyal politikanın </a:t>
            </a:r>
            <a:r>
              <a:rPr lang="tr-TR" b="1" dirty="0" smtClean="0"/>
              <a:t>kapsamı </a:t>
            </a:r>
            <a:r>
              <a:rPr lang="tr-TR" b="1" dirty="0"/>
              <a:t>genişledikçe konuları da genişlemiştir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bağlamda </a:t>
            </a:r>
            <a:r>
              <a:rPr lang="tr-TR" b="1" dirty="0"/>
              <a:t>toplumun refahını </a:t>
            </a:r>
            <a:r>
              <a:rPr lang="tr-TR" b="1" dirty="0" smtClean="0"/>
              <a:t>ilgilendiren </a:t>
            </a:r>
            <a:r>
              <a:rPr lang="tr-TR" b="1" dirty="0"/>
              <a:t>tüm konular</a:t>
            </a:r>
            <a:r>
              <a:rPr lang="tr-TR" dirty="0"/>
              <a:t>, sosyal politikanın da konularıdır.</a:t>
            </a:r>
          </a:p>
        </p:txBody>
      </p:sp>
      <p:sp>
        <p:nvSpPr>
          <p:cNvPr id="6" name="3 İçerik Yer Tutucusu"/>
          <p:cNvSpPr txBox="1">
            <a:spLocks/>
          </p:cNvSpPr>
          <p:nvPr/>
        </p:nvSpPr>
        <p:spPr>
          <a:xfrm>
            <a:off x="323528" y="1241376"/>
            <a:ext cx="3456384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C:\Users\Se7en\Desktop\indexs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2160240" cy="1368152"/>
          </a:xfrm>
          <a:prstGeom prst="rect">
            <a:avLst/>
          </a:prstGeom>
          <a:noFill/>
        </p:spPr>
      </p:pic>
      <p:sp>
        <p:nvSpPr>
          <p:cNvPr id="8" name="7 Şeritli Sağ Ok"/>
          <p:cNvSpPr/>
          <p:nvPr/>
        </p:nvSpPr>
        <p:spPr>
          <a:xfrm>
            <a:off x="3419872" y="188640"/>
            <a:ext cx="936104" cy="504056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146" name="Picture 2" descr="C:\Users\Se7en\Desktop\56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212976"/>
            <a:ext cx="1944216" cy="952500"/>
          </a:xfrm>
          <a:prstGeom prst="rect">
            <a:avLst/>
          </a:prstGeom>
          <a:noFill/>
        </p:spPr>
      </p:pic>
      <p:pic>
        <p:nvPicPr>
          <p:cNvPr id="6147" name="Picture 3" descr="C:\Users\Se7en\Desktop\imagesmş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365104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dirty="0" smtClean="0"/>
              <a:t>S</a:t>
            </a:r>
            <a:r>
              <a:rPr lang="tr-TR" dirty="0" smtClean="0"/>
              <a:t>OSYAL </a:t>
            </a:r>
            <a:r>
              <a:rPr lang="tr-TR" sz="3200" dirty="0" smtClean="0"/>
              <a:t>P</a:t>
            </a:r>
            <a:r>
              <a:rPr lang="tr-TR" dirty="0" smtClean="0"/>
              <a:t>OLİTİKANIN </a:t>
            </a:r>
            <a:r>
              <a:rPr lang="tr-TR" sz="3200" dirty="0" smtClean="0"/>
              <a:t>Ö</a:t>
            </a:r>
            <a:r>
              <a:rPr lang="tr-TR" dirty="0" smtClean="0"/>
              <a:t>ZELLİKLERİ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19872" y="332656"/>
            <a:ext cx="5472608" cy="619268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tr-TR" sz="2800" b="1" u="sng" dirty="0" smtClean="0">
                <a:solidFill>
                  <a:srgbClr val="00B050"/>
                </a:solidFill>
              </a:rPr>
              <a:t>1-</a:t>
            </a:r>
            <a:r>
              <a:rPr lang="tr-TR" sz="2800" b="1" u="sng" dirty="0">
                <a:solidFill>
                  <a:srgbClr val="00B050"/>
                </a:solidFill>
              </a:rPr>
              <a:t>Sosyal Politikanın Kamusal Niteliği</a:t>
            </a:r>
          </a:p>
          <a:p>
            <a:pPr>
              <a:buNone/>
            </a:pPr>
            <a:r>
              <a:rPr lang="tr-TR" dirty="0"/>
              <a:t>Sosyal politika en genel anlamındaki tanımından hareketle değerlendirildiğinde devlet eliyle yürütülmesi gereken politikalar bütünüdür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 </a:t>
            </a:r>
            <a:r>
              <a:rPr lang="tr-TR" b="1" dirty="0"/>
              <a:t>Sağlık, eğitim, savunma, bayındırlık ve işgücü piyasası politikalarının oluşturulması, ilke olarak devletin </a:t>
            </a:r>
            <a:r>
              <a:rPr lang="tr-TR" b="1" dirty="0" smtClean="0"/>
              <a:t>görev </a:t>
            </a:r>
            <a:r>
              <a:rPr lang="tr-TR" b="1" dirty="0"/>
              <a:t>tanımı içerisindedir. </a:t>
            </a:r>
            <a:endParaRPr lang="tr-TR" b="1" dirty="0" smtClean="0"/>
          </a:p>
          <a:p>
            <a:pPr>
              <a:buNone/>
            </a:pPr>
            <a:endParaRPr lang="tr-TR" dirty="0"/>
          </a:p>
          <a:p>
            <a:pPr algn="r">
              <a:buNone/>
            </a:pPr>
            <a:r>
              <a:rPr lang="tr-TR" dirty="0" smtClean="0"/>
              <a:t>Kamu </a:t>
            </a:r>
            <a:r>
              <a:rPr lang="tr-TR" dirty="0"/>
              <a:t>yararı gözetilerek devletçe yapılan müdahaleler </a:t>
            </a:r>
            <a:r>
              <a:rPr lang="tr-TR" dirty="0" smtClean="0"/>
              <a:t>sosyal </a:t>
            </a:r>
            <a:r>
              <a:rPr lang="tr-TR" dirty="0"/>
              <a:t>politikanın çalışma alanını </a:t>
            </a:r>
            <a:r>
              <a:rPr lang="tr-TR" dirty="0" smtClean="0"/>
              <a:t>oluşturmaktadır.</a:t>
            </a:r>
          </a:p>
          <a:p>
            <a:pPr algn="ctr">
              <a:buNone/>
            </a:pPr>
            <a:r>
              <a:rPr lang="tr-TR" b="1" dirty="0"/>
              <a:t>Sosyal politika bu özelliği dolayısıyla kamuya ait politikalardır ve yürütücüsü devlettir.</a:t>
            </a:r>
          </a:p>
          <a:p>
            <a:pPr algn="r">
              <a:buNone/>
            </a:pP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3213993" cy="516225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r-TR" sz="1800" dirty="0"/>
              <a:t>Sosyal politikanın özelliklerini, bu kapsamında üretilmiş düzenlemelerin </a:t>
            </a:r>
            <a:r>
              <a:rPr lang="tr-TR" sz="1800" dirty="0" smtClean="0"/>
              <a:t>nitelikleri </a:t>
            </a:r>
            <a:r>
              <a:rPr lang="tr-TR" sz="1800" dirty="0"/>
              <a:t>belirlemektedir. </a:t>
            </a:r>
            <a:endParaRPr lang="tr-TR" sz="1800" dirty="0" smtClean="0"/>
          </a:p>
          <a:p>
            <a:pPr>
              <a:buFont typeface="Wingdings" pitchFamily="2" charset="2"/>
              <a:buChar char="q"/>
            </a:pPr>
            <a:endParaRPr lang="tr-TR" sz="1800" dirty="0"/>
          </a:p>
          <a:p>
            <a:pPr>
              <a:buFont typeface="Wingdings" pitchFamily="2" charset="2"/>
              <a:buChar char="q"/>
            </a:pPr>
            <a:r>
              <a:rPr lang="tr-TR" sz="1800" dirty="0" smtClean="0"/>
              <a:t>Sosyal </a:t>
            </a:r>
            <a:r>
              <a:rPr lang="tr-TR" sz="1800" dirty="0"/>
              <a:t>politikanın özellikleri, sözü edilen politikaların </a:t>
            </a:r>
            <a:r>
              <a:rPr lang="tr-TR" sz="1800" dirty="0" smtClean="0"/>
              <a:t>yürütücüleri </a:t>
            </a:r>
            <a:r>
              <a:rPr lang="tr-TR" sz="1800" dirty="0"/>
              <a:t>ve politika üreticileri bakımından </a:t>
            </a:r>
            <a:r>
              <a:rPr lang="tr-TR" sz="1800" b="1" dirty="0"/>
              <a:t>kamusal niteliği </a:t>
            </a:r>
            <a:r>
              <a:rPr lang="tr-TR" sz="1800" dirty="0"/>
              <a:t>ve mutlaka </a:t>
            </a:r>
            <a:r>
              <a:rPr lang="tr-TR" sz="1800" b="1" dirty="0"/>
              <a:t>evrensel bir </a:t>
            </a:r>
            <a:r>
              <a:rPr lang="tr-TR" sz="1800" b="1" dirty="0" smtClean="0"/>
              <a:t>nitelik </a:t>
            </a:r>
            <a:r>
              <a:rPr lang="tr-TR" sz="1800" dirty="0"/>
              <a:t>taşımasından hareketle iki başlıkta incelenecektir.</a:t>
            </a:r>
          </a:p>
          <a:p>
            <a:endParaRPr lang="tr-TR" dirty="0"/>
          </a:p>
        </p:txBody>
      </p:sp>
      <p:pic>
        <p:nvPicPr>
          <p:cNvPr id="7170" name="Picture 2" descr="C:\Users\Se7en\Desktop\index646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013176"/>
            <a:ext cx="2876550" cy="159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3" y="188640"/>
            <a:ext cx="3096344" cy="12464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4400" dirty="0" smtClean="0"/>
              <a:t>S</a:t>
            </a:r>
            <a:r>
              <a:rPr lang="tr-TR" dirty="0" smtClean="0"/>
              <a:t>OSYAL </a:t>
            </a:r>
            <a:r>
              <a:rPr lang="tr-TR" sz="4400" dirty="0" smtClean="0"/>
              <a:t>P</a:t>
            </a:r>
            <a:r>
              <a:rPr lang="tr-TR" dirty="0" smtClean="0"/>
              <a:t>OLİTİKANIN </a:t>
            </a:r>
            <a:r>
              <a:rPr lang="tr-TR" sz="4900" dirty="0" smtClean="0"/>
              <a:t>H</a:t>
            </a:r>
            <a:r>
              <a:rPr lang="tr-TR" dirty="0" smtClean="0"/>
              <a:t>EDEFLERİ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4048" y="273050"/>
            <a:ext cx="3888432" cy="6252293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Sosyal politikanın konularını oluşturan sosyal sorunlarda </a:t>
            </a:r>
            <a:r>
              <a:rPr lang="tr-TR" dirty="0" smtClean="0"/>
              <a:t>yaşanılacak </a:t>
            </a:r>
            <a:r>
              <a:rPr lang="tr-TR" dirty="0"/>
              <a:t>olumlu gelişme, sosyal politikanın hedefidir.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Örneğin </a:t>
            </a:r>
            <a:r>
              <a:rPr lang="tr-TR" dirty="0"/>
              <a:t>işsizliğin </a:t>
            </a:r>
            <a:r>
              <a:rPr lang="tr-TR" dirty="0" smtClean="0"/>
              <a:t>azaltılması</a:t>
            </a:r>
            <a:r>
              <a:rPr lang="tr-TR" dirty="0"/>
              <a:t>, yoksulluk oranının düşmesi ve özürlülerin toplumsal hayata katılmasında </a:t>
            </a:r>
            <a:r>
              <a:rPr lang="tr-TR" dirty="0" smtClean="0"/>
              <a:t>yaşanılacak </a:t>
            </a:r>
            <a:r>
              <a:rPr lang="tr-TR" dirty="0"/>
              <a:t>her olumlu gelişme sosyal politikanın vazgeçilmez hedefleridir.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513" y="1628800"/>
            <a:ext cx="2952327" cy="4824536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/>
              <a:t>Sosyal politikanın ilk ve en genel hedefi, </a:t>
            </a:r>
            <a:r>
              <a:rPr lang="tr-TR" sz="3200" b="1" dirty="0">
                <a:solidFill>
                  <a:srgbClr val="C00000"/>
                </a:solidFill>
              </a:rPr>
              <a:t>refah seviyesinin yükseltilmesi ve refahın toplumsallaşmasıdır.</a:t>
            </a:r>
          </a:p>
        </p:txBody>
      </p:sp>
      <p:pic>
        <p:nvPicPr>
          <p:cNvPr id="10242" name="Picture 2" descr="C:\Users\Se7en\Desktop\imagesAS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764704"/>
            <a:ext cx="1728192" cy="3168352"/>
          </a:xfrm>
          <a:prstGeom prst="rect">
            <a:avLst/>
          </a:prstGeom>
          <a:noFill/>
        </p:spPr>
      </p:pic>
      <p:sp>
        <p:nvSpPr>
          <p:cNvPr id="8" name="3 Metin Yer Tutucusu"/>
          <p:cNvSpPr txBox="1">
            <a:spLocks/>
          </p:cNvSpPr>
          <p:nvPr/>
        </p:nvSpPr>
        <p:spPr>
          <a:xfrm>
            <a:off x="3419872" y="4725144"/>
            <a:ext cx="1800199" cy="1872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Sosyal refah: </a:t>
            </a:r>
            <a:r>
              <a:rPr lang="tr-TR" b="1" dirty="0"/>
              <a:t>Sosyal refah, toplumun bir bütün olarak sahip olduğu refah düzeyi, sosyal imkânlar ve ekonomik anlamdaki zenginliklerinin bütünü olarak ifade edilmektedir.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188640"/>
            <a:ext cx="3286001" cy="92370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tr-TR" sz="3600" dirty="0" smtClean="0"/>
              <a:t>S</a:t>
            </a:r>
            <a:r>
              <a:rPr lang="tr-TR" sz="2400" dirty="0" smtClean="0"/>
              <a:t>osyal </a:t>
            </a:r>
            <a:r>
              <a:rPr lang="tr-TR" sz="3600" dirty="0" smtClean="0"/>
              <a:t>P</a:t>
            </a:r>
            <a:r>
              <a:rPr lang="tr-TR" sz="2400" dirty="0" smtClean="0"/>
              <a:t>olitikanın </a:t>
            </a:r>
            <a:r>
              <a:rPr lang="tr-TR" sz="3600" dirty="0" smtClean="0"/>
              <a:t>F</a:t>
            </a:r>
            <a:r>
              <a:rPr lang="tr-TR" sz="2400" dirty="0" smtClean="0"/>
              <a:t>inansmanı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821288" y="260648"/>
            <a:ext cx="3143200" cy="6396310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Devlet </a:t>
            </a:r>
            <a:r>
              <a:rPr lang="tr-TR" dirty="0" smtClean="0"/>
              <a:t>bütçesinin </a:t>
            </a:r>
            <a:r>
              <a:rPr lang="tr-TR" dirty="0"/>
              <a:t>gelir kalemleri, sosyal politikanın finansmanındaki unsurlar olarak </a:t>
            </a:r>
            <a:r>
              <a:rPr lang="tr-TR" dirty="0" smtClean="0"/>
              <a:t>belirtilebilir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Devlet </a:t>
            </a:r>
            <a:r>
              <a:rPr lang="tr-TR" dirty="0"/>
              <a:t>bütçesinin </a:t>
            </a:r>
            <a:r>
              <a:rPr lang="tr-TR" dirty="0" smtClean="0"/>
              <a:t>zenginliği</a:t>
            </a:r>
            <a:r>
              <a:rPr lang="tr-TR" dirty="0"/>
              <a:t>, sosyal politikanın da finansman kaynaklarının zenginliğini ifade ettiği için, sosyal politikaların gelişmişlik düzeyi ile devlet </a:t>
            </a:r>
            <a:r>
              <a:rPr lang="tr-TR" dirty="0" smtClean="0"/>
              <a:t>bütçesinin </a:t>
            </a:r>
            <a:r>
              <a:rPr lang="tr-TR" dirty="0"/>
              <a:t>zenginliği arasında yakın bir ilişki söz </a:t>
            </a:r>
            <a:r>
              <a:rPr lang="tr-TR" dirty="0" smtClean="0"/>
              <a:t>konusudur.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512" y="1196752"/>
            <a:ext cx="5616624" cy="54726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r-TR" sz="2600" b="1" i="1" dirty="0" smtClean="0"/>
              <a:t>Sosyal </a:t>
            </a:r>
            <a:r>
              <a:rPr lang="tr-TR" sz="2600" b="1" i="1" dirty="0"/>
              <a:t>politikanın ana finansman kaynağı devlet bütçesidir</a:t>
            </a:r>
            <a:r>
              <a:rPr lang="tr-TR" sz="2600" b="1" i="1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tr-TR" sz="2600" dirty="0"/>
              <a:t>Devlet bütçesinin en önemli gelir kaynağı, halktan toplanan vergilerdir. </a:t>
            </a:r>
            <a:endParaRPr lang="tr-TR" sz="2600" dirty="0" smtClean="0"/>
          </a:p>
          <a:p>
            <a:pPr>
              <a:buFont typeface="Wingdings" pitchFamily="2" charset="2"/>
              <a:buChar char="q"/>
            </a:pPr>
            <a:endParaRPr lang="tr-TR" sz="2600" dirty="0"/>
          </a:p>
          <a:p>
            <a:pPr>
              <a:buFont typeface="Wingdings" pitchFamily="2" charset="2"/>
              <a:buChar char="q"/>
            </a:pPr>
            <a:r>
              <a:rPr lang="tr-TR" sz="2600" dirty="0" smtClean="0"/>
              <a:t>Bu çerçevede </a:t>
            </a:r>
            <a:r>
              <a:rPr lang="tr-TR" sz="2600" dirty="0"/>
              <a:t>ülke insanının geliri veya serveti oranında, ülkedeki sosyal politikaları </a:t>
            </a:r>
            <a:r>
              <a:rPr lang="tr-TR" sz="2600" dirty="0" smtClean="0"/>
              <a:t>finanse </a:t>
            </a:r>
            <a:r>
              <a:rPr lang="tr-TR" sz="2600" dirty="0"/>
              <a:t>ettiği söylenebilir. </a:t>
            </a:r>
            <a:endParaRPr lang="tr-TR" sz="2600" dirty="0" smtClean="0"/>
          </a:p>
          <a:p>
            <a:pPr>
              <a:buFont typeface="Wingdings" pitchFamily="2" charset="2"/>
              <a:buChar char="q"/>
            </a:pPr>
            <a:endParaRPr lang="tr-TR" sz="2600" dirty="0"/>
          </a:p>
          <a:p>
            <a:pPr>
              <a:buFont typeface="Wingdings" pitchFamily="2" charset="2"/>
              <a:buChar char="q"/>
            </a:pPr>
            <a:r>
              <a:rPr lang="tr-TR" sz="2600" dirty="0" smtClean="0"/>
              <a:t>Buna </a:t>
            </a:r>
            <a:r>
              <a:rPr lang="tr-TR" sz="2600" dirty="0"/>
              <a:t>ek olarak, işçi ve işverenlerden alınan sigorta </a:t>
            </a:r>
            <a:r>
              <a:rPr lang="tr-TR" sz="2600" dirty="0" smtClean="0"/>
              <a:t>katkıları </a:t>
            </a:r>
            <a:r>
              <a:rPr lang="tr-TR" sz="2600" dirty="0"/>
              <a:t>ile bizzat devletin sigorta fonlarına yaptığı katkı, sosyal politikanın finansman kaynağıdır. </a:t>
            </a:r>
            <a:endParaRPr lang="tr-TR" sz="2600" dirty="0" smtClean="0"/>
          </a:p>
          <a:p>
            <a:pPr>
              <a:buFont typeface="Wingdings" pitchFamily="2" charset="2"/>
              <a:buChar char="q"/>
            </a:pPr>
            <a:endParaRPr lang="tr-TR" sz="2600" dirty="0"/>
          </a:p>
          <a:p>
            <a:pPr>
              <a:buFont typeface="Wingdings" pitchFamily="2" charset="2"/>
              <a:buChar char="q"/>
            </a:pPr>
            <a:r>
              <a:rPr lang="tr-TR" sz="2600" dirty="0" smtClean="0"/>
              <a:t>Yerel </a:t>
            </a:r>
            <a:r>
              <a:rPr lang="tr-TR" sz="2600" dirty="0"/>
              <a:t>yönetimlerin bütçeleri, parasal nitelikli tüm yaptırımlar, belirli amaca yönelik düzenlenmiş tüm vergiler, harçlar, şans oyunlarının gelirlerinden özel olarak ayrılan paylar, bağışlar ve uluslararası kuruluşlardan alınan yardımlar sosyal politikanın finansman kaynaklarıdırlar.</a:t>
            </a:r>
          </a:p>
          <a:p>
            <a:endParaRPr lang="tr-TR" dirty="0"/>
          </a:p>
        </p:txBody>
      </p:sp>
      <p:pic>
        <p:nvPicPr>
          <p:cNvPr id="29698" name="Picture 2" descr="C:\Users\Se7en\Desktop\indexasd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88640"/>
            <a:ext cx="223224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3" y="188640"/>
            <a:ext cx="3168352" cy="124646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3600" dirty="0" smtClean="0"/>
              <a:t>S</a:t>
            </a:r>
            <a:r>
              <a:rPr lang="tr-TR" sz="2400" dirty="0" smtClean="0"/>
              <a:t>OSYAL </a:t>
            </a:r>
            <a:r>
              <a:rPr lang="tr-TR" sz="3600" dirty="0" smtClean="0"/>
              <a:t>P</a:t>
            </a:r>
            <a:r>
              <a:rPr lang="tr-TR" sz="2400" dirty="0" smtClean="0"/>
              <a:t>OLİTİKANIN </a:t>
            </a:r>
            <a:r>
              <a:rPr lang="tr-TR" sz="3600" dirty="0" smtClean="0"/>
              <a:t>Ö</a:t>
            </a:r>
            <a:r>
              <a:rPr lang="tr-TR" sz="2400" dirty="0" smtClean="0"/>
              <a:t>NEMİ 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95936" y="188640"/>
            <a:ext cx="4968552" cy="64807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sz="2400" b="1" dirty="0" smtClean="0"/>
              <a:t>1-</a:t>
            </a:r>
            <a:r>
              <a:rPr lang="tr-TR" sz="2400" b="1" dirty="0"/>
              <a:t> Sosyal Politikalara Konu Olan Kesimlerin Sayısal </a:t>
            </a:r>
            <a:r>
              <a:rPr lang="tr-TR" sz="2400" b="1" dirty="0" smtClean="0"/>
              <a:t>Çokluğu</a:t>
            </a:r>
          </a:p>
          <a:p>
            <a:pPr algn="ctr">
              <a:buNone/>
            </a:pPr>
            <a:endParaRPr lang="tr-TR" sz="2400" b="1" dirty="0"/>
          </a:p>
          <a:p>
            <a:r>
              <a:rPr lang="tr-TR" sz="2400" dirty="0"/>
              <a:t>Sosyal politikanın kişi bakımından kapsamındaki </a:t>
            </a:r>
            <a:r>
              <a:rPr lang="tr-TR" sz="2400" b="1" dirty="0"/>
              <a:t>bağımlı çalışanlar, </a:t>
            </a:r>
            <a:r>
              <a:rPr lang="tr-TR" sz="2400" dirty="0"/>
              <a:t>ülkelerin </a:t>
            </a:r>
            <a:r>
              <a:rPr lang="tr-TR" sz="2400" dirty="0" smtClean="0"/>
              <a:t>nüfusu </a:t>
            </a:r>
            <a:r>
              <a:rPr lang="tr-TR" sz="2400" dirty="0"/>
              <a:t>içerisinde önemli bir paya ulaşmışlardır. </a:t>
            </a:r>
            <a:endParaRPr lang="tr-TR" sz="2400" dirty="0" smtClean="0"/>
          </a:p>
          <a:p>
            <a:r>
              <a:rPr lang="tr-TR" sz="2400" dirty="0" smtClean="0"/>
              <a:t>Günümüzün </a:t>
            </a:r>
            <a:r>
              <a:rPr lang="tr-TR" sz="2400" dirty="0"/>
              <a:t>dünyasında bu pay, </a:t>
            </a:r>
            <a:r>
              <a:rPr lang="tr-TR" sz="2400" dirty="0" smtClean="0"/>
              <a:t>genel </a:t>
            </a:r>
            <a:r>
              <a:rPr lang="tr-TR" sz="2400" dirty="0"/>
              <a:t>oy hakkının sağlanmış olması ve demokratik yönetim biçimlerinin </a:t>
            </a:r>
            <a:r>
              <a:rPr lang="tr-TR" sz="2400" dirty="0" smtClean="0"/>
              <a:t>benimsenmesi </a:t>
            </a:r>
            <a:r>
              <a:rPr lang="tr-TR" sz="2400" dirty="0"/>
              <a:t>dolayısıyla oldukça </a:t>
            </a:r>
            <a:r>
              <a:rPr lang="tr-TR" sz="2400" dirty="0" smtClean="0"/>
              <a:t>önemli </a:t>
            </a:r>
            <a:r>
              <a:rPr lang="tr-TR" sz="2400" dirty="0"/>
              <a:t>hâle gelmiştir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/>
              <a:t>Bağımlı çalışanlar, sosyal politikanın kişi bakımından kapsamındaki sadece bir kesimdir. </a:t>
            </a:r>
            <a:endParaRPr lang="tr-TR" sz="2400" dirty="0" smtClean="0"/>
          </a:p>
          <a:p>
            <a:r>
              <a:rPr lang="tr-TR" sz="2400" dirty="0" smtClean="0"/>
              <a:t>Ekonomik </a:t>
            </a:r>
            <a:r>
              <a:rPr lang="tr-TR" sz="2400" dirty="0"/>
              <a:t>yönden güçsüz kesimler, özel olarak korunması gerekenler ve bu kişilerin aileleri birlikte düşünüldüğünde sosyal politikanın kapsamındaki kişilerin sayısal çokluğu daha üst seviyelere yükselmektedir.</a:t>
            </a:r>
          </a:p>
          <a:p>
            <a:endParaRPr lang="tr-TR" sz="240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512" y="1556792"/>
            <a:ext cx="3600400" cy="4968552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q"/>
            </a:pPr>
            <a:r>
              <a:rPr lang="tr-TR" sz="1600" b="1" dirty="0">
                <a:solidFill>
                  <a:srgbClr val="002060"/>
                </a:solidFill>
              </a:rPr>
              <a:t>Sosyal politikanın önemi, başlı başına toplumun refahını hedef alması ile ilgilidir. </a:t>
            </a:r>
            <a:endParaRPr lang="tr-TR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sz="1600" b="1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1600" b="1" dirty="0" smtClean="0">
                <a:solidFill>
                  <a:srgbClr val="002060"/>
                </a:solidFill>
              </a:rPr>
              <a:t>Ancak </a:t>
            </a:r>
            <a:r>
              <a:rPr lang="tr-TR" sz="1600" b="1" dirty="0">
                <a:solidFill>
                  <a:srgbClr val="002060"/>
                </a:solidFill>
              </a:rPr>
              <a:t>bununla beraber, sosyal politikanın kapsamındaki kişilerin sayısal çokluğu ve niteliği, </a:t>
            </a:r>
            <a:endParaRPr lang="tr-TR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1600" b="1" dirty="0" smtClean="0">
                <a:solidFill>
                  <a:srgbClr val="002060"/>
                </a:solidFill>
              </a:rPr>
              <a:t>sosyal </a:t>
            </a:r>
            <a:r>
              <a:rPr lang="tr-TR" sz="1600" b="1" dirty="0">
                <a:solidFill>
                  <a:srgbClr val="002060"/>
                </a:solidFill>
              </a:rPr>
              <a:t>politikanın hedeflerinin aynı zamanda devletin hedefleri ile </a:t>
            </a:r>
            <a:r>
              <a:rPr lang="tr-TR" sz="1600" b="1" dirty="0" smtClean="0">
                <a:solidFill>
                  <a:srgbClr val="002060"/>
                </a:solidFill>
              </a:rPr>
              <a:t>paralellik </a:t>
            </a:r>
            <a:r>
              <a:rPr lang="tr-TR" sz="1600" b="1" dirty="0">
                <a:solidFill>
                  <a:srgbClr val="002060"/>
                </a:solidFill>
              </a:rPr>
              <a:t>göstermesi, </a:t>
            </a:r>
            <a:endParaRPr lang="tr-TR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sz="1600" b="1" dirty="0" smtClean="0">
                <a:solidFill>
                  <a:srgbClr val="002060"/>
                </a:solidFill>
              </a:rPr>
              <a:t>özellikle </a:t>
            </a:r>
            <a:r>
              <a:rPr lang="tr-TR" sz="1600" b="1" dirty="0">
                <a:solidFill>
                  <a:srgbClr val="002060"/>
                </a:solidFill>
              </a:rPr>
              <a:t>sosyal politikaların gelişmişlik düzeyinin o ülkenin ekonomik gelişmesini, refahını yansıtması ve sosyal devlet olmanın göstergesi </a:t>
            </a:r>
            <a:r>
              <a:rPr lang="tr-TR" sz="1600" b="1" dirty="0" smtClean="0">
                <a:solidFill>
                  <a:srgbClr val="002060"/>
                </a:solidFill>
              </a:rPr>
              <a:t>niteliğini </a:t>
            </a:r>
            <a:r>
              <a:rPr lang="tr-TR" sz="1600" b="1" dirty="0">
                <a:solidFill>
                  <a:srgbClr val="002060"/>
                </a:solidFill>
              </a:rPr>
              <a:t>taşıması açısından sosyal politikanın önemi ortaya çıkmaktadır. </a:t>
            </a:r>
            <a:endParaRPr lang="tr-TR" sz="16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sz="1600" b="1" dirty="0">
              <a:solidFill>
                <a:srgbClr val="002060"/>
              </a:solidFill>
            </a:endParaRPr>
          </a:p>
          <a:p>
            <a:pPr algn="r">
              <a:buFont typeface="Wingdings" pitchFamily="2" charset="2"/>
              <a:buChar char="q"/>
            </a:pPr>
            <a:r>
              <a:rPr lang="tr-TR" sz="1600" b="1" dirty="0" smtClean="0">
                <a:solidFill>
                  <a:srgbClr val="002060"/>
                </a:solidFill>
              </a:rPr>
              <a:t>Bu anlamda </a:t>
            </a:r>
            <a:r>
              <a:rPr lang="tr-TR" sz="1600" b="1" dirty="0">
                <a:solidFill>
                  <a:srgbClr val="002060"/>
                </a:solidFill>
              </a:rPr>
              <a:t>sosyal politikanın önemi üç başlıkta açıklanabilir.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959</Words>
  <Application>Microsoft Office PowerPoint</Application>
  <PresentationFormat>Ekran Gösterisi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Ofis Teması</vt:lpstr>
      <vt:lpstr>T.C. ANKARA ÜNİVERSİTESİ   AYAŞ MESLEK YÜKSEK OKULU</vt:lpstr>
      <vt:lpstr>İÇİNDEKİLER</vt:lpstr>
      <vt:lpstr>Sosyal Politikanın Ortaya Çıkışını Hazırlayan Koşullar</vt:lpstr>
      <vt:lpstr>Sosyal Politikanın Kapsamı</vt:lpstr>
      <vt:lpstr>Sosyal Politikanın Kapsamı</vt:lpstr>
      <vt:lpstr>SOSYAL POLİTİKANIN ÖZELLİKLERİ</vt:lpstr>
      <vt:lpstr>SOSYAL POLİTİKANIN HEDEFLERİ</vt:lpstr>
      <vt:lpstr>Sosyal Politikanın Finansmanı</vt:lpstr>
      <vt:lpstr>SOSYAL POLİTİKANIN ÖNEMİ </vt:lpstr>
      <vt:lpstr>Bir Sonraki Ders İçin Öneriler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Se7en</dc:creator>
  <cp:lastModifiedBy>user</cp:lastModifiedBy>
  <cp:revision>40</cp:revision>
  <dcterms:created xsi:type="dcterms:W3CDTF">2018-02-12T08:02:51Z</dcterms:created>
  <dcterms:modified xsi:type="dcterms:W3CDTF">2020-01-11T17:05:29Z</dcterms:modified>
</cp:coreProperties>
</file>