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59" r:id="rId5"/>
    <p:sldId id="265" r:id="rId6"/>
    <p:sldId id="274" r:id="rId7"/>
    <p:sldId id="284" r:id="rId8"/>
    <p:sldId id="288" r:id="rId9"/>
    <p:sldId id="293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E0D3-EA9A-4FF9-BB65-785201088608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28E-9266-4A3A-A0D1-AF64050845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E0D3-EA9A-4FF9-BB65-785201088608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28E-9266-4A3A-A0D1-AF64050845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E0D3-EA9A-4FF9-BB65-785201088608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28E-9266-4A3A-A0D1-AF64050845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E0D3-EA9A-4FF9-BB65-785201088608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28E-9266-4A3A-A0D1-AF64050845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E0D3-EA9A-4FF9-BB65-785201088608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28E-9266-4A3A-A0D1-AF64050845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E0D3-EA9A-4FF9-BB65-785201088608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28E-9266-4A3A-A0D1-AF64050845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E0D3-EA9A-4FF9-BB65-785201088608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28E-9266-4A3A-A0D1-AF64050845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E0D3-EA9A-4FF9-BB65-785201088608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28E-9266-4A3A-A0D1-AF64050845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E0D3-EA9A-4FF9-BB65-785201088608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28E-9266-4A3A-A0D1-AF64050845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E0D3-EA9A-4FF9-BB65-785201088608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28E-9266-4A3A-A0D1-AF64050845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9E0D3-EA9A-4FF9-BB65-785201088608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428E-9266-4A3A-A0D1-AF640508458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9E0D3-EA9A-4FF9-BB65-785201088608}" type="datetimeFigureOut">
              <a:rPr lang="tr-TR" smtClean="0"/>
              <a:t>11.01.2020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9428E-9266-4A3A-A0D1-AF640508458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7F8FB-8233-4EDA-99C2-FD0C08178D1D}" type="slidenum">
              <a:rPr lang="tr-TR" smtClean="0"/>
              <a:pPr/>
              <a:t>1</a:t>
            </a:fld>
            <a:endParaRPr lang="tr-TR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19773001"/>
              </p:ext>
            </p:extLst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SOSYAL POLİTİKA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5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dirty="0" smtClean="0"/>
                        <a:t>TÜRKİYE’DE SOSYAL POLİTİKA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800" u="sng" kern="1200" dirty="0" smtClean="0">
                          <a:hlinkClick r:id="rId2"/>
                        </a:rPr>
                        <a:t>@</a:t>
                      </a:r>
                      <a:r>
                        <a:rPr lang="tr-TR" sz="18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8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800" u="sng" kern="1200" baseline="0" dirty="0" smtClean="0"/>
                        <a:t> 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800" u="none" kern="1200" dirty="0" smtClean="0">
                          <a:hlinkClick r:id="rId3"/>
                        </a:rPr>
                        <a:t>_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800" u="none" kern="1200" dirty="0" smtClean="0">
                          <a:hlinkClick r:id="rId3"/>
                        </a:rPr>
                        <a:t>@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8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8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TÜRKİYE’DE SOSYAL POLİTİKANIN TARİHSEL GELİŞİMİ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1-Cumhuriyet Öncesi Dönem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2-Cumhuriyet Dönemi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1923-1945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1946-1960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1961-1980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1980 sonrası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TÜRKİYE’DE SOSYAL POLİTİKANIN TARİHSEL GELİŞİMİ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sz="3800" b="1" dirty="0" smtClean="0"/>
              <a:t>2-Cumhuriyet Dönemi</a:t>
            </a:r>
          </a:p>
          <a:p>
            <a:pPr>
              <a:buNone/>
            </a:pPr>
            <a:endParaRPr lang="tr-TR" sz="3800" b="1" dirty="0" smtClean="0"/>
          </a:p>
          <a:p>
            <a:pPr>
              <a:buFont typeface="Wingdings" pitchFamily="2" charset="2"/>
              <a:buChar char="Ø"/>
            </a:pPr>
            <a:r>
              <a:rPr lang="tr-TR" sz="3800" b="1" dirty="0" smtClean="0"/>
              <a:t>1923-1945</a:t>
            </a:r>
          </a:p>
          <a:p>
            <a:r>
              <a:rPr lang="tr-TR" sz="3800" dirty="0" smtClean="0"/>
              <a:t>Osmanlı ve Cumhuriyetin başlangıcında çok sınırlı ve dar kapsamlı ilişkiler.</a:t>
            </a:r>
            <a:endParaRPr lang="tr-TR" sz="3800" dirty="0"/>
          </a:p>
          <a:p>
            <a:pPr>
              <a:buFont typeface="Wingdings" pitchFamily="2" charset="2"/>
              <a:buChar char="Ø"/>
            </a:pPr>
            <a:endParaRPr lang="tr-TR" sz="3800" b="1" dirty="0" smtClean="0"/>
          </a:p>
          <a:p>
            <a:pPr>
              <a:buFont typeface="Wingdings" pitchFamily="2" charset="2"/>
              <a:buChar char="Ø"/>
            </a:pPr>
            <a:r>
              <a:rPr lang="tr-TR" sz="3800" b="1" dirty="0" smtClean="0"/>
              <a:t>1946-1960</a:t>
            </a:r>
          </a:p>
          <a:p>
            <a:r>
              <a:rPr lang="tr-TR" sz="3800" dirty="0" smtClean="0"/>
              <a:t>Devletçilik politikalarının izlendiği dönem. Dar kapsamlı yasalar.</a:t>
            </a:r>
          </a:p>
          <a:p>
            <a:pPr>
              <a:buFont typeface="Wingdings" pitchFamily="2" charset="2"/>
              <a:buChar char="Ø"/>
            </a:pPr>
            <a:endParaRPr lang="tr-TR" sz="3800" b="1" dirty="0" smtClean="0"/>
          </a:p>
          <a:p>
            <a:pPr>
              <a:buFont typeface="Wingdings" pitchFamily="2" charset="2"/>
              <a:buChar char="Ø"/>
            </a:pPr>
            <a:r>
              <a:rPr lang="tr-TR" sz="3800" b="1" dirty="0" smtClean="0"/>
              <a:t>1961-1980</a:t>
            </a:r>
          </a:p>
          <a:p>
            <a:r>
              <a:rPr lang="tr-TR" sz="3800" dirty="0" smtClean="0"/>
              <a:t>Sosyal Devlet Anlayışının kabulü; daha geniş yasal ve kurumasal düzenlemeler.</a:t>
            </a:r>
          </a:p>
          <a:p>
            <a:pPr>
              <a:buFont typeface="Wingdings" pitchFamily="2" charset="2"/>
              <a:buChar char="Ø"/>
            </a:pPr>
            <a:endParaRPr lang="tr-TR" sz="3800" b="1" dirty="0" smtClean="0"/>
          </a:p>
          <a:p>
            <a:pPr>
              <a:buFont typeface="Wingdings" pitchFamily="2" charset="2"/>
              <a:buChar char="Ø"/>
            </a:pPr>
            <a:r>
              <a:rPr lang="tr-TR" sz="3800" b="1" dirty="0" smtClean="0"/>
              <a:t>1980 sonrası</a:t>
            </a:r>
          </a:p>
          <a:p>
            <a:r>
              <a:rPr lang="tr-TR" sz="3800" dirty="0" smtClean="0"/>
              <a:t>Sosyal Devlet anlayışında yaşanan değişim.</a:t>
            </a:r>
            <a:endParaRPr lang="tr-TR" sz="3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tr-TR" sz="3600" b="1" dirty="0" smtClean="0"/>
              <a:t>TÜRKİYE’DE SOSYAL POLİTİKANIN TARİHSEL GELİŞİMİ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Türkiye’de sosyal politika uygulamalarının yetersiz kalmasına yol açan faktörler:</a:t>
            </a:r>
          </a:p>
          <a:p>
            <a:pPr>
              <a:buNone/>
            </a:pPr>
            <a:r>
              <a:rPr lang="tr-TR" dirty="0" smtClean="0"/>
              <a:t>Ya da ekonomik, siyasal, </a:t>
            </a:r>
            <a:r>
              <a:rPr lang="tr-TR" dirty="0" err="1" smtClean="0"/>
              <a:t>sosyo</a:t>
            </a:r>
            <a:r>
              <a:rPr lang="tr-TR" dirty="0" smtClean="0"/>
              <a:t>-kültürel gelişmeler: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Geç endüstrileşme ve sermaye yetersizliği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Sivil toplum ve toplumsal sınıfların olmayışı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Niceliksel ve niteliksel açıdan sınırlı kalan ücretliler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Burjuvazinin yerine; asker ve sivil bürokrasinin egemen rolü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merkezci devlet yapısı; iradeci modernleşme, </a:t>
            </a:r>
            <a:r>
              <a:rPr lang="tr-TR" dirty="0" err="1" smtClean="0"/>
              <a:t>paternalist</a:t>
            </a:r>
            <a:r>
              <a:rPr lang="tr-TR" dirty="0" smtClean="0"/>
              <a:t> yaklaşım (vesayetçi-yasaklayıcı anlayış)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Özel mülkiyetin gelişmesini engelleyen toprak rejimi (tımar sistemi)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l"/>
            <a:r>
              <a:rPr lang="tr-TR" sz="3600" b="1" dirty="0" smtClean="0">
                <a:solidFill>
                  <a:srgbClr val="002060"/>
                </a:solidFill>
              </a:rPr>
              <a:t>1-Cumhuriyet Öncesi ve Cumhuriyetin İlk Yılları</a:t>
            </a:r>
            <a:endParaRPr lang="tr-TR" sz="3600" b="1" dirty="0">
              <a:solidFill>
                <a:srgbClr val="00206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tr-TR" dirty="0" smtClean="0"/>
              <a:t>Osmanlı Devletinde modern anlamda sosyal politika olgunlaşmamıştır. </a:t>
            </a:r>
          </a:p>
          <a:p>
            <a:pPr lvl="1"/>
            <a:r>
              <a:rPr lang="tr-TR" dirty="0" smtClean="0"/>
              <a:t>Tımar sistemi;</a:t>
            </a:r>
          </a:p>
          <a:p>
            <a:pPr lvl="1"/>
            <a:r>
              <a:rPr lang="tr-TR" dirty="0" smtClean="0"/>
              <a:t>Geç endüstrileşme</a:t>
            </a:r>
          </a:p>
          <a:p>
            <a:pPr lvl="1"/>
            <a:r>
              <a:rPr lang="tr-TR" dirty="0" smtClean="0"/>
              <a:t>Sınırlı demokratikleşme</a:t>
            </a:r>
          </a:p>
          <a:p>
            <a:pPr lvl="1"/>
            <a:r>
              <a:rPr lang="tr-TR" dirty="0" smtClean="0"/>
              <a:t>Küçük ölçekli üretim (el sanatları-zanaatkarlık)</a:t>
            </a:r>
          </a:p>
          <a:p>
            <a:pPr lvl="1"/>
            <a:r>
              <a:rPr lang="tr-TR" dirty="0" smtClean="0"/>
              <a:t>Ahi Birlikleri (13-17yy.) </a:t>
            </a:r>
            <a:r>
              <a:rPr lang="tr-TR" dirty="0" smtClean="0">
                <a:sym typeface="Wingdings" pitchFamily="2" charset="2"/>
              </a:rPr>
              <a:t>Lonca Sistemi (çırak-kalfa-usta)</a:t>
            </a:r>
          </a:p>
          <a:p>
            <a:pPr lvl="1"/>
            <a:r>
              <a:rPr lang="tr-TR" dirty="0" smtClean="0">
                <a:sym typeface="Wingdings" pitchFamily="2" charset="2"/>
              </a:rPr>
              <a:t>Özellikle; Orta Sandıkları veya Teavün Sandıkları aracılığıyla yardımlaşma-sosyal güvenlik işlevi.</a:t>
            </a:r>
          </a:p>
          <a:p>
            <a:pPr lvl="1">
              <a:buNone/>
            </a:pPr>
            <a:r>
              <a:rPr lang="tr-TR" b="1" dirty="0" smtClean="0">
                <a:sym typeface="Wingdings" pitchFamily="2" charset="2"/>
              </a:rPr>
              <a:t>Not: 1838 Balta Limanı Antlaşması -liberal ticaret anlaşmaları- Loncaların sonu olmuştur.</a:t>
            </a:r>
          </a:p>
          <a:p>
            <a:pPr lvl="1">
              <a:buNone/>
            </a:pPr>
            <a:r>
              <a:rPr lang="tr-TR" b="1" dirty="0" smtClean="0">
                <a:sym typeface="Wingdings" pitchFamily="2" charset="2"/>
              </a:rPr>
              <a:t>Serbest gelen Avrupa malları Osmanlı’da zaten dar olan sanayinin sonunu getirmiştir. </a:t>
            </a:r>
          </a:p>
          <a:p>
            <a:pPr lvl="1">
              <a:buNone/>
            </a:pPr>
            <a:r>
              <a:rPr lang="tr-TR" b="1" dirty="0" smtClean="0">
                <a:sym typeface="Wingdings" pitchFamily="2" charset="2"/>
              </a:rPr>
              <a:t>Borçlanma artmış ve 1881 yılında Duyun-u Umum-i (Dış Borçlar) kurulmuştur.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l"/>
            <a:r>
              <a:rPr lang="tr-TR" sz="3600" b="1" dirty="0" smtClean="0">
                <a:solidFill>
                  <a:srgbClr val="002060"/>
                </a:solidFill>
              </a:rPr>
              <a:t>2-CUMHURİYET DÖNEMİ</a:t>
            </a:r>
            <a:endParaRPr lang="tr-TR" sz="3600" b="1" dirty="0">
              <a:solidFill>
                <a:srgbClr val="00206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i="1" u="sng" dirty="0" smtClean="0">
                <a:solidFill>
                  <a:srgbClr val="C00000"/>
                </a:solidFill>
                <a:sym typeface="Wingdings" pitchFamily="2" charset="2"/>
              </a:rPr>
              <a:t>1-1923-1945 Dönemi</a:t>
            </a: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sym typeface="Wingdings" pitchFamily="2" charset="2"/>
              </a:rPr>
              <a:t>Osmanlı’dan sınırlı/ilkel endüstri mirası.</a:t>
            </a:r>
          </a:p>
          <a:p>
            <a:pPr>
              <a:buFont typeface="Wingdings" pitchFamily="2" charset="2"/>
              <a:buChar char="v"/>
            </a:pPr>
            <a:endParaRPr lang="tr-TR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sym typeface="Wingdings" pitchFamily="2" charset="2"/>
              </a:rPr>
              <a:t>Tek parti-otoriter sistem.</a:t>
            </a:r>
          </a:p>
          <a:p>
            <a:pPr>
              <a:buFont typeface="Wingdings" pitchFamily="2" charset="2"/>
              <a:buChar char="v"/>
            </a:pPr>
            <a:endParaRPr lang="tr-TR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sym typeface="Wingdings" pitchFamily="2" charset="2"/>
              </a:rPr>
              <a:t>Ekonomide tarımsal nitelik devam etmekte; sanayileşmede büyük başarı yaşanmamıştır.</a:t>
            </a:r>
          </a:p>
          <a:p>
            <a:pPr>
              <a:buFont typeface="Wingdings" pitchFamily="2" charset="2"/>
              <a:buChar char="v"/>
            </a:pPr>
            <a:endParaRPr lang="tr-TR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v"/>
            </a:pPr>
            <a:r>
              <a:rPr lang="tr-TR" dirty="0" smtClean="0">
                <a:sym typeface="Wingdings" pitchFamily="2" charset="2"/>
              </a:rPr>
              <a:t>Ekonomik kalkınmayı sağlamak için endüstrileşemeye önem veren politikalar izlenmek istenmiştir.</a:t>
            </a:r>
          </a:p>
          <a:p>
            <a:pPr>
              <a:buNone/>
            </a:pPr>
            <a:endParaRPr lang="tr-TR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l"/>
            <a:r>
              <a:rPr lang="tr-TR" sz="3600" b="1" dirty="0" smtClean="0">
                <a:solidFill>
                  <a:srgbClr val="002060"/>
                </a:solidFill>
              </a:rPr>
              <a:t>2-CUMHURİYET DÖNEMİ</a:t>
            </a:r>
            <a:endParaRPr lang="tr-TR" sz="3600" b="1" dirty="0">
              <a:solidFill>
                <a:srgbClr val="00206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i="1" u="sng" dirty="0" smtClean="0">
                <a:solidFill>
                  <a:srgbClr val="C00000"/>
                </a:solidFill>
                <a:sym typeface="Wingdings" pitchFamily="2" charset="2"/>
              </a:rPr>
              <a:t>2-1945-1960 Dönemi (II.D.S Sonraki Dönem)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>
                <a:sym typeface="Wingdings" pitchFamily="2" charset="2"/>
              </a:rPr>
              <a:t>Türkiye’de demokrasinin gerçekleştirilmesi yolunda 1946 yılında Çok Partili Hayata Geçiş.</a:t>
            </a:r>
          </a:p>
          <a:p>
            <a:pPr>
              <a:buFont typeface="Wingdings" pitchFamily="2" charset="2"/>
              <a:buChar char="q"/>
            </a:pPr>
            <a:endParaRPr lang="tr-TR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tr-TR" dirty="0" smtClean="0">
                <a:sym typeface="Wingdings" pitchFamily="2" charset="2"/>
              </a:rPr>
              <a:t>1945-1960 yılları arasında liberal ve dışa açık ekonomi politikalarına dönüşüm başlamış; nacak 1950 yılında bu dönüşüm tamamlanmıştır.</a:t>
            </a:r>
          </a:p>
          <a:p>
            <a:pPr>
              <a:buFont typeface="Wingdings" pitchFamily="2" charset="2"/>
              <a:buChar char="q"/>
            </a:pPr>
            <a:endParaRPr lang="tr-TR" dirty="0"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tr-TR" dirty="0" smtClean="0">
                <a:sym typeface="Wingdings" pitchFamily="2" charset="2"/>
              </a:rPr>
              <a:t>1954 yılından itibaren özel sektöre dayalı sanayinin genişleyen talebi karşılayamaması ile dönemin siyasi ve sosyal koşulları önemli rol oynamıştır.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>
                <a:sym typeface="Wingdings" pitchFamily="2" charset="2"/>
              </a:rPr>
              <a:t>1954 yılından sonra KİT’lerin sermayeleri artırılmış, yeni Kit’ler kurulmuş kamu sektörü nitel ve nicel yönden genişletilmeye çalışılmıştır.</a:t>
            </a:r>
          </a:p>
          <a:p>
            <a:pPr>
              <a:buFont typeface="Wingdings" pitchFamily="2" charset="2"/>
              <a:buChar char="q"/>
            </a:pPr>
            <a:endParaRPr lang="tr-TR" dirty="0"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tr-TR" dirty="0" smtClean="0">
                <a:sym typeface="Wingdings" pitchFamily="2" charset="2"/>
              </a:rPr>
              <a:t>Devletin İşveren rolü dönem boyunca devam etmiştir.</a:t>
            </a:r>
          </a:p>
          <a:p>
            <a:pPr>
              <a:buNone/>
            </a:pPr>
            <a:endParaRPr lang="tr-TR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l"/>
            <a:r>
              <a:rPr lang="tr-TR" sz="3600" b="1" dirty="0" smtClean="0">
                <a:solidFill>
                  <a:srgbClr val="002060"/>
                </a:solidFill>
              </a:rPr>
              <a:t>2-CUMHURİYET DÖNEMİ</a:t>
            </a:r>
            <a:endParaRPr lang="tr-TR" sz="3600" b="1" dirty="0">
              <a:solidFill>
                <a:srgbClr val="00206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i="1" u="sng" dirty="0" smtClean="0">
                <a:solidFill>
                  <a:srgbClr val="C00000"/>
                </a:solidFill>
                <a:sym typeface="Wingdings" pitchFamily="2" charset="2"/>
              </a:rPr>
              <a:t>3—1960-1980 Dönemi (Sosyal Devlet Anlayışına Geçilen Dönem)</a:t>
            </a:r>
          </a:p>
          <a:p>
            <a:pPr>
              <a:buFont typeface="Wingdings" pitchFamily="2" charset="2"/>
              <a:buChar char="q"/>
            </a:pPr>
            <a:r>
              <a:rPr lang="tr-TR" dirty="0" smtClean="0">
                <a:sym typeface="Wingdings" pitchFamily="2" charset="2"/>
              </a:rPr>
              <a:t>27 Mayıs 1960  Türkiye’de sosyal politika açısından bir dönüm noktasıdır.</a:t>
            </a:r>
          </a:p>
          <a:p>
            <a:pPr>
              <a:buFont typeface="Wingdings" pitchFamily="2" charset="2"/>
              <a:buChar char="q"/>
            </a:pPr>
            <a:endParaRPr lang="tr-TR" b="1" dirty="0"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tr-TR" b="1" dirty="0" smtClean="0">
                <a:sym typeface="Wingdings" pitchFamily="2" charset="2"/>
              </a:rPr>
              <a:t>1961 yılında halkoyuna sunulup kabul edilen 1961 anayasası “sosyal hukuk devleti” ve “sosyal adalet” anlayışını getirmiştir.</a:t>
            </a:r>
          </a:p>
          <a:p>
            <a:pPr>
              <a:buNone/>
            </a:pPr>
            <a:endParaRPr lang="tr-TR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pPr algn="l"/>
            <a:r>
              <a:rPr lang="tr-TR" sz="3600" b="1" dirty="0" smtClean="0">
                <a:solidFill>
                  <a:srgbClr val="002060"/>
                </a:solidFill>
              </a:rPr>
              <a:t>2-CUMHURİYET DÖNEMİ</a:t>
            </a:r>
            <a:endParaRPr lang="tr-TR" sz="3600" b="1" dirty="0">
              <a:solidFill>
                <a:srgbClr val="00206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18457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i="1" u="sng" dirty="0" smtClean="0">
                <a:solidFill>
                  <a:srgbClr val="C00000"/>
                </a:solidFill>
                <a:sym typeface="Wingdings" pitchFamily="2" charset="2"/>
              </a:rPr>
              <a:t>4-1980 Sonrası Dönem</a:t>
            </a:r>
          </a:p>
          <a:p>
            <a:pPr>
              <a:buFont typeface="Wingdings" pitchFamily="2" charset="2"/>
              <a:buChar char="q"/>
            </a:pPr>
            <a:r>
              <a:rPr lang="tr-TR" b="1" dirty="0" smtClean="0">
                <a:sym typeface="Wingdings" pitchFamily="2" charset="2"/>
              </a:rPr>
              <a:t>24 Ocak 1980 Kararları + 12 Eylül Askeri Darbesi + 1982 Anayasası (</a:t>
            </a:r>
            <a:r>
              <a:rPr lang="tr-TR" b="1" dirty="0" err="1" smtClean="0">
                <a:sym typeface="Wingdings" pitchFamily="2" charset="2"/>
              </a:rPr>
              <a:t>Neo</a:t>
            </a:r>
            <a:r>
              <a:rPr lang="tr-TR" b="1" dirty="0" smtClean="0">
                <a:sym typeface="Wingdings" pitchFamily="2" charset="2"/>
              </a:rPr>
              <a:t>-liberal Politikalar)</a:t>
            </a:r>
          </a:p>
          <a:p>
            <a:pPr>
              <a:buNone/>
            </a:pPr>
            <a:r>
              <a:rPr lang="tr-TR" b="1" dirty="0" smtClean="0">
                <a:sym typeface="Wingdings" pitchFamily="2" charset="2"/>
              </a:rPr>
              <a:t>				= Sosyal politikada yeni dönem.</a:t>
            </a:r>
          </a:p>
          <a:p>
            <a:pPr>
              <a:buNone/>
            </a:pPr>
            <a:endParaRPr lang="tr-TR" dirty="0"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tr-TR" b="1" dirty="0" err="1" smtClean="0">
                <a:sym typeface="Wingdings" pitchFamily="2" charset="2"/>
              </a:rPr>
              <a:t>Neo</a:t>
            </a:r>
            <a:r>
              <a:rPr lang="tr-TR" b="1" dirty="0" smtClean="0">
                <a:sym typeface="Wingdings" pitchFamily="2" charset="2"/>
              </a:rPr>
              <a:t>-liberal politikalar, ekonomide kamu kesiminin; KİT’lerin etkinliğini azaltmak, özel kesimin gelişimini sağlamak amacındadır.</a:t>
            </a:r>
          </a:p>
          <a:p>
            <a:pPr>
              <a:buNone/>
            </a:pPr>
            <a:endParaRPr lang="tr-TR" dirty="0">
              <a:sym typeface="Wingdings" pitchFamily="2" charset="2"/>
            </a:endParaRPr>
          </a:p>
          <a:p>
            <a:r>
              <a:rPr lang="tr-TR" dirty="0" smtClean="0">
                <a:sym typeface="Wingdings" pitchFamily="2" charset="2"/>
              </a:rPr>
              <a:t>1982 A.Y 61 anayasasının getirdiği özgürlükçü ruhu yok etmiştir.</a:t>
            </a:r>
          </a:p>
          <a:p>
            <a:r>
              <a:rPr lang="tr-TR" dirty="0" smtClean="0">
                <a:sym typeface="Wingdings" pitchFamily="2" charset="2"/>
              </a:rPr>
              <a:t>Tüm hak ve özgürlükler açısından sınırlamalar, </a:t>
            </a:r>
          </a:p>
          <a:p>
            <a:r>
              <a:rPr lang="tr-TR" dirty="0" smtClean="0">
                <a:sym typeface="Wingdings" pitchFamily="2" charset="2"/>
              </a:rPr>
              <a:t>Özerk kurumların tasfiyesi,</a:t>
            </a:r>
          </a:p>
          <a:p>
            <a:r>
              <a:rPr lang="tr-TR" dirty="0" smtClean="0">
                <a:sym typeface="Wingdings" pitchFamily="2" charset="2"/>
              </a:rPr>
              <a:t>Örgütlenme hakkının sınırlandırılması,</a:t>
            </a:r>
          </a:p>
          <a:p>
            <a:r>
              <a:rPr lang="tr-TR" dirty="0" smtClean="0">
                <a:sym typeface="Wingdings" pitchFamily="2" charset="2"/>
              </a:rPr>
              <a:t>12 Eylül’de siyasi partilerin kapatılması,</a:t>
            </a:r>
          </a:p>
          <a:p>
            <a:r>
              <a:rPr lang="tr-TR" dirty="0" smtClean="0">
                <a:sym typeface="Wingdings" pitchFamily="2" charset="2"/>
              </a:rPr>
              <a:t>sendika-konfederasyon- faaliyetlerinin durması; grev ve lokavt yasağı.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456</Words>
  <Application>Microsoft Office PowerPoint</Application>
  <PresentationFormat>Ekran Gösterisi (4:3)</PresentationFormat>
  <Paragraphs>98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Ofis Teması</vt:lpstr>
      <vt:lpstr>T.C. ANKARA ÜNİVERSİTESİ   AYAŞ MESLEK YÜKSEK OKULU</vt:lpstr>
      <vt:lpstr>TÜRKİYE’DE SOSYAL POLİTİKANIN TARİHSEL GELİŞİMİ</vt:lpstr>
      <vt:lpstr>TÜRKİYE’DE SOSYAL POLİTİKANIN TARİHSEL GELİŞİMİ</vt:lpstr>
      <vt:lpstr>TÜRKİYE’DE SOSYAL POLİTİKANIN TARİHSEL GELİŞİMİ</vt:lpstr>
      <vt:lpstr>1-Cumhuriyet Öncesi ve Cumhuriyetin İlk Yılları</vt:lpstr>
      <vt:lpstr>2-CUMHURİYET DÖNEMİ</vt:lpstr>
      <vt:lpstr>2-CUMHURİYET DÖNEMİ</vt:lpstr>
      <vt:lpstr>2-CUMHURİYET DÖNEMİ</vt:lpstr>
      <vt:lpstr>2-CUMHURİYET DÖNEMİ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user</cp:lastModifiedBy>
  <cp:revision>18</cp:revision>
  <dcterms:created xsi:type="dcterms:W3CDTF">2019-04-21T12:43:50Z</dcterms:created>
  <dcterms:modified xsi:type="dcterms:W3CDTF">2020-01-11T17:20:33Z</dcterms:modified>
</cp:coreProperties>
</file>