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65" r:id="rId6"/>
    <p:sldId id="267" r:id="rId7"/>
    <p:sldId id="268" r:id="rId8"/>
    <p:sldId id="269" r:id="rId9"/>
    <p:sldId id="271" r:id="rId10"/>
    <p:sldId id="272" r:id="rId11"/>
    <p:sldId id="273" r:id="rId12"/>
    <p:sldId id="274" r:id="rId13"/>
    <p:sldId id="276" r:id="rId14"/>
    <p:sldId id="277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002-4910-47A0-9C4D-718CCFA2FDDF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4084-715D-40C6-BE90-28DA96C2B1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002-4910-47A0-9C4D-718CCFA2FDDF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4084-715D-40C6-BE90-28DA96C2B1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002-4910-47A0-9C4D-718CCFA2FDDF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4084-715D-40C6-BE90-28DA96C2B1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002-4910-47A0-9C4D-718CCFA2FDDF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4084-715D-40C6-BE90-28DA96C2B1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002-4910-47A0-9C4D-718CCFA2FDDF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4084-715D-40C6-BE90-28DA96C2B1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002-4910-47A0-9C4D-718CCFA2FDDF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4084-715D-40C6-BE90-28DA96C2B1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002-4910-47A0-9C4D-718CCFA2FDDF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4084-715D-40C6-BE90-28DA96C2B1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002-4910-47A0-9C4D-718CCFA2FDDF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4084-715D-40C6-BE90-28DA96C2B1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002-4910-47A0-9C4D-718CCFA2FDDF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4084-715D-40C6-BE90-28DA96C2B1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002-4910-47A0-9C4D-718CCFA2FDDF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4084-715D-40C6-BE90-28DA96C2B1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8002-4910-47A0-9C4D-718CCFA2FDDF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04084-715D-40C6-BE90-28DA96C2B1A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88002-4910-47A0-9C4D-718CCFA2FDDF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04084-715D-40C6-BE90-28DA96C2B1A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F8FB-8233-4EDA-99C2-FD0C08178D1D}" type="slidenum">
              <a:rPr lang="tr-TR" smtClean="0"/>
              <a:pPr/>
              <a:t>1</a:t>
            </a:fld>
            <a:endParaRPr lang="tr-TR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29686548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SOSYAL POLİTİKA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 smtClean="0"/>
                        <a:t>Sosyal Politikanın</a:t>
                      </a:r>
                      <a:r>
                        <a:rPr lang="tr-TR" sz="1800" kern="1200" baseline="0" dirty="0" smtClean="0"/>
                        <a:t> Tarafları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800" u="sng" kern="1200" dirty="0" smtClean="0">
                          <a:hlinkClick r:id="rId2"/>
                        </a:rPr>
                        <a:t>@</a:t>
                      </a:r>
                      <a:r>
                        <a:rPr lang="tr-TR" sz="18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8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800" u="sng" kern="1200" baseline="0" dirty="0" smtClean="0"/>
                        <a:t> 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800" u="none" kern="1200" dirty="0" smtClean="0">
                          <a:hlinkClick r:id="rId3"/>
                        </a:rPr>
                        <a:t>_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800" u="none" kern="1200" dirty="0" smtClean="0">
                          <a:hlinkClick r:id="rId3"/>
                        </a:rPr>
                        <a:t>@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8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8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SOSYAL POLİTİKANIN </a:t>
            </a:r>
            <a:r>
              <a:rPr lang="tr-TR" b="1" dirty="0" smtClean="0"/>
              <a:t>TARAFLARI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</p:spPr>
        <p:txBody>
          <a:bodyPr>
            <a:normAutofit/>
          </a:bodyPr>
          <a:lstStyle/>
          <a:p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Günümüzde </a:t>
            </a:r>
            <a:r>
              <a:rPr lang="tr-TR" b="1" dirty="0"/>
              <a:t>faaliyet gösteren konfederasyonlar:</a:t>
            </a:r>
          </a:p>
          <a:p>
            <a:r>
              <a:rPr lang="tr-TR" b="1" dirty="0"/>
              <a:t>TÜRK-İŞ, HAK-İŞ, DİSK </a:t>
            </a:r>
          </a:p>
          <a:p>
            <a:endParaRPr lang="tr-TR" b="1" u="sng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SOSYAL POLİTİKANIN </a:t>
            </a:r>
            <a:r>
              <a:rPr lang="tr-TR" b="1" dirty="0" smtClean="0"/>
              <a:t>TARAFLARI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b="1" dirty="0">
                <a:solidFill>
                  <a:srgbClr val="002060"/>
                </a:solidFill>
              </a:rPr>
              <a:t>B-İŞVEREN SENDİKALARI</a:t>
            </a:r>
          </a:p>
          <a:p>
            <a:r>
              <a:rPr lang="tr-TR" dirty="0"/>
              <a:t>İşverenlerin hak ve çıkarlarını korumak ve geliştirmek amacıyla kurulan örgütlerdir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b="1" dirty="0"/>
              <a:t>LOKAVT: </a:t>
            </a:r>
            <a:r>
              <a:rPr lang="tr-TR" dirty="0"/>
              <a:t>Bir veya birden çok, işverenin iş mücadelelerinde başarılı olabilmek amacıyla işçileri belli bir plan uyarınca işten uzaklaştırmalarını ifade etmektedir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İşveren sendikalarının sosyal politikaların oluşumundaki rolü işçi sendikalarına göre daha sınırlıdır.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SOSYAL POLİTİKANIN </a:t>
            </a:r>
            <a:r>
              <a:rPr lang="tr-TR" b="1" dirty="0" smtClean="0"/>
              <a:t>TARAFLARI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tr-TR" b="1" i="1" dirty="0" smtClean="0">
                <a:solidFill>
                  <a:srgbClr val="0070C0"/>
                </a:solidFill>
              </a:rPr>
              <a:t>Türkiye’de </a:t>
            </a:r>
            <a:r>
              <a:rPr lang="tr-TR" b="1" i="1" dirty="0">
                <a:solidFill>
                  <a:srgbClr val="0070C0"/>
                </a:solidFill>
              </a:rPr>
              <a:t>İşveren Sendikalarının Sosyal Politikaların Oluşumundaki Rolü</a:t>
            </a:r>
          </a:p>
          <a:p>
            <a:r>
              <a:rPr lang="tr-TR" dirty="0"/>
              <a:t>Türkiye’de işveren sendikaları toplu pazarlık sürecine katılmakta, grev kararına karşı lokavt kararı alabilmektedirler.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Toplu pazarlık faaliyeti dışında işveren sendikaları üyelerini bilgilendirmekte, eğitim faaliyeti yapmakta, çalışma hayatı ile ilgili mevzuatın şekillenmesinde rol oynamaktadır. </a:t>
            </a:r>
            <a:endParaRPr lang="tr-TR" dirty="0" smtClean="0"/>
          </a:p>
          <a:p>
            <a:endParaRPr lang="tr-TR" dirty="0"/>
          </a:p>
          <a:p>
            <a:r>
              <a:rPr lang="tr-TR" dirty="0">
                <a:sym typeface="Symbol"/>
              </a:rPr>
              <a:t></a:t>
            </a:r>
            <a:r>
              <a:rPr lang="tr-TR" dirty="0"/>
              <a:t>Türkiye İşveren Sendikaları Konfederasyonu (TİSK) (1962)]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SOSYAL POLİTİKANIN </a:t>
            </a:r>
            <a:r>
              <a:rPr lang="tr-TR" b="1" dirty="0" smtClean="0"/>
              <a:t>TARAFLARI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tr-TR" b="1" dirty="0"/>
              <a:t>3-SİVİL TOPLUM ÖRGÜTLERİ</a:t>
            </a:r>
          </a:p>
          <a:p>
            <a:endParaRPr lang="tr-TR" dirty="0" smtClean="0"/>
          </a:p>
          <a:p>
            <a:r>
              <a:rPr lang="tr-TR" dirty="0" smtClean="0"/>
              <a:t>Kurumsallaşmış</a:t>
            </a:r>
            <a:r>
              <a:rPr lang="tr-TR" dirty="0"/>
              <a:t>, devletten ayrı, elde ettikleri karı veya geliri sosyal amaçları doğrultusunda kullanan, bağımsız, gönüllü kişilerden oluşan, kamusal amaçlı faaliyet yapan örgütlerdir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Hükümet Dışı Örgütler, Kar Amacı Gütmeyen Örgütler, Gönüllü Örgütler, Üçüncü Sektör, Bağımsız Sektör, Sosyal Hareketler = Sivil Toplum Örgütleri.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SOSYAL POLİTİKANIN </a:t>
            </a:r>
            <a:r>
              <a:rPr lang="tr-TR" b="1" dirty="0" smtClean="0"/>
              <a:t>TARAFLARI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tr-TR" b="1" u="sng" dirty="0">
                <a:solidFill>
                  <a:srgbClr val="FF0000"/>
                </a:solidFill>
              </a:rPr>
              <a:t>ULUSLARARASI TARAFLARI</a:t>
            </a:r>
          </a:p>
          <a:p>
            <a:r>
              <a:rPr lang="tr-TR" dirty="0"/>
              <a:t>Sosyal politikalar ilk olarak ulusal düzeyde oluşturulmuş,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daha </a:t>
            </a:r>
            <a:r>
              <a:rPr lang="tr-TR" dirty="0"/>
              <a:t>sonra uluslararası piyasada rekabet koşullarında eşitlik ve sosyal adaleti sağlama, barışın devamlılığına katkıda bulunma, </a:t>
            </a:r>
            <a:endParaRPr lang="tr-TR" dirty="0" smtClean="0"/>
          </a:p>
          <a:p>
            <a:r>
              <a:rPr lang="tr-TR" dirty="0" smtClean="0"/>
              <a:t>ekonomik </a:t>
            </a:r>
            <a:r>
              <a:rPr lang="tr-TR" dirty="0"/>
              <a:t>gelişmede sosyal ve insani amaçları dikkate alma gibi nedenlerle uluslararası boyut kazanmıştır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Uluslararası sosyal politikanın temel amacı; uluslararası normların oluşturulması ve bunlara uluslararası düzeyde işlerlik kazandırılmasıdır.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SOSYAL POLİTİKANIN </a:t>
            </a:r>
            <a:r>
              <a:rPr lang="tr-TR" b="1" dirty="0" smtClean="0"/>
              <a:t>TARAFLARI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</p:spPr>
        <p:txBody>
          <a:bodyPr/>
          <a:lstStyle/>
          <a:p>
            <a:pPr algn="ctr">
              <a:buNone/>
            </a:pPr>
            <a:r>
              <a:rPr lang="tr-TR" b="1" u="sng" dirty="0">
                <a:solidFill>
                  <a:srgbClr val="FF0000"/>
                </a:solidFill>
              </a:rPr>
              <a:t>ULUSAL TARAFLARI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DEVLET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İŞÇİ ve İŞVEREN SENDİKALARI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SİVİL TOPLUM ÖRGÜTLERİ</a:t>
            </a:r>
          </a:p>
          <a:p>
            <a:pPr algn="ctr">
              <a:buNone/>
            </a:pPr>
            <a:r>
              <a:rPr lang="tr-TR" dirty="0" smtClean="0"/>
              <a:t>---------------------------------------------</a:t>
            </a:r>
            <a:r>
              <a:rPr lang="tr-TR" dirty="0"/>
              <a:t/>
            </a:r>
            <a:br>
              <a:rPr lang="tr-TR" dirty="0"/>
            </a:br>
            <a:r>
              <a:rPr lang="tr-TR" b="1" u="sng" dirty="0">
                <a:solidFill>
                  <a:srgbClr val="FF0000"/>
                </a:solidFill>
              </a:rPr>
              <a:t>ULUSLARARASI TARAFLARI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RESMİ ÖRGÜTLER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ULUSLARARASI İŞÇİ ve İŞVEREN SENDİKALARI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ULUSLARARASI SİVİL TOPLUM ÖRGÜTLERİ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SOSYAL POLİTİKANIN </a:t>
            </a:r>
            <a:r>
              <a:rPr lang="tr-TR" b="1" dirty="0" smtClean="0"/>
              <a:t>TARAFLARI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</p:spPr>
        <p:txBody>
          <a:bodyPr>
            <a:normAutofit fontScale="77500" lnSpcReduction="20000"/>
          </a:bodyPr>
          <a:lstStyle/>
          <a:p>
            <a:pPr lvl="1" algn="r">
              <a:buNone/>
            </a:pPr>
            <a:r>
              <a:rPr lang="tr-TR" b="1" u="sng" dirty="0" smtClean="0">
                <a:solidFill>
                  <a:srgbClr val="00B050"/>
                </a:solidFill>
              </a:rPr>
              <a:t>Sendikaların </a:t>
            </a:r>
            <a:r>
              <a:rPr lang="tr-TR" b="1" u="sng" dirty="0">
                <a:solidFill>
                  <a:srgbClr val="00B050"/>
                </a:solidFill>
              </a:rPr>
              <a:t>Sosyal Politika İçindeki Rollerini </a:t>
            </a:r>
            <a:r>
              <a:rPr lang="tr-TR" b="1" u="sng" dirty="0" smtClean="0">
                <a:solidFill>
                  <a:srgbClr val="00B050"/>
                </a:solidFill>
              </a:rPr>
              <a:t>ve Önemlerini </a:t>
            </a:r>
            <a:r>
              <a:rPr lang="tr-TR" b="1" u="sng" dirty="0">
                <a:solidFill>
                  <a:srgbClr val="00B050"/>
                </a:solidFill>
              </a:rPr>
              <a:t>Olumsuz Yönde Etkileyen Faktörler</a:t>
            </a:r>
            <a:r>
              <a:rPr lang="tr-TR" b="1" u="sng" dirty="0" smtClean="0">
                <a:solidFill>
                  <a:srgbClr val="00B050"/>
                </a:solidFill>
              </a:rPr>
              <a:t>:</a:t>
            </a:r>
          </a:p>
          <a:p>
            <a:endParaRPr lang="tr-TR" b="1" u="sng" dirty="0"/>
          </a:p>
          <a:p>
            <a:r>
              <a:rPr lang="tr-TR" dirty="0"/>
              <a:t>Artan işsizlik,</a:t>
            </a:r>
          </a:p>
          <a:p>
            <a:r>
              <a:rPr lang="tr-TR" dirty="0"/>
              <a:t>Kayıt dışı sektörün gelişmesi,</a:t>
            </a:r>
          </a:p>
          <a:p>
            <a:r>
              <a:rPr lang="tr-TR" dirty="0" err="1"/>
              <a:t>Neo</a:t>
            </a:r>
            <a:r>
              <a:rPr lang="tr-TR" dirty="0"/>
              <a:t>-liberal politikalar,</a:t>
            </a:r>
          </a:p>
          <a:p>
            <a:r>
              <a:rPr lang="tr-TR" dirty="0"/>
              <a:t>Ekonomik</a:t>
            </a:r>
          </a:p>
          <a:p>
            <a:r>
              <a:rPr lang="tr-TR" dirty="0" smtClean="0"/>
              <a:t>Küreselleşme, </a:t>
            </a:r>
            <a:r>
              <a:rPr lang="tr-TR" dirty="0"/>
              <a:t>Çok Uluslu Şirketlerin (ÇUŞ) güçlenmesi</a:t>
            </a:r>
            <a:r>
              <a:rPr lang="tr-TR" dirty="0" smtClean="0"/>
              <a:t>,</a:t>
            </a:r>
            <a:endParaRPr lang="tr-TR" dirty="0"/>
          </a:p>
          <a:p>
            <a:r>
              <a:rPr lang="tr-TR" dirty="0"/>
              <a:t>Hizmet sektörünün önem kazanması,</a:t>
            </a:r>
          </a:p>
          <a:p>
            <a:r>
              <a:rPr lang="tr-TR" dirty="0"/>
              <a:t>Yeni teknolojiler,</a:t>
            </a:r>
          </a:p>
          <a:p>
            <a:r>
              <a:rPr lang="tr-TR" dirty="0"/>
              <a:t>İşletme ölçeğinin küçülmesi (üretim tekniklerindeki değişim sonucu),</a:t>
            </a:r>
          </a:p>
          <a:p>
            <a:r>
              <a:rPr lang="tr-TR" dirty="0"/>
              <a:t>Esneklik</a:t>
            </a:r>
            <a:r>
              <a:rPr lang="tr-TR" dirty="0" smtClean="0"/>
              <a:t>,</a:t>
            </a:r>
          </a:p>
          <a:p>
            <a:pPr algn="ctr">
              <a:buNone/>
            </a:pPr>
            <a:r>
              <a:rPr lang="tr-TR" b="1" dirty="0" smtClean="0"/>
              <a:t>-------EKONOMİK--------</a:t>
            </a:r>
            <a:endParaRPr lang="tr-TR" b="1" dirty="0"/>
          </a:p>
          <a:p>
            <a:endParaRPr lang="tr-TR" b="1" u="sng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SOSYAL POLİTİKANIN </a:t>
            </a:r>
            <a:r>
              <a:rPr lang="tr-TR" b="1" dirty="0" smtClean="0"/>
              <a:t>TARAFLARI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</p:spPr>
        <p:txBody>
          <a:bodyPr>
            <a:normAutofit/>
          </a:bodyPr>
          <a:lstStyle/>
          <a:p>
            <a:pPr lvl="1" algn="r">
              <a:buNone/>
            </a:pPr>
            <a:r>
              <a:rPr lang="tr-TR" b="1" u="sng" dirty="0" smtClean="0">
                <a:solidFill>
                  <a:srgbClr val="00B050"/>
                </a:solidFill>
              </a:rPr>
              <a:t>Sendikaların </a:t>
            </a:r>
            <a:r>
              <a:rPr lang="tr-TR" b="1" u="sng" dirty="0">
                <a:solidFill>
                  <a:srgbClr val="00B050"/>
                </a:solidFill>
              </a:rPr>
              <a:t>Sosyal Politika İçindeki Rollerini </a:t>
            </a:r>
            <a:r>
              <a:rPr lang="tr-TR" b="1" u="sng" dirty="0" smtClean="0">
                <a:solidFill>
                  <a:srgbClr val="00B050"/>
                </a:solidFill>
              </a:rPr>
              <a:t>ve Önemlerini </a:t>
            </a:r>
            <a:r>
              <a:rPr lang="tr-TR" b="1" u="sng" dirty="0">
                <a:solidFill>
                  <a:srgbClr val="00B050"/>
                </a:solidFill>
              </a:rPr>
              <a:t>Olumsuz Yönde Etkileyen Faktörler</a:t>
            </a:r>
            <a:r>
              <a:rPr lang="tr-TR" b="1" u="sng" dirty="0" smtClean="0">
                <a:solidFill>
                  <a:srgbClr val="00B050"/>
                </a:solidFill>
              </a:rPr>
              <a:t>:</a:t>
            </a:r>
          </a:p>
          <a:p>
            <a:endParaRPr lang="tr-TR" b="1" u="sng" dirty="0"/>
          </a:p>
          <a:p>
            <a:endParaRPr lang="tr-TR" dirty="0"/>
          </a:p>
          <a:p>
            <a:r>
              <a:rPr lang="tr-TR" dirty="0" smtClean="0"/>
              <a:t>Doğu Bloğu’nun çözülmesi, </a:t>
            </a:r>
            <a:r>
              <a:rPr lang="tr-TR" dirty="0"/>
              <a:t>Sol partilerin gücünü yitirmesi,</a:t>
            </a:r>
          </a:p>
          <a:p>
            <a:pPr algn="ctr">
              <a:buNone/>
            </a:pPr>
            <a:r>
              <a:rPr lang="tr-TR" b="1" dirty="0" smtClean="0"/>
              <a:t>-------SİYASİ--------</a:t>
            </a:r>
            <a:endParaRPr lang="tr-TR" b="1" dirty="0"/>
          </a:p>
          <a:p>
            <a:endParaRPr lang="tr-TR" b="1" u="sng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SOSYAL POLİTİKANIN </a:t>
            </a:r>
            <a:r>
              <a:rPr lang="tr-TR" b="1" dirty="0" smtClean="0"/>
              <a:t>TARAFLARI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</p:spPr>
        <p:txBody>
          <a:bodyPr>
            <a:normAutofit fontScale="85000" lnSpcReduction="10000"/>
          </a:bodyPr>
          <a:lstStyle/>
          <a:p>
            <a:pPr lvl="1" algn="r">
              <a:buNone/>
            </a:pPr>
            <a:r>
              <a:rPr lang="tr-TR" b="1" u="sng" dirty="0" smtClean="0">
                <a:solidFill>
                  <a:srgbClr val="00B050"/>
                </a:solidFill>
              </a:rPr>
              <a:t>Sendikaların </a:t>
            </a:r>
            <a:r>
              <a:rPr lang="tr-TR" b="1" u="sng" dirty="0">
                <a:solidFill>
                  <a:srgbClr val="00B050"/>
                </a:solidFill>
              </a:rPr>
              <a:t>Sosyal Politika İçindeki Rollerini </a:t>
            </a:r>
            <a:r>
              <a:rPr lang="tr-TR" b="1" u="sng" dirty="0" smtClean="0">
                <a:solidFill>
                  <a:srgbClr val="00B050"/>
                </a:solidFill>
              </a:rPr>
              <a:t>ve Önemlerini </a:t>
            </a:r>
            <a:r>
              <a:rPr lang="tr-TR" b="1" u="sng" dirty="0">
                <a:solidFill>
                  <a:srgbClr val="00B050"/>
                </a:solidFill>
              </a:rPr>
              <a:t>Olumsuz Yönde Etkileyen Faktörler</a:t>
            </a:r>
            <a:r>
              <a:rPr lang="tr-TR" b="1" u="sng" dirty="0" smtClean="0">
                <a:solidFill>
                  <a:srgbClr val="00B050"/>
                </a:solidFill>
              </a:rPr>
              <a:t>:</a:t>
            </a:r>
          </a:p>
          <a:p>
            <a:endParaRPr lang="tr-TR" b="1" u="sng" dirty="0"/>
          </a:p>
          <a:p>
            <a:endParaRPr lang="tr-TR" dirty="0"/>
          </a:p>
          <a:p>
            <a:r>
              <a:rPr lang="tr-TR" dirty="0"/>
              <a:t>Bireyselleşme eğilimlerinin artması,</a:t>
            </a:r>
          </a:p>
          <a:p>
            <a:r>
              <a:rPr lang="tr-TR" dirty="0" smtClean="0"/>
              <a:t>Kadınların çalışma hayatına daha etkin şekilde katılmaları, </a:t>
            </a:r>
          </a:p>
          <a:p>
            <a:r>
              <a:rPr lang="tr-TR" dirty="0" smtClean="0"/>
              <a:t>Eğitim </a:t>
            </a:r>
            <a:r>
              <a:rPr lang="tr-TR" dirty="0"/>
              <a:t>düzeyinin yükselmesi,</a:t>
            </a:r>
          </a:p>
          <a:p>
            <a:r>
              <a:rPr lang="tr-TR" dirty="0"/>
              <a:t>Sendikal haklarla ilgili kısıtlayıcı hukuki düzenlemeler, </a:t>
            </a:r>
          </a:p>
          <a:p>
            <a:r>
              <a:rPr lang="tr-TR" dirty="0"/>
              <a:t>Sendikaların değişen koşullara uyum sağlayamaması. </a:t>
            </a:r>
          </a:p>
          <a:p>
            <a:pPr algn="ctr">
              <a:buNone/>
            </a:pPr>
            <a:endParaRPr lang="tr-TR" b="1" dirty="0" smtClean="0"/>
          </a:p>
          <a:p>
            <a:pPr algn="ctr">
              <a:buNone/>
            </a:pPr>
            <a:r>
              <a:rPr lang="tr-TR" b="1" dirty="0" smtClean="0"/>
              <a:t>-------SOSYO-KÜLTÜREL--------</a:t>
            </a:r>
            <a:endParaRPr lang="tr-TR" b="1" dirty="0"/>
          </a:p>
          <a:p>
            <a:endParaRPr lang="tr-TR" b="1" u="sng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SOSYAL POLİTİKANIN </a:t>
            </a:r>
            <a:r>
              <a:rPr lang="tr-TR" b="1" dirty="0" smtClean="0"/>
              <a:t>TARAFLARI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tr-TR" u="sng" dirty="0">
                <a:solidFill>
                  <a:srgbClr val="C00000"/>
                </a:solidFill>
              </a:rPr>
              <a:t>İşçi sendikalarının sosyal politikalarının oluşumundaki rolü; </a:t>
            </a:r>
          </a:p>
          <a:p>
            <a:endParaRPr lang="tr-TR" dirty="0"/>
          </a:p>
          <a:p>
            <a:pPr lvl="1"/>
            <a:r>
              <a:rPr lang="tr-TR" dirty="0"/>
              <a:t>Ülkenin ekonomik, siyasi, </a:t>
            </a:r>
            <a:r>
              <a:rPr lang="tr-TR" dirty="0" err="1"/>
              <a:t>sosyo</a:t>
            </a:r>
            <a:r>
              <a:rPr lang="tr-TR" dirty="0"/>
              <a:t>-kültürel yapısına, 			</a:t>
            </a:r>
          </a:p>
          <a:p>
            <a:pPr lvl="1"/>
            <a:r>
              <a:rPr lang="tr-TR" dirty="0"/>
              <a:t>mevzuattan kaynaklanan nedenlere, 						</a:t>
            </a:r>
          </a:p>
          <a:p>
            <a:pPr lvl="1"/>
            <a:r>
              <a:rPr lang="tr-TR" dirty="0"/>
              <a:t>sendikaların ideolojik görüşlerine, örgütlenme modellerine göre, </a:t>
            </a:r>
          </a:p>
          <a:p>
            <a:pPr lvl="1"/>
            <a:r>
              <a:rPr lang="tr-TR" dirty="0"/>
              <a:t>sendikaların gücüne 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bağlı olarak değişir.</a:t>
            </a:r>
            <a:endParaRPr lang="tr-TR" dirty="0"/>
          </a:p>
          <a:p>
            <a:pPr>
              <a:buNone/>
            </a:pPr>
            <a:endParaRPr lang="tr-TR" dirty="0"/>
          </a:p>
          <a:p>
            <a:endParaRPr lang="tr-TR" b="1" u="sng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SOSYAL POLİTİKANIN </a:t>
            </a:r>
            <a:r>
              <a:rPr lang="tr-TR" b="1" dirty="0" smtClean="0"/>
              <a:t>TARAFLARI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</p:spPr>
        <p:txBody>
          <a:bodyPr>
            <a:normAutofit fontScale="62500" lnSpcReduction="20000"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TOPLU </a:t>
            </a:r>
            <a:r>
              <a:rPr lang="tr-TR" b="1" dirty="0"/>
              <a:t>PAZARLIK: </a:t>
            </a:r>
            <a:r>
              <a:rPr lang="tr-TR" dirty="0"/>
              <a:t>Toplu görüşmelerle başlayan ve toplu iş sözleşmesinin imzalanması ile son bulan bir süreci ifade etmektedir.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smtClean="0"/>
              <a:t>TOPLU </a:t>
            </a:r>
            <a:r>
              <a:rPr lang="tr-TR" b="1" dirty="0"/>
              <a:t>SÖZLEŞME: </a:t>
            </a:r>
            <a:r>
              <a:rPr lang="tr-TR" dirty="0"/>
              <a:t>İşçi sendikası ile işveren sendikası arasında yapılan toplu pazarlık sonucunda, tarafların karşılıklı hak ve çıkarlarını bir süre için düzenleyen ve belirleyen yazılı belgedir. </a:t>
            </a:r>
          </a:p>
          <a:p>
            <a:pPr>
              <a:buNone/>
            </a:pPr>
            <a:endParaRPr lang="tr-TR" u="sng" dirty="0" smtClean="0"/>
          </a:p>
          <a:p>
            <a:pPr>
              <a:buNone/>
            </a:pPr>
            <a:r>
              <a:rPr lang="tr-TR" b="1" u="sng" dirty="0" smtClean="0"/>
              <a:t>Toplu </a:t>
            </a:r>
            <a:r>
              <a:rPr lang="tr-TR" b="1" u="sng" dirty="0"/>
              <a:t>Pazarlığın Düzeyleri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Ulusal Pazarlık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İşkolu Düzeyinde Pazarlık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İşyeri / İşletme düzeyinde Pazarlık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Mesleki Pazarlık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Örnek Pazarlık</a:t>
            </a:r>
          </a:p>
          <a:p>
            <a:pPr marL="914400" lvl="1" indent="-514350">
              <a:buFont typeface="+mj-lt"/>
              <a:buAutoNum type="arabicPeriod"/>
            </a:pPr>
            <a:r>
              <a:rPr lang="tr-TR" dirty="0"/>
              <a:t>Çok İşverenli Pazarlık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b="1" dirty="0"/>
              <a:t>GREV: </a:t>
            </a:r>
            <a:r>
              <a:rPr lang="tr-TR" dirty="0"/>
              <a:t>İşçilerin, sendikanın veya işçilerin verdiği bir kararla, ekonomik ve sosyal hak ve çıkarlarını korumak ve geliştirmek amacıyla, işyerinde, geçici bir süre için, topluca iş bırakmalarıdır.</a:t>
            </a:r>
          </a:p>
          <a:p>
            <a:endParaRPr lang="tr-TR" b="1" u="sng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SOSYAL POLİTİKANIN </a:t>
            </a:r>
            <a:r>
              <a:rPr lang="tr-TR" b="1" dirty="0" smtClean="0"/>
              <a:t>TARAFLARI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pPr algn="r">
              <a:buNone/>
            </a:pPr>
            <a:r>
              <a:rPr lang="tr-TR" b="1" u="sng" dirty="0">
                <a:solidFill>
                  <a:srgbClr val="00B0F0"/>
                </a:solidFill>
              </a:rPr>
              <a:t>TÜRKİYE’DE İŞÇİ SENDİKALARININ SOSYAL POLİTİKALARIN OLUŞUMUNDAKİ ROLÜ</a:t>
            </a:r>
          </a:p>
          <a:p>
            <a:r>
              <a:rPr lang="tr-TR" dirty="0"/>
              <a:t>Türkiye’de gerçek anlamda sendikalaşma ancak </a:t>
            </a:r>
            <a:r>
              <a:rPr lang="tr-TR" b="1" dirty="0"/>
              <a:t>1960’lardan sonra </a:t>
            </a:r>
            <a:r>
              <a:rPr lang="tr-TR" dirty="0"/>
              <a:t>gerçekleştirilebilmiştir. </a:t>
            </a:r>
          </a:p>
          <a:p>
            <a:r>
              <a:rPr lang="tr-TR" dirty="0"/>
              <a:t>Türkiye’de 1963 yılından bu yana toplu sözleşme sayısı, toplu sözleşme kapsamındaki işçi sayısı sınırlı kalmıştır. </a:t>
            </a:r>
            <a:endParaRPr lang="tr-TR" dirty="0" smtClean="0"/>
          </a:p>
          <a:p>
            <a:r>
              <a:rPr lang="tr-TR" dirty="0" smtClean="0"/>
              <a:t>Toplu </a:t>
            </a:r>
            <a:r>
              <a:rPr lang="tr-TR" dirty="0"/>
              <a:t>pazarlık kapsamındaki işçilerin büyük bölümü geçmişten bu yana </a:t>
            </a:r>
            <a:r>
              <a:rPr lang="tr-TR" b="1" dirty="0"/>
              <a:t>kamu sektöründe </a:t>
            </a:r>
            <a:r>
              <a:rPr lang="tr-TR" dirty="0"/>
              <a:t>yer almaktadır.</a:t>
            </a:r>
          </a:p>
          <a:p>
            <a:endParaRPr lang="tr-TR" b="1" u="sng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SOSYAL POLİTİKANIN </a:t>
            </a:r>
            <a:r>
              <a:rPr lang="tr-TR" b="1" dirty="0" smtClean="0"/>
              <a:t>TARAFLARI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72608"/>
          </a:xfrm>
        </p:spPr>
        <p:txBody>
          <a:bodyPr>
            <a:normAutofit fontScale="85000" lnSpcReduction="20000"/>
          </a:bodyPr>
          <a:lstStyle/>
          <a:p>
            <a:endParaRPr lang="tr-TR" dirty="0" smtClean="0"/>
          </a:p>
          <a:p>
            <a:pPr>
              <a:buNone/>
            </a:pPr>
            <a:r>
              <a:rPr lang="tr-TR" b="1" u="sng" dirty="0"/>
              <a:t>Türkiye’de İşçi Sendikalarının Tarihi Gelişimi ve Özellikleri</a:t>
            </a:r>
          </a:p>
          <a:p>
            <a:r>
              <a:rPr lang="tr-TR" dirty="0"/>
              <a:t>Osmanlı Amele Cemiyeti (1894)</a:t>
            </a:r>
          </a:p>
          <a:p>
            <a:r>
              <a:rPr lang="tr-TR" dirty="0"/>
              <a:t>5018 sayılı İşçi ve İşveren Sendikaları ve Sendika Birlikleri Hakkındaki Kanun (1947)</a:t>
            </a:r>
          </a:p>
          <a:p>
            <a:r>
              <a:rPr lang="tr-TR" dirty="0"/>
              <a:t>Türkiye İşçi Sendikaları Konfederasyonu (TÜRK-İŞ) (1952)</a:t>
            </a:r>
          </a:p>
          <a:p>
            <a:r>
              <a:rPr lang="tr-TR" dirty="0"/>
              <a:t>274 sayılı Sendikalar Kanunu (1963)</a:t>
            </a:r>
          </a:p>
          <a:p>
            <a:r>
              <a:rPr lang="tr-TR" dirty="0"/>
              <a:t>275 sayılı Toplu İş Sözleşmesi Grev ve Lokavt Kanunu (1963)</a:t>
            </a:r>
          </a:p>
          <a:p>
            <a:r>
              <a:rPr lang="tr-TR" dirty="0"/>
              <a:t>2821 sayılı Sendikalar Kanunu (1983)</a:t>
            </a:r>
          </a:p>
          <a:p>
            <a:r>
              <a:rPr lang="tr-TR" dirty="0"/>
              <a:t>2822 sayılı Toplu İş Sözleşmesi Grev ve Lokavt Kanunu (1983)</a:t>
            </a:r>
          </a:p>
          <a:p>
            <a:r>
              <a:rPr lang="tr-TR" dirty="0"/>
              <a:t>6356 sayılı Sendikalar ve Toplu İş Sözleşmesi Kanunu (2012)</a:t>
            </a:r>
          </a:p>
          <a:p>
            <a:endParaRPr lang="tr-TR" b="1" u="sng" dirty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688</Words>
  <Application>Microsoft Office PowerPoint</Application>
  <PresentationFormat>Ekran Gösterisi (4:3)</PresentationFormat>
  <Paragraphs>130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Symbol</vt:lpstr>
      <vt:lpstr>Ofis Teması</vt:lpstr>
      <vt:lpstr>T.C. ANKARA ÜNİVERSİTESİ   AYAŞ MESLEK YÜKSEK OKULU</vt:lpstr>
      <vt:lpstr>SOSYAL POLİTİKANIN TARAFLARI</vt:lpstr>
      <vt:lpstr>SOSYAL POLİTİKANIN TARAFLARI</vt:lpstr>
      <vt:lpstr>SOSYAL POLİTİKANIN TARAFLARI</vt:lpstr>
      <vt:lpstr>SOSYAL POLİTİKANIN TARAFLARI</vt:lpstr>
      <vt:lpstr>SOSYAL POLİTİKANIN TARAFLARI</vt:lpstr>
      <vt:lpstr>SOSYAL POLİTİKANIN TARAFLARI</vt:lpstr>
      <vt:lpstr>SOSYAL POLİTİKANIN TARAFLARI</vt:lpstr>
      <vt:lpstr>SOSYAL POLİTİKANIN TARAFLARI</vt:lpstr>
      <vt:lpstr>SOSYAL POLİTİKANIN TARAFLARI</vt:lpstr>
      <vt:lpstr>SOSYAL POLİTİKANIN TARAFLARI</vt:lpstr>
      <vt:lpstr>SOSYAL POLİTİKANIN TARAFLARI</vt:lpstr>
      <vt:lpstr>SOSYAL POLİTİKANIN TARAFLARI</vt:lpstr>
      <vt:lpstr>SOSYAL POLİTİKANIN TARAFLARI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4</cp:revision>
  <dcterms:created xsi:type="dcterms:W3CDTF">2019-04-21T20:33:04Z</dcterms:created>
  <dcterms:modified xsi:type="dcterms:W3CDTF">2020-01-11T17:23:00Z</dcterms:modified>
</cp:coreProperties>
</file>