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10A5EBC-0038-4F52-9F37-BAC94664067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29907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A5EBC-0038-4F52-9F37-BAC94664067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190514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A5EBC-0038-4F52-9F37-BAC94664067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88473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0A5EBC-0038-4F52-9F37-BAC94664067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69141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10A5EBC-0038-4F52-9F37-BAC94664067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321443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0A5EBC-0038-4F52-9F37-BAC94664067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410818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0A5EBC-0038-4F52-9F37-BAC94664067A}" type="datetimeFigureOut">
              <a:rPr lang="tr-TR" smtClean="0"/>
              <a:t>11.01.2020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52807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0A5EBC-0038-4F52-9F37-BAC94664067A}" type="datetimeFigureOut">
              <a:rPr lang="tr-TR" smtClean="0"/>
              <a:t>11.01.2020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45625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0A5EBC-0038-4F52-9F37-BAC94664067A}" type="datetimeFigureOut">
              <a:rPr lang="tr-TR" smtClean="0"/>
              <a:t>11.01.2020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39984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0A5EBC-0038-4F52-9F37-BAC94664067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74660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0A5EBC-0038-4F52-9F37-BAC94664067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F6AF59-58F7-41B6-82EA-CEB9831F7C6D}" type="slidenum">
              <a:rPr lang="tr-TR" smtClean="0"/>
              <a:t>‹#›</a:t>
            </a:fld>
            <a:endParaRPr lang="tr-TR"/>
          </a:p>
        </p:txBody>
      </p:sp>
    </p:spTree>
    <p:extLst>
      <p:ext uri="{BB962C8B-B14F-4D97-AF65-F5344CB8AC3E}">
        <p14:creationId xmlns:p14="http://schemas.microsoft.com/office/powerpoint/2010/main" val="285480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A5EBC-0038-4F52-9F37-BAC94664067A}" type="datetimeFigureOut">
              <a:rPr lang="tr-TR" smtClean="0"/>
              <a:t>11.01.2020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6AF59-58F7-41B6-82EA-CEB9831F7C6D}" type="slidenum">
              <a:rPr lang="tr-TR" smtClean="0"/>
              <a:t>‹#›</a:t>
            </a:fld>
            <a:endParaRPr lang="tr-TR"/>
          </a:p>
        </p:txBody>
      </p:sp>
    </p:spTree>
    <p:extLst>
      <p:ext uri="{BB962C8B-B14F-4D97-AF65-F5344CB8AC3E}">
        <p14:creationId xmlns:p14="http://schemas.microsoft.com/office/powerpoint/2010/main" val="223376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426170"/>
          </a:xfrm>
        </p:spPr>
        <p:txBody>
          <a:bodyPr/>
          <a:lstStyle/>
          <a:p>
            <a:pPr algn="ctr"/>
            <a:r>
              <a:rPr lang="tr-TR" sz="2400" b="1" dirty="0"/>
              <a:t>T.C.</a:t>
            </a:r>
            <a:r>
              <a:rPr lang="tr-TR" b="1" dirty="0" smtClean="0"/>
              <a:t> </a:t>
            </a:r>
            <a:r>
              <a:rPr lang="tr-TR" sz="2400" b="1" dirty="0"/>
              <a:t>ANKARA ÜNİVERSİTESİ  </a:t>
            </a:r>
            <a:br>
              <a:rPr lang="tr-TR" sz="2400" b="1" dirty="0"/>
            </a:br>
            <a:r>
              <a:rPr lang="tr-TR" sz="2400" b="1" dirty="0"/>
              <a:t>AYAŞ MESLEK YÜKSEK OKULU</a:t>
            </a:r>
            <a:endParaRPr lang="tr-TR" sz="2400"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t>1</a:t>
            </a:fld>
            <a:endParaRPr lang="tr-TR"/>
          </a:p>
        </p:txBody>
      </p:sp>
      <p:graphicFrame>
        <p:nvGraphicFramePr>
          <p:cNvPr id="6" name="5 İçerik Yer Tutucusu"/>
          <p:cNvGraphicFramePr>
            <a:graphicFrameLocks noGrp="1"/>
          </p:cNvGraphicFramePr>
          <p:nvPr>
            <p:ph sz="quarter" idx="1"/>
          </p:nvPr>
        </p:nvGraphicFramePr>
        <p:xfrm>
          <a:off x="1919537" y="2060848"/>
          <a:ext cx="8424937" cy="4557808"/>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7</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kern="1200" baseline="0" dirty="0" smtClean="0"/>
                        <a:t>İSTİHDAM VE İŞSİZLİK</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u="sng" kern="1200" dirty="0" err="1" smtClean="0">
                          <a:hlinkClick r:id="rId2"/>
                        </a:rPr>
                        <a:t>ccalisir</a:t>
                      </a:r>
                      <a:r>
                        <a:rPr lang="tr-TR" sz="1800" u="sng" kern="1200" dirty="0" smtClean="0">
                          <a:hlinkClick r:id="rId2"/>
                        </a:rPr>
                        <a:t>@</a:t>
                      </a:r>
                      <a:r>
                        <a:rPr lang="tr-TR" sz="1800" u="sng" kern="1200" dirty="0" err="1" smtClean="0">
                          <a:hlinkClick r:id="rId2"/>
                        </a:rPr>
                        <a:t>ankara</a:t>
                      </a:r>
                      <a:r>
                        <a:rPr lang="tr-TR" sz="1800" u="sng" kern="1200" dirty="0" smtClean="0">
                          <a:hlinkClick r:id="rId2"/>
                        </a:rPr>
                        <a:t>.edu.tr</a:t>
                      </a:r>
                      <a:r>
                        <a:rPr lang="tr-TR" sz="1800" u="sng" kern="1200" baseline="0" dirty="0" smtClean="0"/>
                        <a:t> </a:t>
                      </a:r>
                      <a:r>
                        <a:rPr lang="tr-TR" sz="1800" u="none" kern="1200" dirty="0" err="1" smtClean="0">
                          <a:hlinkClick r:id="rId3"/>
                        </a:rPr>
                        <a:t>yusufcan</a:t>
                      </a:r>
                      <a:r>
                        <a:rPr lang="tr-TR" sz="1800" u="none" kern="1200" dirty="0" smtClean="0">
                          <a:hlinkClick r:id="rId3"/>
                        </a:rPr>
                        <a:t>_</a:t>
                      </a:r>
                      <a:r>
                        <a:rPr lang="tr-TR" sz="1800" u="none" kern="1200" dirty="0" err="1" smtClean="0">
                          <a:hlinkClick r:id="rId3"/>
                        </a:rPr>
                        <a:t>calisir</a:t>
                      </a:r>
                      <a:r>
                        <a:rPr lang="tr-TR" sz="1800" u="none" kern="1200" dirty="0" smtClean="0">
                          <a:hlinkClick r:id="rId3"/>
                        </a:rPr>
                        <a:t>@</a:t>
                      </a:r>
                      <a:r>
                        <a:rPr lang="tr-TR" sz="1800" u="none" kern="1200" dirty="0" err="1" smtClean="0">
                          <a:hlinkClick r:id="rId3"/>
                        </a:rPr>
                        <a:t>hotmail</a:t>
                      </a:r>
                      <a:r>
                        <a:rPr lang="tr-TR" sz="1800" u="none" kern="1200" dirty="0" smtClean="0">
                          <a:hlinkClick r:id="rId3"/>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2135561" y="404664"/>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8688288" y="332656"/>
            <a:ext cx="1440160" cy="1296144"/>
          </a:xfrm>
          <a:prstGeom prst="rect">
            <a:avLst/>
          </a:prstGeom>
          <a:noFill/>
        </p:spPr>
      </p:pic>
    </p:spTree>
    <p:extLst>
      <p:ext uri="{BB962C8B-B14F-4D97-AF65-F5344CB8AC3E}">
        <p14:creationId xmlns:p14="http://schemas.microsoft.com/office/powerpoint/2010/main" val="2523633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6" name="5 Slayt Numarası Yer Tutucusu"/>
          <p:cNvSpPr>
            <a:spLocks noGrp="1"/>
          </p:cNvSpPr>
          <p:nvPr>
            <p:ph type="sldNum" sz="quarter" idx="12"/>
          </p:nvPr>
        </p:nvSpPr>
        <p:spPr/>
        <p:txBody>
          <a:bodyPr/>
          <a:lstStyle/>
          <a:p>
            <a:fld id="{4A47F8FB-8233-4EDA-99C2-FD0C08178D1D}" type="slidenum">
              <a:rPr lang="tr-TR" smtClean="0"/>
              <a:t>10</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r>
              <a:rPr lang="tr-TR" dirty="0" smtClean="0"/>
              <a:t>	</a:t>
            </a:r>
            <a:r>
              <a:rPr lang="tr-TR" b="1" dirty="0" smtClean="0"/>
              <a:t>Çalışma çağındaki nüfus kavramı ile yakından alakalı bir diğer kavram “bağımlılık oranıdır”.</a:t>
            </a:r>
          </a:p>
          <a:p>
            <a:pPr>
              <a:buNone/>
            </a:pPr>
            <a:endParaRPr lang="tr-TR" b="1" dirty="0" smtClean="0"/>
          </a:p>
          <a:p>
            <a:r>
              <a:rPr lang="tr-TR" b="1" dirty="0"/>
              <a:t>Bağımlılık Oranı: </a:t>
            </a:r>
            <a:r>
              <a:rPr lang="tr-TR" dirty="0"/>
              <a:t>Çalışma çağındaki bireylere bağımlı olan nüfusun kaba bir ölçüsüdür</a:t>
            </a:r>
            <a:r>
              <a:rPr lang="tr-TR" dirty="0" smtClean="0"/>
              <a:t>.</a:t>
            </a:r>
          </a:p>
          <a:p>
            <a:endParaRPr lang="tr-TR" dirty="0"/>
          </a:p>
          <a:p>
            <a:r>
              <a:rPr lang="tr-TR" b="1" dirty="0"/>
              <a:t>Bağımlılık Oranı = </a:t>
            </a:r>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31904" y="4077072"/>
            <a:ext cx="3672408" cy="1152128"/>
          </a:xfrm>
          <a:prstGeom prst="rect">
            <a:avLst/>
          </a:prstGeom>
          <a:noFill/>
        </p:spPr>
      </p:pic>
    </p:spTree>
    <p:extLst>
      <p:ext uri="{BB962C8B-B14F-4D97-AF65-F5344CB8AC3E}">
        <p14:creationId xmlns:p14="http://schemas.microsoft.com/office/powerpoint/2010/main" val="2879596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6" name="5 Slayt Numarası Yer Tutucusu"/>
          <p:cNvSpPr>
            <a:spLocks noGrp="1"/>
          </p:cNvSpPr>
          <p:nvPr>
            <p:ph type="sldNum" sz="quarter" idx="12"/>
          </p:nvPr>
        </p:nvSpPr>
        <p:spPr/>
        <p:txBody>
          <a:bodyPr/>
          <a:lstStyle/>
          <a:p>
            <a:fld id="{4A47F8FB-8233-4EDA-99C2-FD0C08178D1D}" type="slidenum">
              <a:rPr lang="tr-TR" smtClean="0"/>
              <a:t>11</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r>
              <a:rPr lang="tr-TR" dirty="0" smtClean="0"/>
              <a:t> </a:t>
            </a:r>
            <a:r>
              <a:rPr lang="tr-TR" dirty="0"/>
              <a:t>Bağımlılık Oranı </a:t>
            </a:r>
            <a:r>
              <a:rPr lang="tr-TR" dirty="0" smtClean="0"/>
              <a:t>;</a:t>
            </a:r>
          </a:p>
          <a:p>
            <a:endParaRPr lang="tr-TR" dirty="0"/>
          </a:p>
          <a:p>
            <a:pPr>
              <a:buNone/>
            </a:pPr>
            <a:r>
              <a:rPr lang="tr-TR" dirty="0" smtClean="0"/>
              <a:t>	</a:t>
            </a:r>
            <a:r>
              <a:rPr lang="tr-TR" b="1" dirty="0" smtClean="0"/>
              <a:t>a-Çocuk </a:t>
            </a:r>
            <a:r>
              <a:rPr lang="tr-TR" b="1" dirty="0"/>
              <a:t>Bağımlılık Oranı</a:t>
            </a:r>
            <a:r>
              <a:rPr lang="tr-TR" dirty="0">
                <a:sym typeface="Wingdings"/>
              </a:rPr>
              <a:t></a:t>
            </a:r>
            <a:r>
              <a:rPr lang="tr-TR" dirty="0"/>
              <a:t> Bir ülkede 15 yaşına altındaki çocukların çalışma çağındaki nüfusa bağımlılığın kaba bir ölçüsünü,</a:t>
            </a:r>
          </a:p>
          <a:p>
            <a:pPr>
              <a:buNone/>
            </a:pPr>
            <a:r>
              <a:rPr lang="tr-TR" dirty="0" smtClean="0"/>
              <a:t>	</a:t>
            </a:r>
          </a:p>
          <a:p>
            <a:pPr>
              <a:buNone/>
            </a:pPr>
            <a:r>
              <a:rPr lang="tr-TR" dirty="0"/>
              <a:t>	</a:t>
            </a:r>
            <a:r>
              <a:rPr lang="tr-TR" b="1" dirty="0" smtClean="0"/>
              <a:t>b- </a:t>
            </a:r>
            <a:r>
              <a:rPr lang="tr-TR" b="1" dirty="0"/>
              <a:t>Yaşlı Bağımlılık Oranı</a:t>
            </a:r>
            <a:r>
              <a:rPr lang="tr-TR" dirty="0">
                <a:sym typeface="Wingdings"/>
              </a:rPr>
              <a:t></a:t>
            </a:r>
            <a:r>
              <a:rPr lang="tr-TR" dirty="0"/>
              <a:t>64 yaşın üstündeki yaşlıların, çalışma çağındaki nüfusa bağımlılığının kaba bir ölçüsünü verir. </a:t>
            </a:r>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9583065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12</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r>
              <a:rPr lang="tr-TR" dirty="0" smtClean="0"/>
              <a:t>	</a:t>
            </a:r>
          </a:p>
          <a:p>
            <a:pPr>
              <a:buNone/>
            </a:pPr>
            <a:endParaRPr lang="tr-TR" b="1" dirty="0"/>
          </a:p>
          <a:p>
            <a:pPr>
              <a:buNone/>
            </a:pPr>
            <a:r>
              <a:rPr lang="tr-TR" b="1" dirty="0" smtClean="0"/>
              <a:t>	2-Çalışma </a:t>
            </a:r>
            <a:r>
              <a:rPr lang="tr-TR" b="1" dirty="0"/>
              <a:t>Çağı Dışındaki Nüfus: </a:t>
            </a:r>
            <a:r>
              <a:rPr lang="tr-TR" dirty="0"/>
              <a:t>15 yaşın altındaki çocuklar ile 65 yaş ve üzerindeki yaşlılardan meydana gelir.</a:t>
            </a:r>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766679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13</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r>
              <a:rPr lang="tr-TR" dirty="0" smtClean="0"/>
              <a:t>	</a:t>
            </a:r>
          </a:p>
          <a:p>
            <a:pPr>
              <a:buNone/>
            </a:pPr>
            <a:endParaRPr lang="tr-TR" b="1" dirty="0"/>
          </a:p>
          <a:p>
            <a:r>
              <a:rPr lang="tr-TR" b="1" dirty="0" smtClean="0"/>
              <a:t>Aktif </a:t>
            </a:r>
            <a:r>
              <a:rPr lang="tr-TR" b="1" dirty="0"/>
              <a:t>Nüfus (İktisaden Faal Nüfus) </a:t>
            </a:r>
            <a:r>
              <a:rPr lang="tr-TR" dirty="0">
                <a:sym typeface="Wingdings"/>
              </a:rPr>
              <a:t></a:t>
            </a:r>
            <a:r>
              <a:rPr lang="tr-TR" dirty="0"/>
              <a:t> Genel nüfusla ilgili kavramlardan bir tanesidir.</a:t>
            </a:r>
          </a:p>
          <a:p>
            <a:pPr>
              <a:buNone/>
            </a:pPr>
            <a:endParaRPr lang="tr-TR" dirty="0" smtClean="0"/>
          </a:p>
          <a:p>
            <a:r>
              <a:rPr lang="tr-TR" dirty="0"/>
              <a:t>Çalışma çağındaki nüfustan oluşmakta olup, belirli bir referans dönemi boyunca Birleşmiş Milletler Milli Gelir, Muhasebe ve Denge Sistemleri tarafından tanımlanmış, ekonomik mal ve hizmetlerin üretimi için gerekli olan işgücü arzını besleyen kadın ve erkeklerdir.</a:t>
            </a:r>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673734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14</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endParaRPr lang="tr-TR" u="sng" dirty="0" smtClean="0"/>
          </a:p>
          <a:p>
            <a:endParaRPr lang="tr-TR" u="sng" dirty="0"/>
          </a:p>
          <a:p>
            <a:r>
              <a:rPr lang="tr-TR" u="sng" dirty="0" smtClean="0"/>
              <a:t>Bir </a:t>
            </a:r>
            <a:r>
              <a:rPr lang="tr-TR" u="sng" dirty="0"/>
              <a:t>ekonomide aktif nüfusun büyüklüğünü belirleyen temel faktörler</a:t>
            </a:r>
            <a:r>
              <a:rPr lang="tr-TR" u="sng" dirty="0" smtClean="0"/>
              <a:t>; </a:t>
            </a:r>
          </a:p>
          <a:p>
            <a:pPr>
              <a:buNone/>
            </a:pPr>
            <a:r>
              <a:rPr lang="tr-TR" b="1" i="1" dirty="0" smtClean="0"/>
              <a:t>	a-)Nüfusun büyüklüğü ve artış hızı</a:t>
            </a:r>
          </a:p>
          <a:p>
            <a:pPr>
              <a:buNone/>
            </a:pPr>
            <a:r>
              <a:rPr lang="tr-TR" b="1" dirty="0" smtClean="0"/>
              <a:t>	b-</a:t>
            </a:r>
            <a:r>
              <a:rPr lang="tr-TR" b="1" dirty="0"/>
              <a:t>) Nüfusun yaş ve cinsiyete göre </a:t>
            </a:r>
            <a:r>
              <a:rPr lang="tr-TR" b="1" dirty="0" smtClean="0"/>
              <a:t>dağılımıdır.</a:t>
            </a:r>
            <a:endParaRPr lang="tr-TR" b="1" dirty="0"/>
          </a:p>
          <a:p>
            <a:pPr>
              <a:buNone/>
            </a:pPr>
            <a:endParaRPr lang="tr-TR" b="1" i="1" dirty="0" smtClean="0"/>
          </a:p>
          <a:p>
            <a:pPr>
              <a:buNone/>
            </a:pPr>
            <a:endParaRPr lang="tr-TR" u="sng" dirty="0"/>
          </a:p>
          <a:p>
            <a:pPr>
              <a:buNone/>
            </a:pPr>
            <a:endParaRPr lang="tr-TR" dirty="0" smtClean="0"/>
          </a:p>
          <a:p>
            <a:pPr>
              <a:buNone/>
            </a:pPr>
            <a:r>
              <a:rPr lang="tr-TR" b="1" i="1" dirty="0" smtClean="0"/>
              <a:t>	</a:t>
            </a: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89416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15</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endParaRPr lang="tr-TR" u="sng" dirty="0"/>
          </a:p>
          <a:p>
            <a:r>
              <a:rPr lang="tr-TR" dirty="0" smtClean="0"/>
              <a:t> </a:t>
            </a:r>
            <a:r>
              <a:rPr lang="tr-TR" b="1" dirty="0"/>
              <a:t>Demografik Fırsat Penceresi (Demografik Armağan) </a:t>
            </a:r>
            <a:r>
              <a:rPr lang="tr-TR" dirty="0">
                <a:sym typeface="Wingdings"/>
              </a:rPr>
              <a:t></a:t>
            </a:r>
            <a:r>
              <a:rPr lang="tr-TR" dirty="0"/>
              <a:t> Çalışma çağındaki nüfusla ilgili kavramlardan biridir.</a:t>
            </a:r>
          </a:p>
          <a:p>
            <a:pPr>
              <a:buNone/>
            </a:pPr>
            <a:endParaRPr lang="tr-TR" b="1" i="1" dirty="0" smtClean="0"/>
          </a:p>
          <a:p>
            <a:r>
              <a:rPr lang="tr-TR" dirty="0"/>
              <a:t>Nüfus artış hızı azalırken, çalışma çağındaki nüfusun mutlak olarak artması ve yüksek rakamlara ulaşmasıdır</a:t>
            </a:r>
            <a:r>
              <a:rPr lang="tr-TR" dirty="0" smtClean="0"/>
              <a:t>.</a:t>
            </a:r>
          </a:p>
          <a:p>
            <a:endParaRPr lang="tr-TR" dirty="0"/>
          </a:p>
          <a:p>
            <a:r>
              <a:rPr lang="tr-TR" dirty="0"/>
              <a:t>Nüfusun yaş yapısındaki değişim sürecinde; çalışma çağındaki nüfus, sadece bir kez artarak en yüksek değeri almakta, daha sonra azalmaya başlamakta, bu oluşum bir daha tekrarlanmamaktadır.</a:t>
            </a:r>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96485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a:t>
            </a:r>
            <a:r>
              <a:rPr lang="tr-TR" dirty="0" smtClean="0"/>
              <a:t>LİK</a:t>
            </a:r>
            <a:endParaRPr lang="tr-TR"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16</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endParaRPr lang="tr-TR" u="sng" dirty="0"/>
          </a:p>
          <a:p>
            <a:pPr algn="ctr">
              <a:buNone/>
            </a:pPr>
            <a:r>
              <a:rPr lang="tr-TR" dirty="0" smtClean="0"/>
              <a:t> </a:t>
            </a:r>
            <a:r>
              <a:rPr lang="tr-TR" b="1" dirty="0"/>
              <a:t>Demografik fırsat penceresini ortaya çıkaran faktörler:</a:t>
            </a:r>
          </a:p>
          <a:p>
            <a:pPr algn="ctr"/>
            <a:endParaRPr lang="tr-TR" dirty="0" smtClean="0"/>
          </a:p>
          <a:p>
            <a:pPr algn="ctr">
              <a:buNone/>
            </a:pPr>
            <a:r>
              <a:rPr lang="tr-TR" dirty="0" smtClean="0"/>
              <a:t>1-Çalışma </a:t>
            </a:r>
            <a:r>
              <a:rPr lang="tr-TR" dirty="0"/>
              <a:t>Çağındaki Nüfusun Artması,</a:t>
            </a:r>
          </a:p>
          <a:p>
            <a:pPr algn="ctr">
              <a:buNone/>
            </a:pPr>
            <a:r>
              <a:rPr lang="tr-TR" dirty="0"/>
              <a:t>2-Tasarrufların Artması,</a:t>
            </a:r>
          </a:p>
          <a:p>
            <a:pPr algn="ctr">
              <a:buNone/>
            </a:pPr>
            <a:r>
              <a:rPr lang="tr-TR" dirty="0"/>
              <a:t>3-İnsan Sermayesi Birikiminin Artması</a:t>
            </a:r>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9728959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5" name="4 Slayt Numarası Yer Tutucusu"/>
          <p:cNvSpPr>
            <a:spLocks noGrp="1"/>
          </p:cNvSpPr>
          <p:nvPr>
            <p:ph type="sldNum" sz="quarter" idx="12"/>
          </p:nvPr>
        </p:nvSpPr>
        <p:spPr/>
        <p:txBody>
          <a:bodyPr/>
          <a:lstStyle/>
          <a:p>
            <a:fld id="{4A47F8FB-8233-4EDA-99C2-FD0C08178D1D}" type="slidenum">
              <a:rPr lang="tr-TR" smtClean="0"/>
              <a:t>17</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endParaRPr lang="tr-TR" u="sng" dirty="0"/>
          </a:p>
          <a:p>
            <a:r>
              <a:rPr lang="tr-TR" dirty="0" smtClean="0"/>
              <a:t> </a:t>
            </a:r>
            <a:r>
              <a:rPr lang="tr-TR" dirty="0"/>
              <a:t>Türkiye’de Demografik Fırsat Penceresinin 2010 yılında başladığı ve 31 yıl sürerek, 2041 yılında sona ereceği tahmin edilmektedir.</a:t>
            </a:r>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663318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t>18</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pPr>
              <a:buNone/>
            </a:pPr>
            <a:endParaRPr lang="tr-TR" u="sng" dirty="0"/>
          </a:p>
          <a:p>
            <a:r>
              <a:rPr lang="tr-TR" b="1" dirty="0"/>
              <a:t>İŞGÜCÜ = İSTİHDAM EDİLENLER + İŞSİZLER </a:t>
            </a:r>
            <a:endParaRPr lang="tr-TR" b="1" dirty="0" smtClean="0"/>
          </a:p>
          <a:p>
            <a:pPr>
              <a:buNone/>
            </a:pPr>
            <a:endParaRPr lang="tr-TR" dirty="0"/>
          </a:p>
          <a:p>
            <a:r>
              <a:rPr lang="tr-TR" b="1" dirty="0"/>
              <a:t>İŞGÜCÜNE KATILMA ORANI: </a:t>
            </a:r>
            <a:r>
              <a:rPr lang="tr-TR" dirty="0"/>
              <a:t>İşgücü ile işgücüne dahil olmayanların oransal ağırlığını gösterir.</a:t>
            </a:r>
          </a:p>
          <a:p>
            <a:r>
              <a:rPr lang="tr-TR" dirty="0"/>
              <a:t>Aktif nüfus içinde işgücünün göreli ağırlığını gösterir</a:t>
            </a:r>
            <a:r>
              <a:rPr lang="tr-TR" dirty="0" smtClean="0"/>
              <a:t>.</a:t>
            </a:r>
          </a:p>
          <a:p>
            <a:endParaRPr lang="tr-TR" dirty="0"/>
          </a:p>
          <a:p>
            <a:r>
              <a:rPr lang="tr-TR" b="1" dirty="0"/>
              <a:t>İŞGÜCÜNE KATILMA ORANI: </a:t>
            </a:r>
            <a:r>
              <a:rPr lang="tr-TR" b="1" dirty="0" smtClean="0"/>
              <a:t> </a:t>
            </a:r>
            <a:endParaRPr lang="tr-TR" b="1" dirty="0"/>
          </a:p>
          <a:p>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28048" y="4509120"/>
            <a:ext cx="3240360" cy="1224136"/>
          </a:xfrm>
          <a:prstGeom prst="rect">
            <a:avLst/>
          </a:prstGeom>
          <a:noFill/>
        </p:spPr>
      </p:pic>
    </p:spTree>
    <p:extLst>
      <p:ext uri="{BB962C8B-B14F-4D97-AF65-F5344CB8AC3E}">
        <p14:creationId xmlns:p14="http://schemas.microsoft.com/office/powerpoint/2010/main" val="3895318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İSTİHDAM</a:t>
            </a:r>
            <a:endParaRPr lang="tr-TR"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t>19</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r>
              <a:rPr lang="tr-TR" dirty="0"/>
              <a:t>İnsanların çalıştırılmaları, işe kabul edilmeleridir</a:t>
            </a:r>
            <a:r>
              <a:rPr lang="tr-TR" dirty="0" smtClean="0"/>
              <a:t>.</a:t>
            </a:r>
          </a:p>
          <a:p>
            <a:pPr>
              <a:buNone/>
            </a:pPr>
            <a:endParaRPr lang="tr-TR" dirty="0"/>
          </a:p>
          <a:p>
            <a:r>
              <a:rPr lang="tr-TR" dirty="0"/>
              <a:t>İktisat bilimi açısından; çalışma ve gelir elde etme kararında olan bireylerin, hizmetlerinden  faydalanılmak üzere, iradi ve ihtiyari olarak çalıştırılmasıdır. </a:t>
            </a:r>
            <a:endParaRPr lang="tr-TR" dirty="0" smtClean="0"/>
          </a:p>
          <a:p>
            <a:endParaRPr lang="tr-TR" dirty="0"/>
          </a:p>
          <a:p>
            <a:r>
              <a:rPr lang="tr-TR" dirty="0"/>
              <a:t>Teknik olarak; geniş ve dar anlamda ele alınabilir:</a:t>
            </a:r>
          </a:p>
          <a:p>
            <a:pPr>
              <a:buNone/>
            </a:pPr>
            <a:endParaRPr lang="tr-TR" u="sng" dirty="0"/>
          </a:p>
          <a:p>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021711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2</a:t>
            </a:fld>
            <a:endParaRPr lang="tr-TR"/>
          </a:p>
        </p:txBody>
      </p:sp>
      <p:sp>
        <p:nvSpPr>
          <p:cNvPr id="3" name="2 İçerik Yer Tutucusu"/>
          <p:cNvSpPr>
            <a:spLocks noGrp="1"/>
          </p:cNvSpPr>
          <p:nvPr>
            <p:ph sz="quarter" idx="1"/>
          </p:nvPr>
        </p:nvSpPr>
        <p:spPr>
          <a:xfrm>
            <a:off x="1775520" y="1052736"/>
            <a:ext cx="8640960" cy="5472608"/>
          </a:xfrm>
        </p:spPr>
        <p:txBody>
          <a:bodyPr>
            <a:normAutofit/>
          </a:bodyPr>
          <a:lstStyle/>
          <a:p>
            <a:r>
              <a:rPr lang="tr-TR" dirty="0" smtClean="0"/>
              <a:t>İstihdam ve işsizlik “emek arzı” kavramı ile yakından ilgili kavramlardır.</a:t>
            </a:r>
          </a:p>
          <a:p>
            <a:pPr>
              <a:buNone/>
            </a:pPr>
            <a:endParaRPr lang="tr-TR" dirty="0"/>
          </a:p>
          <a:p>
            <a:pPr algn="ctr">
              <a:buNone/>
            </a:pPr>
            <a:r>
              <a:rPr lang="tr-TR" b="1" dirty="0"/>
              <a:t>EMEK ARZI VE EMEK ARZINI BELİRLEYEN </a:t>
            </a:r>
            <a:r>
              <a:rPr lang="tr-TR" b="1" dirty="0" smtClean="0"/>
              <a:t>UNSURLAR</a:t>
            </a:r>
          </a:p>
          <a:p>
            <a:pPr algn="ctr">
              <a:buNone/>
            </a:pPr>
            <a:endParaRPr lang="tr-TR" b="1" dirty="0" smtClean="0"/>
          </a:p>
          <a:p>
            <a:pPr>
              <a:buNone/>
            </a:pPr>
            <a:r>
              <a:rPr lang="tr-TR" b="1" u="sng" dirty="0"/>
              <a:t>EMEK ARZI: </a:t>
            </a:r>
            <a:r>
              <a:rPr lang="tr-TR" dirty="0"/>
              <a:t>Emek piyasasına sunulan emek </a:t>
            </a:r>
            <a:r>
              <a:rPr lang="tr-TR" dirty="0" smtClean="0"/>
              <a:t>miktarıdır.</a:t>
            </a:r>
          </a:p>
          <a:p>
            <a:pPr algn="ctr">
              <a:buNone/>
            </a:pPr>
            <a:r>
              <a:rPr lang="tr-TR" b="1" dirty="0" smtClean="0"/>
              <a:t>veya</a:t>
            </a:r>
            <a:endParaRPr lang="tr-TR" b="1" dirty="0"/>
          </a:p>
          <a:p>
            <a:pPr>
              <a:buNone/>
            </a:pPr>
            <a:r>
              <a:rPr lang="tr-TR" dirty="0" smtClean="0"/>
              <a:t>Emek </a:t>
            </a:r>
            <a:r>
              <a:rPr lang="tr-TR" dirty="0"/>
              <a:t>piyasasında çeşitli ücret düzeylerinde işçilerin çalışmayı kabul ettikleri süre veya </a:t>
            </a:r>
            <a:r>
              <a:rPr lang="tr-TR" dirty="0" smtClean="0"/>
              <a:t>miktardır.</a:t>
            </a:r>
            <a:endParaRPr lang="tr-TR" dirty="0"/>
          </a:p>
        </p:txBody>
      </p:sp>
    </p:spTree>
    <p:extLst>
      <p:ext uri="{BB962C8B-B14F-4D97-AF65-F5344CB8AC3E}">
        <p14:creationId xmlns:p14="http://schemas.microsoft.com/office/powerpoint/2010/main" val="2871361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İSTİHDAM</a:t>
            </a:r>
            <a:endParaRPr lang="tr-TR" b="1" dirty="0"/>
          </a:p>
        </p:txBody>
      </p:sp>
      <p:sp>
        <p:nvSpPr>
          <p:cNvPr id="6" name="5 Slayt Numarası Yer Tutucusu"/>
          <p:cNvSpPr>
            <a:spLocks noGrp="1"/>
          </p:cNvSpPr>
          <p:nvPr>
            <p:ph type="sldNum" sz="quarter" idx="12"/>
          </p:nvPr>
        </p:nvSpPr>
        <p:spPr/>
        <p:txBody>
          <a:bodyPr/>
          <a:lstStyle/>
          <a:p>
            <a:fld id="{4A47F8FB-8233-4EDA-99C2-FD0C08178D1D}" type="slidenum">
              <a:rPr lang="tr-TR" smtClean="0"/>
              <a:t>20</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endParaRPr lang="tr-TR" b="1" dirty="0" smtClean="0"/>
          </a:p>
          <a:p>
            <a:endParaRPr lang="tr-TR" b="1" dirty="0"/>
          </a:p>
          <a:p>
            <a:r>
              <a:rPr lang="tr-TR" b="1" dirty="0" smtClean="0"/>
              <a:t>Gerçek </a:t>
            </a:r>
            <a:r>
              <a:rPr lang="tr-TR" b="1" dirty="0"/>
              <a:t>Anlamda İstihdam; </a:t>
            </a:r>
            <a:r>
              <a:rPr lang="tr-TR" dirty="0"/>
              <a:t>ürün (mal veya hizmet olarak) artışı yaratmalı, istihdam edilen bireye üretime katılması karşılığı gelir ve saygınlık sağlamalı ve devamlılık göstermelidir. </a:t>
            </a:r>
          </a:p>
          <a:p>
            <a:endParaRPr lang="tr-TR" dirty="0"/>
          </a:p>
          <a:p>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1255480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İSTİHDAM</a:t>
            </a:r>
            <a:endParaRPr lang="tr-TR" b="1" dirty="0"/>
          </a:p>
        </p:txBody>
      </p:sp>
      <p:sp>
        <p:nvSpPr>
          <p:cNvPr id="6" name="5 Slayt Numarası Yer Tutucusu"/>
          <p:cNvSpPr>
            <a:spLocks noGrp="1"/>
          </p:cNvSpPr>
          <p:nvPr>
            <p:ph type="sldNum" sz="quarter" idx="12"/>
          </p:nvPr>
        </p:nvSpPr>
        <p:spPr/>
        <p:txBody>
          <a:bodyPr/>
          <a:lstStyle/>
          <a:p>
            <a:fld id="{4A47F8FB-8233-4EDA-99C2-FD0C08178D1D}" type="slidenum">
              <a:rPr lang="tr-TR" smtClean="0"/>
              <a:t>21</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smtClean="0"/>
          </a:p>
          <a:p>
            <a:endParaRPr lang="tr-TR" b="1" dirty="0" smtClean="0"/>
          </a:p>
          <a:p>
            <a:endParaRPr lang="tr-TR" b="1" dirty="0"/>
          </a:p>
          <a:p>
            <a:r>
              <a:rPr lang="tr-TR" b="1" dirty="0"/>
              <a:t>PRODÜKTÜF (ÜRETKEN) İSTİHDAM: </a:t>
            </a:r>
            <a:r>
              <a:rPr lang="tr-TR" dirty="0"/>
              <a:t>Mal veya hizmet olarak ürün artışı sağlayan, istihdam edilen bireye üretime katılması karşılığında insan onuruna yakışır bir gelir ile saygınlık getiren ve devamlılık gösteren istihdamdır.</a:t>
            </a:r>
          </a:p>
          <a:p>
            <a:endParaRPr lang="tr-TR" dirty="0"/>
          </a:p>
          <a:p>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896502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İSTİHDAM</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22</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b="1" dirty="0"/>
          </a:p>
          <a:p>
            <a:r>
              <a:rPr lang="tr-TR" b="1" dirty="0"/>
              <a:t>İSTİHDAM ORANI: </a:t>
            </a:r>
            <a:r>
              <a:rPr lang="tr-TR" dirty="0"/>
              <a:t>Genel olarak, ülke ekonomisinde belirli bir dönemde aktif nüfus içinde istihdam edilenlerin göreli ağırlığıdır.</a:t>
            </a:r>
          </a:p>
          <a:p>
            <a:endParaRPr lang="tr-TR" dirty="0" smtClean="0"/>
          </a:p>
          <a:p>
            <a:endParaRPr lang="tr-TR" dirty="0"/>
          </a:p>
          <a:p>
            <a:r>
              <a:rPr lang="tr-TR" b="1" dirty="0"/>
              <a:t>İSTİHDAM ORANI =</a:t>
            </a:r>
          </a:p>
          <a:p>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68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75920" y="3501008"/>
            <a:ext cx="3744416" cy="1008112"/>
          </a:xfrm>
          <a:prstGeom prst="rect">
            <a:avLst/>
          </a:prstGeom>
          <a:noFill/>
        </p:spPr>
      </p:pic>
    </p:spTree>
    <p:extLst>
      <p:ext uri="{BB962C8B-B14F-4D97-AF65-F5344CB8AC3E}">
        <p14:creationId xmlns:p14="http://schemas.microsoft.com/office/powerpoint/2010/main" val="981673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İSTİHDAM</a:t>
            </a:r>
            <a:endParaRPr lang="tr-TR"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t>23</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r>
              <a:rPr lang="tr-TR" b="1" dirty="0" smtClean="0"/>
              <a:t>	</a:t>
            </a:r>
          </a:p>
          <a:p>
            <a:pPr>
              <a:buNone/>
            </a:pPr>
            <a:r>
              <a:rPr lang="tr-TR" b="1" dirty="0" smtClean="0"/>
              <a:t>	EĞRETİ </a:t>
            </a:r>
            <a:r>
              <a:rPr lang="tr-TR" b="1" dirty="0"/>
              <a:t>İSTİHDAM: </a:t>
            </a:r>
            <a:endParaRPr lang="tr-TR" b="1" dirty="0" smtClean="0"/>
          </a:p>
          <a:p>
            <a:pPr>
              <a:buNone/>
            </a:pPr>
            <a:endParaRPr lang="tr-TR" b="1" dirty="0"/>
          </a:p>
          <a:p>
            <a:pPr>
              <a:buNone/>
            </a:pPr>
            <a:endParaRPr lang="tr-TR" b="1" dirty="0"/>
          </a:p>
          <a:p>
            <a:r>
              <a:rPr lang="tr-TR" b="1" dirty="0"/>
              <a:t>İstikrarsızlık, güvencesizlik, belirsizlik, sosyal güvenlikten yoksunluk, ekonomik ve sosyal kırgınlık, kötü çalışma koşulları, bedensel ve ruhsal sağlığa yönelik riskler içeren istihdam biçimidir.</a:t>
            </a:r>
            <a:endParaRPr lang="tr-TR" dirty="0"/>
          </a:p>
          <a:p>
            <a:pPr>
              <a:buNone/>
            </a:pPr>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562328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İŞSİZLİK</a:t>
            </a:r>
            <a:endParaRPr lang="tr-TR"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t>24</a:t>
            </a:fld>
            <a:endParaRPr lang="tr-TR"/>
          </a:p>
        </p:txBody>
      </p:sp>
      <p:sp>
        <p:nvSpPr>
          <p:cNvPr id="3" name="2 İçerik Yer Tutucusu"/>
          <p:cNvSpPr>
            <a:spLocks noGrp="1"/>
          </p:cNvSpPr>
          <p:nvPr>
            <p:ph sz="quarter" idx="1"/>
          </p:nvPr>
        </p:nvSpPr>
        <p:spPr>
          <a:xfrm>
            <a:off x="1775520" y="980728"/>
            <a:ext cx="8640960" cy="5544616"/>
          </a:xfrm>
        </p:spPr>
        <p:txBody>
          <a:bodyPr>
            <a:normAutofit fontScale="92500"/>
          </a:bodyPr>
          <a:lstStyle/>
          <a:p>
            <a:endParaRPr lang="tr-TR" b="1" dirty="0" smtClean="0"/>
          </a:p>
          <a:p>
            <a:r>
              <a:rPr lang="tr-TR" b="1" dirty="0" smtClean="0"/>
              <a:t>Birey </a:t>
            </a:r>
            <a:r>
              <a:rPr lang="tr-TR" b="1" dirty="0"/>
              <a:t>Açısından</a:t>
            </a:r>
            <a:r>
              <a:rPr lang="tr-TR" dirty="0"/>
              <a:t>; Çalışma yeteneği ve isteğinde ve çalışmaya hazır bir durumda olup, gelir sağlayan bir işe sahip olmama durumu</a:t>
            </a:r>
            <a:r>
              <a:rPr lang="tr-TR" dirty="0" smtClean="0"/>
              <a:t>,</a:t>
            </a:r>
          </a:p>
          <a:p>
            <a:pPr>
              <a:buNone/>
            </a:pPr>
            <a:endParaRPr lang="tr-TR" dirty="0"/>
          </a:p>
          <a:p>
            <a:r>
              <a:rPr lang="tr-TR" b="1" dirty="0"/>
              <a:t>Toplum Açısından</a:t>
            </a:r>
            <a:r>
              <a:rPr lang="tr-TR" dirty="0"/>
              <a:t>; En değerli üretici kaynak olan işgücünün bir bölümünün kullanılmaması, boşa harcanmasıdır</a:t>
            </a:r>
            <a:r>
              <a:rPr lang="tr-TR" dirty="0" smtClean="0"/>
              <a:t>.</a:t>
            </a:r>
          </a:p>
          <a:p>
            <a:endParaRPr lang="tr-TR" dirty="0"/>
          </a:p>
          <a:p>
            <a:r>
              <a:rPr lang="tr-TR" b="1" u="sng" dirty="0"/>
              <a:t>Teknik Anlamda</a:t>
            </a:r>
            <a:r>
              <a:rPr lang="tr-TR" dirty="0"/>
              <a:t>; Çalışma arzu ve gücünde olup, emek piyasasında cari ve geçerli ücret üzerinden belirli sürelerde iş arayanların iş bulmamaları halidir.</a:t>
            </a:r>
          </a:p>
          <a:p>
            <a:r>
              <a:rPr lang="tr-TR" dirty="0"/>
              <a:t>Bu özelliklere sahip kişiye işsiz, bu olguya ise işsizlik adı verilir.</a:t>
            </a:r>
          </a:p>
          <a:p>
            <a:pPr>
              <a:buNone/>
            </a:pPr>
            <a:endParaRPr lang="tr-TR" dirty="0"/>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945536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İŞSİZLİK</a:t>
            </a:r>
            <a:endParaRPr lang="tr-TR" b="1" dirty="0"/>
          </a:p>
        </p:txBody>
      </p:sp>
      <p:sp>
        <p:nvSpPr>
          <p:cNvPr id="9" name="8 Slayt Numarası Yer Tutucusu"/>
          <p:cNvSpPr>
            <a:spLocks noGrp="1"/>
          </p:cNvSpPr>
          <p:nvPr>
            <p:ph type="sldNum" sz="quarter" idx="12"/>
          </p:nvPr>
        </p:nvSpPr>
        <p:spPr/>
        <p:txBody>
          <a:bodyPr/>
          <a:lstStyle/>
          <a:p>
            <a:fld id="{4A47F8FB-8233-4EDA-99C2-FD0C08178D1D}" type="slidenum">
              <a:rPr lang="tr-TR" smtClean="0"/>
              <a:t>25</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dirty="0"/>
          </a:p>
          <a:p>
            <a:pPr algn="ctr">
              <a:buNone/>
            </a:pPr>
            <a:endParaRPr lang="tr-TR" dirty="0" smtClean="0"/>
          </a:p>
          <a:p>
            <a:pPr algn="ctr">
              <a:buNone/>
            </a:pPr>
            <a:r>
              <a:rPr lang="tr-TR" dirty="0" smtClean="0"/>
              <a:t>İŞSİZLİK </a:t>
            </a:r>
            <a:r>
              <a:rPr lang="tr-TR" dirty="0"/>
              <a:t>ORANI  = </a:t>
            </a:r>
          </a:p>
          <a:p>
            <a:pPr>
              <a:buNone/>
            </a:pPr>
            <a:endParaRPr lang="tr-TR" b="1" i="1" dirty="0"/>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30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99856" y="3429000"/>
            <a:ext cx="3384376" cy="1152128"/>
          </a:xfrm>
          <a:prstGeom prst="rect">
            <a:avLst/>
          </a:prstGeom>
          <a:noFill/>
        </p:spPr>
      </p:pic>
    </p:spTree>
    <p:extLst>
      <p:ext uri="{BB962C8B-B14F-4D97-AF65-F5344CB8AC3E}">
        <p14:creationId xmlns:p14="http://schemas.microsoft.com/office/powerpoint/2010/main" val="1025085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İŞSİZLİK</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26</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dirty="0"/>
          </a:p>
          <a:p>
            <a:pPr algn="ctr">
              <a:buNone/>
            </a:pPr>
            <a:r>
              <a:rPr lang="tr-TR" b="1" dirty="0"/>
              <a:t>İŞSİZLİĞİN ÖNEMİ, TÜRLERİ VE NEDENLERİ</a:t>
            </a:r>
          </a:p>
          <a:p>
            <a:pPr>
              <a:buNone/>
            </a:pPr>
            <a:endParaRPr lang="tr-TR" b="1" i="1" dirty="0" smtClean="0"/>
          </a:p>
          <a:p>
            <a:pPr>
              <a:buNone/>
            </a:pPr>
            <a:endParaRPr lang="tr-TR" b="1" i="1" dirty="0"/>
          </a:p>
          <a:p>
            <a:r>
              <a:rPr lang="tr-TR" dirty="0"/>
              <a:t>İşsizlikle üretim kaybı arasındaki ilişkiyi ortaya koyan OKUN KANUNU, işsizlik oranındaki her %1’lik bir artışın, Gayri Safi Milli Hasıla’yı (GSMH) %2,5 oranında aşağıya çektiğini göstermektedir.</a:t>
            </a:r>
          </a:p>
          <a:p>
            <a:pPr>
              <a:buNone/>
            </a:pPr>
            <a:endParaRPr lang="tr-TR" dirty="0"/>
          </a:p>
          <a:p>
            <a:pPr algn="ct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360050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490066"/>
          </a:xfrm>
        </p:spPr>
        <p:txBody>
          <a:bodyPr>
            <a:normAutofit fontScale="90000"/>
          </a:bodyPr>
          <a:lstStyle/>
          <a:p>
            <a:pPr algn="l"/>
            <a:r>
              <a:rPr lang="tr-TR" b="1" dirty="0" smtClean="0"/>
              <a:t>İŞSİZLİK</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27</a:t>
            </a:fld>
            <a:endParaRPr lang="tr-TR"/>
          </a:p>
        </p:txBody>
      </p:sp>
      <p:sp>
        <p:nvSpPr>
          <p:cNvPr id="3" name="2 İçerik Yer Tutucusu"/>
          <p:cNvSpPr>
            <a:spLocks noGrp="1"/>
          </p:cNvSpPr>
          <p:nvPr>
            <p:ph sz="quarter" idx="1"/>
          </p:nvPr>
        </p:nvSpPr>
        <p:spPr>
          <a:xfrm>
            <a:off x="1775520" y="548680"/>
            <a:ext cx="8640960" cy="5976664"/>
          </a:xfrm>
        </p:spPr>
        <p:txBody>
          <a:bodyPr>
            <a:normAutofit fontScale="62500" lnSpcReduction="20000"/>
          </a:bodyPr>
          <a:lstStyle/>
          <a:p>
            <a:pPr algn="ctr">
              <a:buNone/>
            </a:pPr>
            <a:endParaRPr lang="tr-TR" dirty="0"/>
          </a:p>
          <a:p>
            <a:pPr algn="ctr">
              <a:buNone/>
            </a:pPr>
            <a:r>
              <a:rPr lang="tr-TR" b="1" i="1" u="sng" dirty="0"/>
              <a:t>İ</a:t>
            </a:r>
            <a:r>
              <a:rPr lang="tr-TR" b="1" i="1" u="sng" dirty="0" smtClean="0"/>
              <a:t>şsizlik </a:t>
            </a:r>
            <a:r>
              <a:rPr lang="tr-TR" b="1" i="1" u="sng" dirty="0"/>
              <a:t>Artışının Ulusal Ekonomi Üzerinde Yarattığı Olumsuz </a:t>
            </a:r>
            <a:r>
              <a:rPr lang="tr-TR" b="1" i="1" u="sng" dirty="0" smtClean="0"/>
              <a:t>Etkiler</a:t>
            </a:r>
          </a:p>
          <a:p>
            <a:pPr algn="ctr">
              <a:buNone/>
            </a:pPr>
            <a:endParaRPr lang="tr-TR" b="1" i="1" u="sng" dirty="0"/>
          </a:p>
          <a:p>
            <a:pPr marL="514350" indent="-514350">
              <a:buFont typeface="+mj-lt"/>
              <a:buAutoNum type="arabicPeriod"/>
            </a:pPr>
            <a:r>
              <a:rPr lang="tr-TR" dirty="0"/>
              <a:t>İktisaden faal olmayan nüfusun artması</a:t>
            </a:r>
            <a:r>
              <a:rPr lang="tr-TR" dirty="0" smtClean="0"/>
              <a:t>,</a:t>
            </a:r>
            <a:endParaRPr lang="tr-TR" dirty="0"/>
          </a:p>
          <a:p>
            <a:pPr marL="514350" indent="-514350">
              <a:buFont typeface="+mj-lt"/>
              <a:buAutoNum type="arabicPeriod"/>
            </a:pPr>
            <a:r>
              <a:rPr lang="tr-TR" dirty="0"/>
              <a:t>İşgücüne katılım oranının düşmesi</a:t>
            </a:r>
            <a:r>
              <a:rPr lang="tr-TR" dirty="0" smtClean="0"/>
              <a:t>,</a:t>
            </a:r>
            <a:endParaRPr lang="tr-TR" dirty="0"/>
          </a:p>
          <a:p>
            <a:pPr marL="514350" indent="-514350">
              <a:buFont typeface="+mj-lt"/>
              <a:buAutoNum type="arabicPeriod"/>
            </a:pPr>
            <a:r>
              <a:rPr lang="tr-TR" dirty="0"/>
              <a:t>Tüketici nüfusun artışına bağlı olarak istihdamdakilerin bakmak zorunda olduğu birey sayısının yükselmesi</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İşsizlik sigortasının bulunması halinde toplumun, bulunmaması halinde bireylerin tasarruf ve yatırım kaynaklarının üzerine ağır bir tüketim baskısı yükselmesi</a:t>
            </a:r>
            <a:r>
              <a:rPr lang="tr-TR" dirty="0" smtClean="0"/>
              <a:t>,</a:t>
            </a:r>
          </a:p>
          <a:p>
            <a:pPr marL="514350" indent="-514350">
              <a:buFont typeface="+mj-lt"/>
              <a:buAutoNum type="arabicPeriod"/>
            </a:pPr>
            <a:r>
              <a:rPr lang="tr-TR" dirty="0"/>
              <a:t>İşsizlikle birlikte bağımlı çalışanların sayısının azalmasına bağlı olarak, aktif sigortalı sayısının ve dolayısıyla sosyal güvenlik gelirlerinin azalması,</a:t>
            </a:r>
          </a:p>
          <a:p>
            <a:pPr marL="514350" indent="-514350">
              <a:buFont typeface="+mj-lt"/>
              <a:buAutoNum type="arabicPeriod"/>
            </a:pPr>
            <a:r>
              <a:rPr lang="tr-TR" dirty="0"/>
              <a:t>Gelir dağılımının bozulması</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Çalışan sayısında ve işletme karlarında azalma sonucu vergi gelirlerinin düşmesi,</a:t>
            </a:r>
          </a:p>
          <a:p>
            <a:pPr marL="514350" indent="-514350">
              <a:buFont typeface="+mj-lt"/>
              <a:buAutoNum type="arabicPeriod"/>
            </a:pPr>
            <a:r>
              <a:rPr lang="tr-TR" dirty="0"/>
              <a:t>Sendikaların üye sayısının ve pazarlık gücünün azalması,</a:t>
            </a:r>
          </a:p>
          <a:p>
            <a:pPr marL="514350" indent="-514350">
              <a:buFont typeface="+mj-lt"/>
              <a:buAutoNum type="arabicPeriod"/>
            </a:pPr>
            <a:r>
              <a:rPr lang="tr-TR" dirty="0"/>
              <a:t>İşsizliğin uzun süreli olması durumunda bireyin mesleki bilgi ve becerilerinin aşınması nedeniyle ekonomide ortaya çıkan verimlilik kayıpları. </a:t>
            </a:r>
          </a:p>
          <a:p>
            <a:pPr marL="514350" indent="-514350">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488890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smtClean="0"/>
              <a:t>İŞSİZLİK</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28</a:t>
            </a:fld>
            <a:endParaRPr lang="tr-TR"/>
          </a:p>
        </p:txBody>
      </p:sp>
      <p:sp>
        <p:nvSpPr>
          <p:cNvPr id="3" name="2 İçerik Yer Tutucusu"/>
          <p:cNvSpPr>
            <a:spLocks noGrp="1"/>
          </p:cNvSpPr>
          <p:nvPr>
            <p:ph sz="quarter" idx="1"/>
          </p:nvPr>
        </p:nvSpPr>
        <p:spPr>
          <a:xfrm>
            <a:off x="1775520" y="980728"/>
            <a:ext cx="8640960" cy="5544616"/>
          </a:xfrm>
        </p:spPr>
        <p:txBody>
          <a:bodyPr>
            <a:normAutofit fontScale="70000" lnSpcReduction="20000"/>
          </a:bodyPr>
          <a:lstStyle/>
          <a:p>
            <a:pPr algn="ctr">
              <a:buNone/>
            </a:pPr>
            <a:r>
              <a:rPr lang="tr-TR" b="1" i="1" dirty="0"/>
              <a:t>İşsizliğin neden olduğu sorunlar ve olumsuzluklar (</a:t>
            </a:r>
            <a:r>
              <a:rPr lang="tr-TR" b="1" i="1" dirty="0" err="1"/>
              <a:t>Amatya</a:t>
            </a:r>
            <a:r>
              <a:rPr lang="tr-TR" b="1" i="1" dirty="0"/>
              <a:t> Sen, 1997</a:t>
            </a:r>
            <a:r>
              <a:rPr lang="tr-TR" b="1" i="1" dirty="0" smtClean="0"/>
              <a:t>):</a:t>
            </a:r>
          </a:p>
          <a:p>
            <a:pPr algn="ctr">
              <a:buNone/>
            </a:pPr>
            <a:endParaRPr lang="tr-TR" b="1" i="1" dirty="0"/>
          </a:p>
          <a:p>
            <a:pPr marL="514350" indent="-514350">
              <a:buFont typeface="+mj-lt"/>
              <a:buAutoNum type="arabicPeriod"/>
            </a:pPr>
            <a:r>
              <a:rPr lang="tr-TR" dirty="0"/>
              <a:t>Üretim kaybı, bütçeye külfet,</a:t>
            </a:r>
          </a:p>
          <a:p>
            <a:pPr marL="514350" indent="-514350">
              <a:buFont typeface="+mj-lt"/>
              <a:buAutoNum type="arabicPeriod"/>
            </a:pPr>
            <a:r>
              <a:rPr lang="tr-TR" dirty="0"/>
              <a:t>Özgürlük kaybı, toplumsal dışlanma</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Vasıf kaybı, entelektüel yeteneklerin zedelenmesi,</a:t>
            </a:r>
          </a:p>
          <a:p>
            <a:pPr marL="514350" indent="-514350">
              <a:buFont typeface="+mj-lt"/>
              <a:buAutoNum type="arabicPeriod"/>
            </a:pPr>
            <a:r>
              <a:rPr lang="tr-TR" dirty="0"/>
              <a:t>Psikolojik etkiler</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Ortalama ömrün kısalması,</a:t>
            </a:r>
          </a:p>
          <a:p>
            <a:pPr marL="514350" indent="-514350">
              <a:buFont typeface="+mj-lt"/>
              <a:buAutoNum type="arabicPeriod"/>
            </a:pPr>
            <a:r>
              <a:rPr lang="tr-TR" dirty="0"/>
              <a:t>İsteklilik kaybı ve mesleki çıkmaz</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Toplumsal ilişkilerden koğuş, aile hayatında çözülme,</a:t>
            </a:r>
          </a:p>
          <a:p>
            <a:pPr marL="514350" indent="-514350">
              <a:buFont typeface="+mj-lt"/>
              <a:buAutoNum type="arabicPeriod"/>
            </a:pPr>
            <a:r>
              <a:rPr lang="tr-TR" dirty="0"/>
              <a:t>Topluluk arasında, kadın ve erkek arasında ayrışmalar</a:t>
            </a:r>
            <a:r>
              <a:rPr lang="tr-TR" dirty="0" smtClean="0"/>
              <a:t>,</a:t>
            </a:r>
          </a:p>
          <a:p>
            <a:pPr marL="514350" indent="-514350">
              <a:buFont typeface="+mj-lt"/>
              <a:buAutoNum type="arabicPeriod"/>
            </a:pPr>
            <a:endParaRPr lang="tr-TR" dirty="0"/>
          </a:p>
          <a:p>
            <a:pPr marL="514350" indent="-514350">
              <a:buFont typeface="+mj-lt"/>
              <a:buAutoNum type="arabicPeriod"/>
            </a:pPr>
            <a:r>
              <a:rPr lang="tr-TR" dirty="0"/>
              <a:t>Toplumsal değerlerde ve sorumluluk duygusunda gerileme</a:t>
            </a:r>
          </a:p>
          <a:p>
            <a:pPr marL="514350" indent="-514350">
              <a:buFont typeface="+mj-lt"/>
              <a:buAutoNum type="arabicPeriod"/>
            </a:pPr>
            <a:r>
              <a:rPr lang="tr-TR" dirty="0"/>
              <a:t>İşin örgütlenmesi ve yenilikler alanlarında blokajlar</a:t>
            </a:r>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954140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3</a:t>
            </a:fld>
            <a:endParaRPr lang="tr-TR"/>
          </a:p>
        </p:txBody>
      </p:sp>
      <p:sp>
        <p:nvSpPr>
          <p:cNvPr id="3" name="2 İçerik Yer Tutucusu"/>
          <p:cNvSpPr>
            <a:spLocks noGrp="1"/>
          </p:cNvSpPr>
          <p:nvPr>
            <p:ph sz="quarter" idx="1"/>
          </p:nvPr>
        </p:nvSpPr>
        <p:spPr>
          <a:xfrm>
            <a:off x="1775520" y="1052736"/>
            <a:ext cx="8640960" cy="5472608"/>
          </a:xfrm>
        </p:spPr>
        <p:txBody>
          <a:bodyPr>
            <a:normAutofit/>
          </a:bodyPr>
          <a:lstStyle/>
          <a:p>
            <a:endParaRPr lang="tr-TR" b="1" dirty="0" smtClean="0"/>
          </a:p>
          <a:p>
            <a:endParaRPr lang="tr-TR" b="1" dirty="0" smtClean="0"/>
          </a:p>
          <a:p>
            <a:r>
              <a:rPr lang="tr-TR" b="1" dirty="0" smtClean="0"/>
              <a:t>Emek </a:t>
            </a:r>
            <a:r>
              <a:rPr lang="tr-TR" b="1" dirty="0"/>
              <a:t>Arzının Temel Belirleyicisi: </a:t>
            </a:r>
            <a:r>
              <a:rPr lang="tr-TR" dirty="0"/>
              <a:t>Genel Nüfus veya Nüfus </a:t>
            </a:r>
            <a:r>
              <a:rPr lang="tr-TR" dirty="0" smtClean="0"/>
              <a:t>Miktarıdır.</a:t>
            </a:r>
          </a:p>
          <a:p>
            <a:endParaRPr lang="tr-TR" dirty="0" smtClean="0"/>
          </a:p>
          <a:p>
            <a:endParaRPr lang="tr-TR" dirty="0" smtClean="0"/>
          </a:p>
          <a:p>
            <a:endParaRPr lang="tr-TR" dirty="0"/>
          </a:p>
          <a:p>
            <a:r>
              <a:rPr lang="tr-TR" b="1" dirty="0"/>
              <a:t>Genel Nüfus (Toplam Nüfus) veya Nüfus Miktarı:  </a:t>
            </a:r>
            <a:r>
              <a:rPr lang="tr-TR" dirty="0"/>
              <a:t>bir yerleşim yeri, bölge, ülke, dünya gibi belirli sınırlar içinde yaşayan insan topluluğunu ifade eder. </a:t>
            </a:r>
          </a:p>
          <a:p>
            <a:endParaRPr lang="tr-TR" dirty="0"/>
          </a:p>
        </p:txBody>
      </p:sp>
    </p:spTree>
    <p:extLst>
      <p:ext uri="{BB962C8B-B14F-4D97-AF65-F5344CB8AC3E}">
        <p14:creationId xmlns:p14="http://schemas.microsoft.com/office/powerpoint/2010/main" val="3495223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4</a:t>
            </a:fld>
            <a:endParaRPr lang="tr-TR"/>
          </a:p>
        </p:txBody>
      </p:sp>
      <p:sp>
        <p:nvSpPr>
          <p:cNvPr id="3" name="2 İçerik Yer Tutucusu"/>
          <p:cNvSpPr>
            <a:spLocks noGrp="1"/>
          </p:cNvSpPr>
          <p:nvPr>
            <p:ph sz="quarter" idx="1"/>
          </p:nvPr>
        </p:nvSpPr>
        <p:spPr>
          <a:xfrm>
            <a:off x="1775520" y="980728"/>
            <a:ext cx="8640960" cy="5544616"/>
          </a:xfrm>
        </p:spPr>
        <p:txBody>
          <a:bodyPr>
            <a:normAutofit lnSpcReduction="10000"/>
          </a:bodyPr>
          <a:lstStyle/>
          <a:p>
            <a:pPr algn="ctr">
              <a:buNone/>
            </a:pPr>
            <a:r>
              <a:rPr lang="tr-TR" b="1" dirty="0" smtClean="0"/>
              <a:t>Genel Nüfusun Emek Arzı Yönünden Yapısı</a:t>
            </a:r>
            <a:endParaRPr lang="tr-TR" dirty="0" smtClean="0"/>
          </a:p>
          <a:p>
            <a:pPr algn="ctr">
              <a:buNone/>
            </a:pPr>
            <a:endParaRPr lang="tr-TR" dirty="0" smtClean="0"/>
          </a:p>
          <a:p>
            <a:pPr algn="ctr">
              <a:buNone/>
            </a:pPr>
            <a:r>
              <a:rPr lang="tr-TR" dirty="0" smtClean="0"/>
              <a:t>Genel </a:t>
            </a:r>
            <a:r>
              <a:rPr lang="tr-TR" dirty="0"/>
              <a:t>Nüfus</a:t>
            </a:r>
          </a:p>
          <a:p>
            <a:pPr algn="ctr">
              <a:buNone/>
            </a:pPr>
            <a:r>
              <a:rPr lang="tr-TR" dirty="0"/>
              <a:t> </a:t>
            </a:r>
          </a:p>
          <a:p>
            <a:pPr algn="ctr">
              <a:buNone/>
            </a:pPr>
            <a:r>
              <a:rPr lang="tr-TR" dirty="0"/>
              <a:t>Çalışma Çağındaki Nüfus</a:t>
            </a:r>
          </a:p>
          <a:p>
            <a:pPr algn="ctr">
              <a:buNone/>
            </a:pPr>
            <a:r>
              <a:rPr lang="tr-TR" dirty="0"/>
              <a:t>	</a:t>
            </a:r>
          </a:p>
          <a:p>
            <a:pPr algn="ctr">
              <a:buNone/>
            </a:pPr>
            <a:r>
              <a:rPr lang="tr-TR" dirty="0"/>
              <a:t>İşgücü</a:t>
            </a:r>
          </a:p>
          <a:p>
            <a:pPr algn="ctr">
              <a:buNone/>
            </a:pPr>
            <a:r>
              <a:rPr lang="tr-TR" dirty="0"/>
              <a:t> </a:t>
            </a:r>
          </a:p>
          <a:p>
            <a:pPr algn="ctr">
              <a:buNone/>
            </a:pPr>
            <a:r>
              <a:rPr lang="tr-TR" dirty="0"/>
              <a:t>İstihdam</a:t>
            </a:r>
          </a:p>
          <a:p>
            <a:pPr algn="ctr">
              <a:buNone/>
            </a:pPr>
            <a:r>
              <a:rPr lang="tr-TR" dirty="0"/>
              <a:t> </a:t>
            </a:r>
          </a:p>
          <a:p>
            <a:pPr algn="ctr">
              <a:buNone/>
            </a:pPr>
            <a:r>
              <a:rPr lang="tr-TR" dirty="0" err="1"/>
              <a:t>Prodüktüf</a:t>
            </a:r>
            <a:r>
              <a:rPr lang="tr-TR" dirty="0"/>
              <a:t> </a:t>
            </a:r>
            <a:r>
              <a:rPr lang="tr-TR" dirty="0" smtClean="0"/>
              <a:t>İstihdam</a:t>
            </a:r>
          </a:p>
          <a:p>
            <a:pPr algn="ctr">
              <a:buNone/>
            </a:pPr>
            <a:endParaRPr lang="tr-TR" dirty="0"/>
          </a:p>
          <a:p>
            <a:endParaRPr lang="tr-TR" dirty="0"/>
          </a:p>
          <a:p>
            <a:endParaRPr lang="tr-TR" dirty="0"/>
          </a:p>
          <a:p>
            <a:endParaRPr lang="tr-TR" dirty="0"/>
          </a:p>
        </p:txBody>
      </p:sp>
      <p:sp>
        <p:nvSpPr>
          <p:cNvPr id="4" name="3 Aşağı Ok"/>
          <p:cNvSpPr/>
          <p:nvPr/>
        </p:nvSpPr>
        <p:spPr>
          <a:xfrm>
            <a:off x="5591944" y="2348880"/>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Aşağı Ok"/>
          <p:cNvSpPr/>
          <p:nvPr/>
        </p:nvSpPr>
        <p:spPr>
          <a:xfrm>
            <a:off x="5591944" y="3284984"/>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şağı Ok"/>
          <p:cNvSpPr/>
          <p:nvPr/>
        </p:nvSpPr>
        <p:spPr>
          <a:xfrm>
            <a:off x="5591944" y="4293096"/>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Aşağı Ok"/>
          <p:cNvSpPr/>
          <p:nvPr/>
        </p:nvSpPr>
        <p:spPr>
          <a:xfrm>
            <a:off x="5591944" y="5157192"/>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11313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8" name="7 Slayt Numarası Yer Tutucusu"/>
          <p:cNvSpPr>
            <a:spLocks noGrp="1"/>
          </p:cNvSpPr>
          <p:nvPr>
            <p:ph type="sldNum" sz="quarter" idx="12"/>
          </p:nvPr>
        </p:nvSpPr>
        <p:spPr/>
        <p:txBody>
          <a:bodyPr/>
          <a:lstStyle/>
          <a:p>
            <a:fld id="{4A47F8FB-8233-4EDA-99C2-FD0C08178D1D}" type="slidenum">
              <a:rPr lang="tr-TR" smtClean="0"/>
              <a:t>5</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smtClean="0"/>
          </a:p>
          <a:p>
            <a:pPr algn="ctr">
              <a:buNone/>
            </a:pPr>
            <a:endParaRPr lang="tr-TR" dirty="0" smtClean="0"/>
          </a:p>
          <a:p>
            <a:pPr algn="ctr">
              <a:buNone/>
            </a:pPr>
            <a:r>
              <a:rPr lang="tr-TR" b="1" dirty="0" smtClean="0"/>
              <a:t>Çalışma </a:t>
            </a:r>
            <a:r>
              <a:rPr lang="tr-TR" b="1" dirty="0"/>
              <a:t>Çağındaki Nüfus </a:t>
            </a:r>
            <a:r>
              <a:rPr lang="tr-TR" dirty="0"/>
              <a:t>= Genel (Toplam) Nüfus – (15 altı nüfus +65 yaş ve üstü nüfus)</a:t>
            </a:r>
          </a:p>
          <a:p>
            <a:pPr algn="ctr">
              <a:buNone/>
            </a:pPr>
            <a:r>
              <a:rPr lang="tr-TR" dirty="0" smtClean="0"/>
              <a:t>= </a:t>
            </a:r>
          </a:p>
          <a:p>
            <a:pPr algn="ctr">
              <a:buNone/>
            </a:pPr>
            <a:r>
              <a:rPr lang="tr-TR" dirty="0"/>
              <a:t>15-64 yaş arasındaki nüfus</a:t>
            </a:r>
          </a:p>
          <a:p>
            <a:pPr algn="ctr">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16356098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6</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smtClean="0"/>
          </a:p>
          <a:p>
            <a:pPr algn="ctr">
              <a:buNone/>
            </a:pPr>
            <a:endParaRPr lang="tr-TR" dirty="0" smtClean="0"/>
          </a:p>
          <a:p>
            <a:endParaRPr lang="tr-TR" b="1" dirty="0" smtClean="0"/>
          </a:p>
          <a:p>
            <a:r>
              <a:rPr lang="tr-TR" b="1" dirty="0" smtClean="0"/>
              <a:t>İşgücü</a:t>
            </a:r>
            <a:r>
              <a:rPr lang="tr-TR" b="1" dirty="0"/>
              <a:t>: </a:t>
            </a:r>
            <a:r>
              <a:rPr lang="tr-TR" dirty="0"/>
              <a:t>Çalışma Çağındaki nüfus (15-64 yaş) – Çalışma arzu ve gücünde olmayanlar</a:t>
            </a:r>
          </a:p>
          <a:p>
            <a:pPr algn="ctr">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1968199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7</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smtClean="0"/>
          </a:p>
          <a:p>
            <a:pPr algn="ctr">
              <a:buNone/>
            </a:pPr>
            <a:endParaRPr lang="tr-TR" dirty="0" smtClean="0"/>
          </a:p>
          <a:p>
            <a:endParaRPr lang="tr-TR" b="1" dirty="0" smtClean="0"/>
          </a:p>
          <a:p>
            <a:r>
              <a:rPr lang="tr-TR" b="1" dirty="0"/>
              <a:t>İstihdam:</a:t>
            </a:r>
            <a:r>
              <a:rPr lang="tr-TR" dirty="0"/>
              <a:t> İşgücü – Açık İşsizler</a:t>
            </a:r>
          </a:p>
          <a:p>
            <a:pPr algn="ctr">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2233225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8</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smtClean="0"/>
          </a:p>
          <a:p>
            <a:pPr algn="ctr">
              <a:buNone/>
            </a:pPr>
            <a:endParaRPr lang="tr-TR" dirty="0" smtClean="0"/>
          </a:p>
          <a:p>
            <a:endParaRPr lang="tr-TR" b="1" dirty="0" smtClean="0"/>
          </a:p>
          <a:p>
            <a:r>
              <a:rPr lang="tr-TR" b="1" dirty="0" err="1"/>
              <a:t>Prodüktüf</a:t>
            </a:r>
            <a:r>
              <a:rPr lang="tr-TR" b="1" dirty="0"/>
              <a:t> (Üretken / Verimli) İstihdam: </a:t>
            </a:r>
            <a:r>
              <a:rPr lang="tr-TR" dirty="0"/>
              <a:t>İstihdam – Gizli İşsizler</a:t>
            </a:r>
          </a:p>
          <a:p>
            <a:pPr algn="ctr">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1807552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r>
              <a:rPr lang="tr-TR" b="1" dirty="0" smtClean="0"/>
              <a:t>İSTİHDAM ve İŞSİZLİK</a:t>
            </a:r>
            <a:endParaRPr lang="tr-TR" b="1" dirty="0"/>
          </a:p>
        </p:txBody>
      </p:sp>
      <p:sp>
        <p:nvSpPr>
          <p:cNvPr id="4" name="3 Slayt Numarası Yer Tutucusu"/>
          <p:cNvSpPr>
            <a:spLocks noGrp="1"/>
          </p:cNvSpPr>
          <p:nvPr>
            <p:ph type="sldNum" sz="quarter" idx="12"/>
          </p:nvPr>
        </p:nvSpPr>
        <p:spPr/>
        <p:txBody>
          <a:bodyPr/>
          <a:lstStyle/>
          <a:p>
            <a:fld id="{4A47F8FB-8233-4EDA-99C2-FD0C08178D1D}" type="slidenum">
              <a:rPr lang="tr-TR" smtClean="0"/>
              <a:t>9</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smtClean="0"/>
          </a:p>
          <a:p>
            <a:pPr algn="ctr">
              <a:buNone/>
            </a:pPr>
            <a:endParaRPr lang="tr-TR" dirty="0" smtClean="0"/>
          </a:p>
          <a:p>
            <a:endParaRPr lang="tr-TR" b="1" dirty="0" smtClean="0"/>
          </a:p>
          <a:p>
            <a:r>
              <a:rPr lang="tr-TR" dirty="0"/>
              <a:t>Çalışma çağı bakımından nüfus; </a:t>
            </a:r>
          </a:p>
          <a:p>
            <a:r>
              <a:rPr lang="tr-TR" dirty="0"/>
              <a:t>1-Çalışma Çağındaki Nüfus</a:t>
            </a:r>
          </a:p>
          <a:p>
            <a:r>
              <a:rPr lang="tr-TR" dirty="0"/>
              <a:t>2-Çalışma Çağı dışındaki Nüfus</a:t>
            </a:r>
          </a:p>
          <a:p>
            <a:pPr algn="ctr">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12024075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865</Words>
  <Application>Microsoft Office PowerPoint</Application>
  <PresentationFormat>Geniş ekran</PresentationFormat>
  <Paragraphs>335</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Calibri</vt:lpstr>
      <vt:lpstr>Cambria</vt:lpstr>
      <vt:lpstr>Wingdings</vt:lpstr>
      <vt:lpstr>Office Teması</vt:lpstr>
      <vt:lpstr>T.C. ANKARA ÜNİVERSİTESİ   AYAŞ MESLEK YÜKSEK OKULU</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 ve İŞSİZLİK</vt:lpstr>
      <vt:lpstr>İSTİHDAM</vt:lpstr>
      <vt:lpstr>İSTİHDAM</vt:lpstr>
      <vt:lpstr>İSTİHDAM</vt:lpstr>
      <vt:lpstr>İSTİHDAM</vt:lpstr>
      <vt:lpstr>İSTİHDAM</vt:lpstr>
      <vt:lpstr>İŞSİZLİK</vt:lpstr>
      <vt:lpstr>İŞSİZLİK</vt:lpstr>
      <vt:lpstr>İŞSİZLİK</vt:lpstr>
      <vt:lpstr>İŞSİZLİK</vt:lpstr>
      <vt:lpstr>İŞSİZLİK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user</dc:creator>
  <cp:lastModifiedBy>user</cp:lastModifiedBy>
  <cp:revision>1</cp:revision>
  <dcterms:created xsi:type="dcterms:W3CDTF">2020-01-11T17:29:23Z</dcterms:created>
  <dcterms:modified xsi:type="dcterms:W3CDTF">2020-01-11T17:29:58Z</dcterms:modified>
</cp:coreProperties>
</file>