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B1BE96B-43B2-484F-8FEB-9BCFBC9B00D1}"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198839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1BE96B-43B2-484F-8FEB-9BCFBC9B00D1}"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11695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1BE96B-43B2-484F-8FEB-9BCFBC9B00D1}"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330670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1BE96B-43B2-484F-8FEB-9BCFBC9B00D1}"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2225157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B1BE96B-43B2-484F-8FEB-9BCFBC9B00D1}"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175293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B1BE96B-43B2-484F-8FEB-9BCFBC9B00D1}"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1758537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1BE96B-43B2-484F-8FEB-9BCFBC9B00D1}" type="datetimeFigureOut">
              <a:rPr lang="tr-TR" smtClean="0"/>
              <a:t>11.01.2020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3766144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B1BE96B-43B2-484F-8FEB-9BCFBC9B00D1}" type="datetimeFigureOut">
              <a:rPr lang="tr-TR" smtClean="0"/>
              <a:t>11.01.2020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933322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B1BE96B-43B2-484F-8FEB-9BCFBC9B00D1}" type="datetimeFigureOut">
              <a:rPr lang="tr-TR" smtClean="0"/>
              <a:t>11.01.2020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23382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B1BE96B-43B2-484F-8FEB-9BCFBC9B00D1}"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213508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B1BE96B-43B2-484F-8FEB-9BCFBC9B00D1}"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BD46838-1FDC-4B3A-8477-5FB7CA96700B}" type="slidenum">
              <a:rPr lang="tr-TR" smtClean="0"/>
              <a:t>‹#›</a:t>
            </a:fld>
            <a:endParaRPr lang="tr-TR"/>
          </a:p>
        </p:txBody>
      </p:sp>
    </p:spTree>
    <p:extLst>
      <p:ext uri="{BB962C8B-B14F-4D97-AF65-F5344CB8AC3E}">
        <p14:creationId xmlns:p14="http://schemas.microsoft.com/office/powerpoint/2010/main" val="29845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BE96B-43B2-484F-8FEB-9BCFBC9B00D1}" type="datetimeFigureOut">
              <a:rPr lang="tr-TR" smtClean="0"/>
              <a:t>11.01.2020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46838-1FDC-4B3A-8477-5FB7CA96700B}" type="slidenum">
              <a:rPr lang="tr-TR" smtClean="0"/>
              <a:t>‹#›</a:t>
            </a:fld>
            <a:endParaRPr lang="tr-TR"/>
          </a:p>
        </p:txBody>
      </p:sp>
    </p:spTree>
    <p:extLst>
      <p:ext uri="{BB962C8B-B14F-4D97-AF65-F5344CB8AC3E}">
        <p14:creationId xmlns:p14="http://schemas.microsoft.com/office/powerpoint/2010/main" val="296947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1426170"/>
          </a:xfrm>
        </p:spPr>
        <p:txBody>
          <a:bodyPr/>
          <a:lstStyle/>
          <a:p>
            <a:pPr algn="ctr"/>
            <a:r>
              <a:rPr lang="tr-TR" sz="2400" b="1" dirty="0"/>
              <a:t>T.C.</a:t>
            </a:r>
            <a:r>
              <a:rPr lang="tr-TR" b="1" dirty="0" smtClean="0"/>
              <a:t> </a:t>
            </a:r>
            <a:r>
              <a:rPr lang="tr-TR" sz="2400" b="1" dirty="0"/>
              <a:t>ANKARA ÜNİVERSİTESİ  </a:t>
            </a:r>
            <a:br>
              <a:rPr lang="tr-TR" sz="2400" b="1" dirty="0"/>
            </a:br>
            <a:r>
              <a:rPr lang="tr-TR" sz="2400" b="1" dirty="0"/>
              <a:t>AYAŞ MESLEK YÜKSEK OKULU</a:t>
            </a:r>
          </a:p>
        </p:txBody>
      </p:sp>
      <p:sp>
        <p:nvSpPr>
          <p:cNvPr id="7" name="6 Slayt Numarası Yer Tutucusu"/>
          <p:cNvSpPr>
            <a:spLocks noGrp="1"/>
          </p:cNvSpPr>
          <p:nvPr>
            <p:ph type="sldNum" sz="quarter" idx="12"/>
          </p:nvPr>
        </p:nvSpPr>
        <p:spPr/>
        <p:txBody>
          <a:bodyPr/>
          <a:lstStyle/>
          <a:p>
            <a:fld id="{4A47F8FB-8233-4EDA-99C2-FD0C08178D1D}" type="slidenum">
              <a:rPr lang="tr-TR" smtClean="0"/>
              <a:t>1</a:t>
            </a:fld>
            <a:endParaRPr lang="tr-TR"/>
          </a:p>
        </p:txBody>
      </p:sp>
      <p:graphicFrame>
        <p:nvGraphicFramePr>
          <p:cNvPr id="6" name="5 İçerik Yer Tutucusu"/>
          <p:cNvGraphicFramePr>
            <a:graphicFrameLocks noGrp="1"/>
          </p:cNvGraphicFramePr>
          <p:nvPr>
            <p:ph sz="quarter" idx="1"/>
            <p:extLst>
              <p:ext uri="{D42A27DB-BD31-4B8C-83A1-F6EECF244321}">
                <p14:modId xmlns:p14="http://schemas.microsoft.com/office/powerpoint/2010/main" val="4161902153"/>
              </p:ext>
            </p:extLst>
          </p:nvPr>
        </p:nvGraphicFramePr>
        <p:xfrm>
          <a:off x="1919537" y="2060848"/>
          <a:ext cx="8424937" cy="4557808"/>
        </p:xfrm>
        <a:graphic>
          <a:graphicData uri="http://schemas.openxmlformats.org/drawingml/2006/table">
            <a:tbl>
              <a:tblPr firstRow="1" bandRow="1">
                <a:tableStyleId>{912C8C85-51F0-491E-9774-3900AFEF0FD7}</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b="1"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8</a:t>
                      </a:r>
                      <a:endParaRPr lang="tr-TR" dirty="0"/>
                    </a:p>
                  </a:txBody>
                  <a:tcPr anchor="ctr"/>
                </a:tc>
                <a:extLst>
                  <a:ext uri="{0D108BD9-81ED-4DB2-BD59-A6C34878D82A}">
                    <a16:rowId xmlns:a16="http://schemas.microsoft.com/office/drawing/2014/main" val="10001"/>
                  </a:ext>
                </a:extLst>
              </a:tr>
              <a:tr h="1522375">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kern="1200" baseline="0" dirty="0" smtClean="0"/>
                        <a:t>İSTİHDAM </a:t>
                      </a:r>
                      <a:r>
                        <a:rPr lang="tr-TR" sz="1800" kern="1200" baseline="0" smtClean="0"/>
                        <a:t>VE </a:t>
                      </a:r>
                      <a:r>
                        <a:rPr lang="tr-TR" sz="1800" kern="1200" baseline="0" smtClean="0"/>
                        <a:t>İŞSİZLİK-2</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979266">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u="sng" kern="1200" dirty="0" err="1" smtClean="0">
                          <a:hlinkClick r:id="rId2"/>
                        </a:rPr>
                        <a:t>ccalisir</a:t>
                      </a:r>
                      <a:r>
                        <a:rPr lang="tr-TR" sz="1800" u="sng" kern="1200" dirty="0" smtClean="0">
                          <a:hlinkClick r:id="rId2"/>
                        </a:rPr>
                        <a:t>@</a:t>
                      </a:r>
                      <a:r>
                        <a:rPr lang="tr-TR" sz="1800" u="sng" kern="1200" dirty="0" err="1" smtClean="0">
                          <a:hlinkClick r:id="rId2"/>
                        </a:rPr>
                        <a:t>ankara</a:t>
                      </a:r>
                      <a:r>
                        <a:rPr lang="tr-TR" sz="1800" u="sng" kern="1200" dirty="0" smtClean="0">
                          <a:hlinkClick r:id="rId2"/>
                        </a:rPr>
                        <a:t>.edu.tr</a:t>
                      </a:r>
                      <a:r>
                        <a:rPr lang="tr-TR" sz="1800" u="sng" kern="1200" baseline="0" dirty="0" smtClean="0"/>
                        <a:t> </a:t>
                      </a:r>
                      <a:r>
                        <a:rPr lang="tr-TR" sz="1800" u="none" kern="1200" dirty="0" err="1" smtClean="0">
                          <a:hlinkClick r:id="rId3"/>
                        </a:rPr>
                        <a:t>yusufcan</a:t>
                      </a:r>
                      <a:r>
                        <a:rPr lang="tr-TR" sz="1800" u="none" kern="1200" dirty="0" smtClean="0">
                          <a:hlinkClick r:id="rId3"/>
                        </a:rPr>
                        <a:t>_</a:t>
                      </a:r>
                      <a:r>
                        <a:rPr lang="tr-TR" sz="1800" u="none" kern="1200" dirty="0" err="1" smtClean="0">
                          <a:hlinkClick r:id="rId3"/>
                        </a:rPr>
                        <a:t>calisir</a:t>
                      </a:r>
                      <a:r>
                        <a:rPr lang="tr-TR" sz="1800" u="none" kern="1200" dirty="0" smtClean="0">
                          <a:hlinkClick r:id="rId3"/>
                        </a:rPr>
                        <a:t>@</a:t>
                      </a:r>
                      <a:r>
                        <a:rPr lang="tr-TR" sz="1800" u="none" kern="1200" dirty="0" err="1" smtClean="0">
                          <a:hlinkClick r:id="rId3"/>
                        </a:rPr>
                        <a:t>hotmail</a:t>
                      </a:r>
                      <a:r>
                        <a:rPr lang="tr-TR" sz="1800" u="none" kern="1200" dirty="0" smtClean="0">
                          <a:hlinkClick r:id="rId3"/>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2135561" y="404664"/>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8688288" y="332656"/>
            <a:ext cx="1440160" cy="1296144"/>
          </a:xfrm>
          <a:prstGeom prst="rect">
            <a:avLst/>
          </a:prstGeom>
          <a:noFill/>
        </p:spPr>
      </p:pic>
    </p:spTree>
    <p:extLst>
      <p:ext uri="{BB962C8B-B14F-4D97-AF65-F5344CB8AC3E}">
        <p14:creationId xmlns:p14="http://schemas.microsoft.com/office/powerpoint/2010/main" val="3274244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a:bodyPr>
          <a:lstStyle/>
          <a:p>
            <a:pPr algn="l"/>
            <a:r>
              <a:rPr lang="tr-TR" b="1" dirty="0">
                <a:solidFill>
                  <a:srgbClr val="FF0000"/>
                </a:solidFill>
              </a:rPr>
              <a:t>TÜRKİYE’DE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10</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a:p>
          <a:p>
            <a:pPr algn="ctr">
              <a:buNone/>
            </a:pPr>
            <a:r>
              <a:rPr lang="tr-TR" b="1" dirty="0"/>
              <a:t>Türkiye’de işsizliğin 3 boyutu bulunmaktadır</a:t>
            </a:r>
            <a:r>
              <a:rPr lang="tr-TR" b="1" dirty="0" smtClean="0"/>
              <a:t>:</a:t>
            </a:r>
          </a:p>
          <a:p>
            <a:pPr algn="ctr">
              <a:buNone/>
            </a:pPr>
            <a:endParaRPr lang="tr-TR" b="1" dirty="0"/>
          </a:p>
          <a:p>
            <a:pPr>
              <a:buNone/>
            </a:pPr>
            <a:r>
              <a:rPr lang="tr-TR" dirty="0" smtClean="0"/>
              <a:t> 	</a:t>
            </a:r>
            <a:r>
              <a:rPr lang="tr-TR" b="1" dirty="0" smtClean="0"/>
              <a:t>Üçüncü </a:t>
            </a:r>
            <a:r>
              <a:rPr lang="tr-TR" b="1" dirty="0"/>
              <a:t>boyut</a:t>
            </a:r>
            <a:r>
              <a:rPr lang="tr-TR" dirty="0"/>
              <a:t> formel istihdam yapılarında ortaya çıkan kayıt dışı uygulamalardır</a:t>
            </a:r>
            <a:r>
              <a:rPr lang="tr-TR" dirty="0" smtClean="0"/>
              <a:t>.</a:t>
            </a:r>
          </a:p>
          <a:p>
            <a:pPr>
              <a:buNone/>
            </a:pPr>
            <a:endParaRPr lang="tr-TR" dirty="0"/>
          </a:p>
          <a:p>
            <a:r>
              <a:rPr lang="tr-TR" dirty="0"/>
              <a:t>Bu gruba giren istihdam; kayıt altına alınamayan geçici, mevsimlik, belirli süreli hizmet akitleriyle çalışanlar, sigorta ve iş kanunu yükümlülükleri çeşitli şekillerde eksik gösterilenler veya hiç gösterilmeyenler başta olmak üzere çok çeşitli biçimlerde ortaya çıkmaktadır.</a:t>
            </a:r>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4155478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fontScale="90000"/>
          </a:bodyPr>
          <a:lstStyle/>
          <a:p>
            <a:pPr algn="l"/>
            <a:r>
              <a:rPr lang="tr-TR" sz="3600" b="1" dirty="0"/>
              <a:t>İŞSİZLİĞE KARŞI UYGULANAN POLİTİKALAR</a:t>
            </a:r>
          </a:p>
        </p:txBody>
      </p:sp>
      <p:sp>
        <p:nvSpPr>
          <p:cNvPr id="8" name="7 Slayt Numarası Yer Tutucusu"/>
          <p:cNvSpPr>
            <a:spLocks noGrp="1"/>
          </p:cNvSpPr>
          <p:nvPr>
            <p:ph type="sldNum" sz="quarter" idx="12"/>
          </p:nvPr>
        </p:nvSpPr>
        <p:spPr/>
        <p:txBody>
          <a:bodyPr/>
          <a:lstStyle/>
          <a:p>
            <a:fld id="{4A47F8FB-8233-4EDA-99C2-FD0C08178D1D}" type="slidenum">
              <a:rPr lang="tr-TR" smtClean="0"/>
              <a:t>11</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b="1" dirty="0"/>
          </a:p>
          <a:p>
            <a:r>
              <a:rPr lang="tr-TR" dirty="0"/>
              <a:t>Devletlerin işsizlik sorununa müdahalesi ise içinde bulundukları ekonomik koşullara, işsizlik sorununa bakış açılarına, gelişmişlik düzeylerine ve mali imkanlarına göre şekillenmiştir. </a:t>
            </a:r>
            <a:endParaRPr lang="tr-TR" dirty="0" smtClean="0"/>
          </a:p>
          <a:p>
            <a:endParaRPr lang="tr-TR" dirty="0"/>
          </a:p>
          <a:p>
            <a:r>
              <a:rPr lang="tr-TR" dirty="0"/>
              <a:t>Ancak devletler işsizlik sorununu çözerken temelde 2 amaca odaklanmışlardır:</a:t>
            </a:r>
          </a:p>
          <a:p>
            <a:pPr>
              <a:buNone/>
            </a:pPr>
            <a:r>
              <a:rPr lang="tr-TR" dirty="0" smtClean="0"/>
              <a:t>	1-Tam </a:t>
            </a:r>
            <a:r>
              <a:rPr lang="tr-TR" dirty="0"/>
              <a:t>istihdam ve yüksek büyüme hızı elde ederek milli geliri arttırmak,</a:t>
            </a:r>
          </a:p>
          <a:p>
            <a:pPr>
              <a:buNone/>
            </a:pPr>
            <a:r>
              <a:rPr lang="tr-TR" dirty="0" smtClean="0"/>
              <a:t>	2-İşsizliğin </a:t>
            </a:r>
            <a:r>
              <a:rPr lang="tr-TR" dirty="0"/>
              <a:t>neden olacağı toplumsal sorunları ortaya çıkmadan önlemek.</a:t>
            </a:r>
          </a:p>
          <a:p>
            <a:endParaRPr lang="tr-TR" dirty="0"/>
          </a:p>
          <a:p>
            <a:endParaRPr lang="tr-TR" dirty="0"/>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004661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fontScale="90000"/>
          </a:bodyPr>
          <a:lstStyle/>
          <a:p>
            <a:pPr algn="l"/>
            <a:r>
              <a:rPr lang="tr-TR" sz="3600" b="1" dirty="0"/>
              <a:t>İŞSİZLİĞE KARŞI UYGULANAN POLİTİKALAR</a:t>
            </a:r>
          </a:p>
        </p:txBody>
      </p:sp>
      <p:sp>
        <p:nvSpPr>
          <p:cNvPr id="8" name="7 Slayt Numarası Yer Tutucusu"/>
          <p:cNvSpPr>
            <a:spLocks noGrp="1"/>
          </p:cNvSpPr>
          <p:nvPr>
            <p:ph type="sldNum" sz="quarter" idx="12"/>
          </p:nvPr>
        </p:nvSpPr>
        <p:spPr/>
        <p:txBody>
          <a:bodyPr/>
          <a:lstStyle/>
          <a:p>
            <a:fld id="{4A47F8FB-8233-4EDA-99C2-FD0C08178D1D}" type="slidenum">
              <a:rPr lang="tr-TR" smtClean="0"/>
              <a:t>12</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b="1" dirty="0"/>
          </a:p>
          <a:p>
            <a:pPr algn="ctr">
              <a:buNone/>
            </a:pPr>
            <a:r>
              <a:rPr lang="tr-TR" b="1" dirty="0"/>
              <a:t>Günümüzde işsizlikle mücadelede uygulanan emek piyasası politikaları</a:t>
            </a:r>
            <a:r>
              <a:rPr lang="tr-TR" b="1" dirty="0" smtClean="0"/>
              <a:t>:</a:t>
            </a:r>
          </a:p>
          <a:p>
            <a:pPr algn="ctr">
              <a:buNone/>
            </a:pPr>
            <a:endParaRPr lang="tr-TR" b="1" dirty="0"/>
          </a:p>
          <a:p>
            <a:pPr algn="ctr">
              <a:buNone/>
            </a:pPr>
            <a:r>
              <a:rPr lang="tr-TR" dirty="0" smtClean="0"/>
              <a:t>	1-Pasif </a:t>
            </a:r>
            <a:r>
              <a:rPr lang="tr-TR" dirty="0"/>
              <a:t>İstihdam </a:t>
            </a:r>
            <a:r>
              <a:rPr lang="tr-TR" dirty="0" smtClean="0"/>
              <a:t>Politikaları</a:t>
            </a:r>
          </a:p>
          <a:p>
            <a:pPr algn="ctr">
              <a:buNone/>
            </a:pPr>
            <a:endParaRPr lang="tr-TR" dirty="0"/>
          </a:p>
          <a:p>
            <a:pPr algn="ctr">
              <a:buNone/>
            </a:pPr>
            <a:r>
              <a:rPr lang="tr-TR" dirty="0" smtClean="0"/>
              <a:t>	2-Aktif </a:t>
            </a:r>
            <a:r>
              <a:rPr lang="tr-TR" dirty="0"/>
              <a:t>İstihdam Politikaları</a:t>
            </a:r>
          </a:p>
          <a:p>
            <a:endParaRPr lang="tr-TR" dirty="0"/>
          </a:p>
          <a:p>
            <a:endParaRPr lang="tr-TR" dirty="0"/>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916287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fontScale="90000"/>
          </a:bodyPr>
          <a:lstStyle/>
          <a:p>
            <a:pPr algn="l"/>
            <a:r>
              <a:rPr lang="tr-TR" sz="3600" b="1" dirty="0"/>
              <a:t>İŞSİZLİĞE KARŞI UYGULANAN POLİTİKALAR</a:t>
            </a:r>
          </a:p>
        </p:txBody>
      </p:sp>
      <p:sp>
        <p:nvSpPr>
          <p:cNvPr id="8" name="7 Slayt Numarası Yer Tutucusu"/>
          <p:cNvSpPr>
            <a:spLocks noGrp="1"/>
          </p:cNvSpPr>
          <p:nvPr>
            <p:ph type="sldNum" sz="quarter" idx="12"/>
          </p:nvPr>
        </p:nvSpPr>
        <p:spPr/>
        <p:txBody>
          <a:bodyPr/>
          <a:lstStyle/>
          <a:p>
            <a:fld id="{4A47F8FB-8233-4EDA-99C2-FD0C08178D1D}" type="slidenum">
              <a:rPr lang="tr-TR" smtClean="0"/>
              <a:t>13</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dirty="0"/>
          </a:p>
          <a:p>
            <a:pPr algn="ctr">
              <a:buNone/>
            </a:pPr>
            <a:r>
              <a:rPr lang="tr-TR" b="1" dirty="0"/>
              <a:t>İNSANA YAKIŞIR İŞ (DECENT WORK) </a:t>
            </a:r>
            <a:endParaRPr lang="tr-TR" b="1" dirty="0" smtClean="0"/>
          </a:p>
          <a:p>
            <a:pPr algn="ctr">
              <a:buNone/>
            </a:pPr>
            <a:endParaRPr lang="tr-TR" b="1" dirty="0"/>
          </a:p>
          <a:p>
            <a:r>
              <a:rPr lang="tr-TR" dirty="0" err="1"/>
              <a:t>ILO’ya</a:t>
            </a:r>
            <a:r>
              <a:rPr lang="tr-TR" dirty="0"/>
              <a:t> göre; insan yakışır iş, çalışma hayatında bireylerin temel haklarını koruduğu, yeterli bir gelir ve sosyal koruma sağlayan üretken bir iş olarak tanımlanmakta, kadın, erkek tüm bireyler için, özgürlük, eşitlik, güvenlik ve saygınlık koşullarında insan onuruna yakışan üretken bir iş olarak ifade edilmektedir. </a:t>
            </a:r>
          </a:p>
          <a:p>
            <a:endParaRPr lang="tr-TR" dirty="0"/>
          </a:p>
          <a:p>
            <a:endParaRPr lang="tr-TR" dirty="0"/>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818014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fontScale="90000"/>
          </a:bodyPr>
          <a:lstStyle/>
          <a:p>
            <a:pPr algn="l"/>
            <a:r>
              <a:rPr lang="tr-TR" sz="2800" b="1" dirty="0"/>
              <a:t>TÜRKİYE’DE İŞSİZLİĞE KARŞI UYGULANAN POLİTİKALAR</a:t>
            </a:r>
          </a:p>
        </p:txBody>
      </p:sp>
      <p:sp>
        <p:nvSpPr>
          <p:cNvPr id="8" name="7 Slayt Numarası Yer Tutucusu"/>
          <p:cNvSpPr>
            <a:spLocks noGrp="1"/>
          </p:cNvSpPr>
          <p:nvPr>
            <p:ph type="sldNum" sz="quarter" idx="12"/>
          </p:nvPr>
        </p:nvSpPr>
        <p:spPr/>
        <p:txBody>
          <a:bodyPr/>
          <a:lstStyle/>
          <a:p>
            <a:fld id="{4A47F8FB-8233-4EDA-99C2-FD0C08178D1D}" type="slidenum">
              <a:rPr lang="tr-TR" smtClean="0"/>
              <a:t>14</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dirty="0"/>
          </a:p>
          <a:p>
            <a:endParaRPr lang="tr-TR" dirty="0" smtClean="0"/>
          </a:p>
          <a:p>
            <a:r>
              <a:rPr lang="tr-TR" dirty="0" smtClean="0"/>
              <a:t>X</a:t>
            </a:r>
            <a:r>
              <a:rPr lang="tr-TR" dirty="0"/>
              <a:t>. Kalkınma Planında ise (2014-2018); işsizler için açık işlerin etkin bir şekilde eşleştirilememesi, kadınların işgücüne ve istihdama katılımının düşük olması, taşeronlaşma gibi uygulamalarda yaşanan sorunların devam etmesi, esnek çalışma biçimlerinin etkin bir biçimde uygulamaması ile sosyal yardım istihdam bağlantısının zayıfladığı gibi konuların varlığını sürdürdüğü üzerinde durulmuştur. </a:t>
            </a:r>
          </a:p>
          <a:p>
            <a:endParaRPr lang="tr-TR" dirty="0"/>
          </a:p>
          <a:p>
            <a:endParaRPr lang="tr-TR" dirty="0"/>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142137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a:t>GELİŞMİŞ ÜLKELERDE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2</a:t>
            </a:fld>
            <a:endParaRPr lang="tr-TR"/>
          </a:p>
        </p:txBody>
      </p:sp>
      <p:sp>
        <p:nvSpPr>
          <p:cNvPr id="3" name="2 İçerik Yer Tutucusu"/>
          <p:cNvSpPr>
            <a:spLocks noGrp="1"/>
          </p:cNvSpPr>
          <p:nvPr>
            <p:ph sz="quarter" idx="1"/>
          </p:nvPr>
        </p:nvSpPr>
        <p:spPr>
          <a:xfrm>
            <a:off x="1775520" y="980728"/>
            <a:ext cx="8640960" cy="5544616"/>
          </a:xfrm>
        </p:spPr>
        <p:txBody>
          <a:bodyPr>
            <a:normAutofit lnSpcReduction="10000"/>
          </a:bodyPr>
          <a:lstStyle/>
          <a:p>
            <a:pPr algn="ctr">
              <a:buNone/>
            </a:pPr>
            <a:endParaRPr lang="tr-TR" b="1" dirty="0" smtClean="0"/>
          </a:p>
          <a:p>
            <a:r>
              <a:rPr lang="tr-TR" dirty="0"/>
              <a:t>ILO 2015 Dünya İstihdam Raporuna göre; 2019 yılına kadar dünyadaki işsiz sayısı</a:t>
            </a:r>
            <a:r>
              <a:rPr lang="tr-TR" dirty="0">
                <a:sym typeface="Wingdings"/>
              </a:rPr>
              <a:t></a:t>
            </a:r>
            <a:r>
              <a:rPr lang="tr-TR" dirty="0"/>
              <a:t>201 milyon,</a:t>
            </a:r>
          </a:p>
          <a:p>
            <a:r>
              <a:rPr lang="tr-TR" dirty="0"/>
              <a:t>Takip eden 5 yıl içinde de 212 milyon olacağı belirtilmektedir.</a:t>
            </a:r>
          </a:p>
          <a:p>
            <a:pPr>
              <a:buNone/>
            </a:pPr>
            <a:endParaRPr lang="tr-TR" dirty="0"/>
          </a:p>
          <a:p>
            <a:r>
              <a:rPr lang="tr-TR" dirty="0"/>
              <a:t>2016 yılı verilerine göre AB-28’de işsizlik; %8,5, Euro Bölgesi’nde ise %10’dur.</a:t>
            </a:r>
          </a:p>
          <a:p>
            <a:r>
              <a:rPr lang="tr-TR" dirty="0"/>
              <a:t>En düşük işsizlik oranı</a:t>
            </a:r>
            <a:r>
              <a:rPr lang="tr-TR" dirty="0">
                <a:sym typeface="Wingdings"/>
              </a:rPr>
              <a:t></a:t>
            </a:r>
            <a:r>
              <a:rPr lang="tr-TR" dirty="0"/>
              <a:t> Çek Cumhuriyeti; %4</a:t>
            </a:r>
          </a:p>
          <a:p>
            <a:r>
              <a:rPr lang="tr-TR" dirty="0"/>
              <a:t>			  Almanya %4,1</a:t>
            </a:r>
          </a:p>
          <a:p>
            <a:r>
              <a:rPr lang="tr-TR" dirty="0"/>
              <a:t>En yüksek işsizlik oranı</a:t>
            </a:r>
            <a:r>
              <a:rPr lang="tr-TR" dirty="0">
                <a:sym typeface="Wingdings"/>
              </a:rPr>
              <a:t></a:t>
            </a:r>
            <a:r>
              <a:rPr lang="tr-TR" dirty="0"/>
              <a:t> Yunanistan % 23,2</a:t>
            </a:r>
          </a:p>
          <a:p>
            <a:r>
              <a:rPr lang="tr-TR" dirty="0"/>
              <a:t>			İspanya %19,3</a:t>
            </a:r>
          </a:p>
          <a:p>
            <a:endParaRPr lang="tr-TR" dirty="0" smtClean="0"/>
          </a:p>
          <a:p>
            <a:endParaRPr lang="tr-TR" dirty="0"/>
          </a:p>
          <a:p>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552038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a:t>GELİŞMİŞ ÜLKELERDE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3</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b="1" dirty="0" smtClean="0"/>
          </a:p>
          <a:p>
            <a:r>
              <a:rPr lang="tr-TR" dirty="0"/>
              <a:t>25 yaş altı genç işsiz oranı;</a:t>
            </a:r>
          </a:p>
          <a:p>
            <a:r>
              <a:rPr lang="tr-TR" dirty="0"/>
              <a:t>AB</a:t>
            </a:r>
            <a:r>
              <a:rPr lang="tr-TR" dirty="0">
                <a:sym typeface="Wingdings"/>
              </a:rPr>
              <a:t></a:t>
            </a:r>
            <a:r>
              <a:rPr lang="tr-TR" dirty="0"/>
              <a:t> %18,2; Euro Bölgesi</a:t>
            </a:r>
            <a:r>
              <a:rPr lang="tr-TR" dirty="0">
                <a:sym typeface="Wingdings"/>
              </a:rPr>
              <a:t></a:t>
            </a:r>
            <a:r>
              <a:rPr lang="tr-TR" dirty="0"/>
              <a:t>%20,3</a:t>
            </a:r>
          </a:p>
          <a:p>
            <a:r>
              <a:rPr lang="tr-TR" dirty="0"/>
              <a:t>En düşük genç işsizliği</a:t>
            </a:r>
            <a:r>
              <a:rPr lang="tr-TR" dirty="0">
                <a:sym typeface="Wingdings"/>
              </a:rPr>
              <a:t></a:t>
            </a:r>
            <a:r>
              <a:rPr lang="tr-TR" dirty="0"/>
              <a:t> Almanya %6,8</a:t>
            </a:r>
          </a:p>
          <a:p>
            <a:r>
              <a:rPr lang="tr-TR" dirty="0"/>
              <a:t>En yüksek genç işsizliği</a:t>
            </a:r>
            <a:r>
              <a:rPr lang="tr-TR" dirty="0">
                <a:sym typeface="Wingdings"/>
              </a:rPr>
              <a:t></a:t>
            </a:r>
            <a:r>
              <a:rPr lang="tr-TR" dirty="0"/>
              <a:t>Yunanistan %42,7</a:t>
            </a:r>
          </a:p>
          <a:p>
            <a:r>
              <a:rPr lang="tr-TR" dirty="0"/>
              <a:t>			   İspanya %43,2</a:t>
            </a:r>
          </a:p>
          <a:p>
            <a:r>
              <a:rPr lang="tr-TR" dirty="0"/>
              <a:t>			   İtalya  %37,1</a:t>
            </a:r>
          </a:p>
          <a:p>
            <a:endParaRPr lang="tr-TR" dirty="0" smtClean="0"/>
          </a:p>
          <a:p>
            <a:endParaRPr lang="tr-TR" dirty="0"/>
          </a:p>
          <a:p>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53937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lstStyle/>
          <a:p>
            <a:pPr algn="l"/>
            <a:r>
              <a:rPr lang="tr-TR" b="1" dirty="0"/>
              <a:t>GELİŞMİŞ ÜLKELERDE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4</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b="1" dirty="0" smtClean="0"/>
          </a:p>
          <a:p>
            <a:endParaRPr lang="tr-TR" dirty="0" smtClean="0"/>
          </a:p>
          <a:p>
            <a:r>
              <a:rPr lang="tr-TR" u="sng" dirty="0"/>
              <a:t>Günümüzde gelişmiş ülkelerdeki işsizliğin karakteristiği</a:t>
            </a:r>
            <a:r>
              <a:rPr lang="tr-TR" u="sng" dirty="0" smtClean="0"/>
              <a:t>;</a:t>
            </a:r>
          </a:p>
          <a:p>
            <a:endParaRPr lang="tr-TR" dirty="0"/>
          </a:p>
          <a:p>
            <a:pPr marL="914400" lvl="1" indent="-514350">
              <a:buFont typeface="+mj-lt"/>
              <a:buAutoNum type="alphaLcParenR"/>
            </a:pPr>
            <a:r>
              <a:rPr lang="tr-TR" dirty="0"/>
              <a:t>Yüksek oranlı yapısal işsizlik,</a:t>
            </a:r>
          </a:p>
          <a:p>
            <a:pPr marL="914400" lvl="1" indent="-514350">
              <a:buFont typeface="+mj-lt"/>
              <a:buAutoNum type="alphaLcParenR"/>
            </a:pPr>
            <a:r>
              <a:rPr lang="tr-TR" dirty="0"/>
              <a:t>Genç işsizliği,</a:t>
            </a:r>
          </a:p>
          <a:p>
            <a:pPr marL="914400" lvl="1" indent="-514350">
              <a:buFont typeface="+mj-lt"/>
              <a:buAutoNum type="alphaLcParenR"/>
            </a:pPr>
            <a:r>
              <a:rPr lang="tr-TR" dirty="0"/>
              <a:t>Uzun süreli işsizlik,</a:t>
            </a:r>
          </a:p>
          <a:p>
            <a:pPr marL="914400" lvl="1" indent="-514350">
              <a:buFont typeface="+mj-lt"/>
              <a:buAutoNum type="alphaLcParenR"/>
            </a:pPr>
            <a:r>
              <a:rPr lang="tr-TR" dirty="0"/>
              <a:t>Kadın işgücü merkezli işsizlik.</a:t>
            </a:r>
          </a:p>
          <a:p>
            <a:endParaRPr lang="tr-TR" dirty="0" smtClean="0"/>
          </a:p>
          <a:p>
            <a:endParaRPr lang="tr-TR" dirty="0"/>
          </a:p>
          <a:p>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695510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fontScale="90000"/>
          </a:bodyPr>
          <a:lstStyle/>
          <a:p>
            <a:pPr algn="l"/>
            <a:r>
              <a:rPr lang="tr-TR" b="1" dirty="0"/>
              <a:t>GELİŞMEKTE OLAN ÜLKELERDE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5</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lgn="ctr">
              <a:buNone/>
            </a:pPr>
            <a:endParaRPr lang="tr-TR" b="1" dirty="0" smtClean="0"/>
          </a:p>
          <a:p>
            <a:r>
              <a:rPr lang="tr-TR" dirty="0"/>
              <a:t>Gelişmekte olan ülkelerde, kırsal kesimde modern tarım tekniklerine geçiş kentleşmeyi hızlandırmış; </a:t>
            </a:r>
            <a:endParaRPr lang="tr-TR" dirty="0" smtClean="0"/>
          </a:p>
          <a:p>
            <a:r>
              <a:rPr lang="tr-TR" dirty="0" smtClean="0"/>
              <a:t>kentlere </a:t>
            </a:r>
            <a:r>
              <a:rPr lang="tr-TR" dirty="0"/>
              <a:t>göç eden bu nüfus ise ancak çok az bir bölümü modern sektörde düzenli ve örgütlü bir işe kavuşabilmiştir. </a:t>
            </a:r>
            <a:endParaRPr lang="tr-TR" dirty="0" smtClean="0"/>
          </a:p>
          <a:p>
            <a:endParaRPr lang="tr-TR" dirty="0"/>
          </a:p>
          <a:p>
            <a:r>
              <a:rPr lang="tr-TR" dirty="0"/>
              <a:t>Büyük bir çoğunluğu oluşturan geniş yığınlar ya işsizler ordusuna katılmış veya </a:t>
            </a:r>
            <a:r>
              <a:rPr lang="tr-TR" b="1" dirty="0" err="1"/>
              <a:t>informel</a:t>
            </a:r>
            <a:r>
              <a:rPr lang="tr-TR" b="1" dirty="0"/>
              <a:t> / marjinal / kayıt dışı sektörlerdeki geçici, güvencesiz ve süreksiz </a:t>
            </a:r>
            <a:r>
              <a:rPr lang="tr-TR" dirty="0"/>
              <a:t>işlerde geçimlerini kazanmaya yönelmişlerdir.</a:t>
            </a:r>
          </a:p>
          <a:p>
            <a:endParaRPr lang="tr-TR" dirty="0" smtClean="0"/>
          </a:p>
          <a:p>
            <a:endParaRPr lang="tr-TR" dirty="0"/>
          </a:p>
          <a:p>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842292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fontScale="90000"/>
          </a:bodyPr>
          <a:lstStyle/>
          <a:p>
            <a:pPr algn="l"/>
            <a:r>
              <a:rPr lang="tr-TR" b="1" dirty="0"/>
              <a:t>GELİŞMEKTE OLAN ÜLKELERDE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6</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a:p>
          <a:p>
            <a:r>
              <a:rPr lang="tr-TR" dirty="0" smtClean="0"/>
              <a:t>Bu </a:t>
            </a:r>
            <a:r>
              <a:rPr lang="tr-TR" dirty="0"/>
              <a:t>ülkelerde işsizliğin yanı sıra, </a:t>
            </a:r>
            <a:r>
              <a:rPr lang="tr-TR" b="1" dirty="0"/>
              <a:t>eksik istihdam ve gizli işsizlik </a:t>
            </a:r>
            <a:r>
              <a:rPr lang="tr-TR" dirty="0"/>
              <a:t>her zaman önemli bir sorun olmuştur</a:t>
            </a:r>
            <a:r>
              <a:rPr lang="tr-TR" dirty="0" smtClean="0"/>
              <a:t>.</a:t>
            </a:r>
          </a:p>
          <a:p>
            <a:endParaRPr lang="tr-TR" dirty="0"/>
          </a:p>
          <a:p>
            <a:r>
              <a:rPr lang="tr-TR" dirty="0"/>
              <a:t>Kayıt dışı sektör istihdamı giderek artmaktadır</a:t>
            </a:r>
            <a:r>
              <a:rPr lang="tr-TR" dirty="0" smtClean="0"/>
              <a:t>.</a:t>
            </a:r>
          </a:p>
          <a:p>
            <a:endParaRPr lang="tr-TR" dirty="0"/>
          </a:p>
          <a:p>
            <a:r>
              <a:rPr lang="tr-TR" dirty="0"/>
              <a:t>Kentsel aşırı işsizlik ve sonuçlarına razı olmak ya da kırsal eksik istihdamın devamını sağlayacak politikaları sürdürmekten oluşan iki seçenek geçerlidir. </a:t>
            </a:r>
          </a:p>
          <a:p>
            <a:endParaRPr lang="tr-TR" dirty="0" smtClean="0"/>
          </a:p>
          <a:p>
            <a:endParaRPr lang="tr-TR" dirty="0"/>
          </a:p>
          <a:p>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888354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a:bodyPr>
          <a:lstStyle/>
          <a:p>
            <a:pPr algn="l"/>
            <a:r>
              <a:rPr lang="tr-TR" b="1" dirty="0">
                <a:solidFill>
                  <a:srgbClr val="FF0000"/>
                </a:solidFill>
              </a:rPr>
              <a:t>TÜRKİYE’DE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7</a:t>
            </a:fld>
            <a:endParaRPr lang="tr-TR"/>
          </a:p>
        </p:txBody>
      </p:sp>
      <p:sp>
        <p:nvSpPr>
          <p:cNvPr id="3" name="2 İçerik Yer Tutucusu"/>
          <p:cNvSpPr>
            <a:spLocks noGrp="1"/>
          </p:cNvSpPr>
          <p:nvPr>
            <p:ph sz="quarter" idx="1"/>
          </p:nvPr>
        </p:nvSpPr>
        <p:spPr>
          <a:xfrm>
            <a:off x="1775520" y="980728"/>
            <a:ext cx="8640960" cy="5544616"/>
          </a:xfrm>
        </p:spPr>
        <p:txBody>
          <a:bodyPr>
            <a:normAutofit fontScale="85000" lnSpcReduction="20000"/>
          </a:bodyPr>
          <a:lstStyle/>
          <a:p>
            <a:pPr>
              <a:buNone/>
            </a:pPr>
            <a:endParaRPr lang="tr-TR" dirty="0"/>
          </a:p>
          <a:p>
            <a:pPr algn="ctr">
              <a:buNone/>
            </a:pPr>
            <a:r>
              <a:rPr lang="tr-TR" b="1" dirty="0"/>
              <a:t>Türkiye’de emek piyasasının özellikleri ve Türkiye’deki İşsizlik Sorunu</a:t>
            </a:r>
            <a:r>
              <a:rPr lang="tr-TR" b="1" dirty="0" smtClean="0"/>
              <a:t>;</a:t>
            </a:r>
          </a:p>
          <a:p>
            <a:pPr algn="ctr">
              <a:buNone/>
            </a:pPr>
            <a:endParaRPr lang="tr-TR" b="1" dirty="0"/>
          </a:p>
          <a:p>
            <a:pPr lvl="1"/>
            <a:r>
              <a:rPr lang="tr-TR" dirty="0"/>
              <a:t> </a:t>
            </a:r>
            <a:r>
              <a:rPr lang="tr-TR" dirty="0" smtClean="0"/>
              <a:t>Çok </a:t>
            </a:r>
            <a:r>
              <a:rPr lang="tr-TR" dirty="0"/>
              <a:t>parçalı yapı,</a:t>
            </a:r>
          </a:p>
          <a:p>
            <a:pPr lvl="1"/>
            <a:r>
              <a:rPr lang="tr-TR" dirty="0"/>
              <a:t>Genç ve dinamik bir nüfus yapısı, </a:t>
            </a:r>
          </a:p>
          <a:p>
            <a:pPr lvl="1"/>
            <a:r>
              <a:rPr lang="tr-TR" dirty="0"/>
              <a:t>Büyük bir emek arzı </a:t>
            </a:r>
            <a:r>
              <a:rPr lang="tr-TR" dirty="0" smtClean="0"/>
              <a:t>fazlalığı</a:t>
            </a:r>
          </a:p>
          <a:p>
            <a:pPr lvl="1"/>
            <a:endParaRPr lang="tr-TR" dirty="0"/>
          </a:p>
          <a:p>
            <a:pPr lvl="1"/>
            <a:r>
              <a:rPr lang="tr-TR" dirty="0"/>
              <a:t>İşgücü nitelik itibariyle genç ve niteliksiz, </a:t>
            </a:r>
          </a:p>
          <a:p>
            <a:pPr lvl="1"/>
            <a:r>
              <a:rPr lang="tr-TR" dirty="0"/>
              <a:t>Tarımsal istihdam yüksek,</a:t>
            </a:r>
          </a:p>
          <a:p>
            <a:pPr lvl="1"/>
            <a:r>
              <a:rPr lang="tr-TR" dirty="0"/>
              <a:t>Ücretli çalışanların toplam istihdamdaki payı oldukça sınırlı</a:t>
            </a:r>
            <a:r>
              <a:rPr lang="tr-TR" dirty="0" smtClean="0"/>
              <a:t>,</a:t>
            </a:r>
            <a:endParaRPr lang="tr-TR" dirty="0"/>
          </a:p>
          <a:p>
            <a:pPr lvl="1"/>
            <a:r>
              <a:rPr lang="tr-TR" dirty="0"/>
              <a:t>Emek piyasasındaki kurumsallaşma düzeyi düşük ve yetersiz,</a:t>
            </a:r>
          </a:p>
          <a:p>
            <a:pPr lvl="1"/>
            <a:r>
              <a:rPr lang="tr-TR" dirty="0"/>
              <a:t>Yeterli istihdam hizmetlerinin sunulmaması</a:t>
            </a:r>
            <a:r>
              <a:rPr lang="tr-TR" dirty="0" smtClean="0"/>
              <a:t>,</a:t>
            </a:r>
          </a:p>
          <a:p>
            <a:pPr lvl="1"/>
            <a:endParaRPr lang="tr-TR" dirty="0"/>
          </a:p>
          <a:p>
            <a:pPr lvl="1"/>
            <a:r>
              <a:rPr lang="tr-TR" dirty="0"/>
              <a:t>Kırsal istihdam/kentsel istihdam,</a:t>
            </a:r>
          </a:p>
          <a:p>
            <a:pPr lvl="1"/>
            <a:r>
              <a:rPr lang="tr-TR" dirty="0"/>
              <a:t>Formel istihdam /</a:t>
            </a:r>
            <a:r>
              <a:rPr lang="tr-TR" dirty="0" err="1"/>
              <a:t>informel</a:t>
            </a:r>
            <a:r>
              <a:rPr lang="tr-TR" dirty="0"/>
              <a:t> istihdam,	</a:t>
            </a:r>
          </a:p>
          <a:p>
            <a:pPr lvl="1"/>
            <a:r>
              <a:rPr lang="tr-TR" dirty="0"/>
              <a:t>Tarım istihdamı/sanayi </a:t>
            </a:r>
            <a:r>
              <a:rPr lang="tr-TR" dirty="0" smtClean="0"/>
              <a:t>istihdamı</a:t>
            </a:r>
          </a:p>
          <a:p>
            <a:r>
              <a:rPr lang="tr-TR" dirty="0" smtClean="0"/>
              <a:t>gibi istihdam şekilleri iç içe ve karşı karşıya bulunmaktadır.</a:t>
            </a:r>
            <a:endParaRPr lang="tr-TR" dirty="0"/>
          </a:p>
          <a:p>
            <a:endParaRPr lang="tr-TR" dirty="0"/>
          </a:p>
          <a:p>
            <a:endParaRPr lang="tr-TR" dirty="0" smtClean="0"/>
          </a:p>
          <a:p>
            <a:endParaRPr lang="tr-TR" dirty="0"/>
          </a:p>
          <a:p>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616392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a:bodyPr>
          <a:lstStyle/>
          <a:p>
            <a:pPr algn="l"/>
            <a:r>
              <a:rPr lang="tr-TR" b="1" dirty="0">
                <a:solidFill>
                  <a:srgbClr val="FF0000"/>
                </a:solidFill>
              </a:rPr>
              <a:t>TÜRKİYE’DE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8</a:t>
            </a:fld>
            <a:endParaRPr lang="tr-TR"/>
          </a:p>
        </p:txBody>
      </p:sp>
      <p:sp>
        <p:nvSpPr>
          <p:cNvPr id="3" name="2 İçerik Yer Tutucusu"/>
          <p:cNvSpPr>
            <a:spLocks noGrp="1"/>
          </p:cNvSpPr>
          <p:nvPr>
            <p:ph sz="quarter" idx="1"/>
          </p:nvPr>
        </p:nvSpPr>
        <p:spPr>
          <a:xfrm>
            <a:off x="1775520" y="980728"/>
            <a:ext cx="8640960" cy="5544616"/>
          </a:xfrm>
        </p:spPr>
        <p:txBody>
          <a:bodyPr>
            <a:normAutofit fontScale="92500" lnSpcReduction="20000"/>
          </a:bodyPr>
          <a:lstStyle/>
          <a:p>
            <a:pPr>
              <a:buNone/>
            </a:pPr>
            <a:endParaRPr lang="tr-TR" dirty="0"/>
          </a:p>
          <a:p>
            <a:pPr algn="ctr">
              <a:buNone/>
            </a:pPr>
            <a:r>
              <a:rPr lang="tr-TR" b="1" dirty="0"/>
              <a:t>Türkiye’de işsizliğin 3 boyutu bulunmaktadır</a:t>
            </a:r>
            <a:r>
              <a:rPr lang="tr-TR" b="1" dirty="0" smtClean="0"/>
              <a:t>:</a:t>
            </a:r>
          </a:p>
          <a:p>
            <a:pPr algn="ctr">
              <a:buNone/>
            </a:pPr>
            <a:endParaRPr lang="tr-TR" b="1" dirty="0"/>
          </a:p>
          <a:p>
            <a:pPr>
              <a:buNone/>
            </a:pPr>
            <a:r>
              <a:rPr lang="tr-TR" b="1" dirty="0" smtClean="0"/>
              <a:t>	Birinci </a:t>
            </a:r>
            <a:r>
              <a:rPr lang="tr-TR" b="1" dirty="0"/>
              <a:t>boyut </a:t>
            </a:r>
            <a:r>
              <a:rPr lang="tr-TR" dirty="0"/>
              <a:t>geleneksel tarım sektörüdür. </a:t>
            </a:r>
            <a:endParaRPr lang="tr-TR" dirty="0" smtClean="0"/>
          </a:p>
          <a:p>
            <a:pPr>
              <a:buNone/>
            </a:pPr>
            <a:endParaRPr lang="tr-TR" dirty="0"/>
          </a:p>
          <a:p>
            <a:r>
              <a:rPr lang="tr-TR" dirty="0"/>
              <a:t>Tarım sektörü küçük ölçekli aile işletmelerine dayalı, kadın işgücü istihdam eden, yoğun şekilde ücretsiz aile işçisi kullanan, mevsimlik dalgalanmalara tabi bir istihdam yapısına sahiptir</a:t>
            </a:r>
            <a:r>
              <a:rPr lang="tr-TR" dirty="0" smtClean="0"/>
              <a:t>.</a:t>
            </a:r>
          </a:p>
          <a:p>
            <a:endParaRPr lang="tr-TR" dirty="0"/>
          </a:p>
          <a:p>
            <a:r>
              <a:rPr lang="tr-TR" dirty="0"/>
              <a:t>Tarım sektöründe büyük boyutta işgücü fazlalığı bulunmaktadır</a:t>
            </a:r>
            <a:r>
              <a:rPr lang="tr-TR" dirty="0" smtClean="0"/>
              <a:t>.</a:t>
            </a:r>
          </a:p>
          <a:p>
            <a:endParaRPr lang="tr-TR" dirty="0"/>
          </a:p>
          <a:p>
            <a:r>
              <a:rPr lang="tr-TR" dirty="0"/>
              <a:t>Görülebilir ve görülemez eksik istihdam geleneksel tarım sektörünün en yaygın ve en ciddi sorunudur.</a:t>
            </a:r>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891072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75520" y="274638"/>
            <a:ext cx="8640960" cy="850106"/>
          </a:xfrm>
        </p:spPr>
        <p:txBody>
          <a:bodyPr>
            <a:normAutofit/>
          </a:bodyPr>
          <a:lstStyle/>
          <a:p>
            <a:pPr algn="l"/>
            <a:r>
              <a:rPr lang="tr-TR" b="1" dirty="0">
                <a:solidFill>
                  <a:srgbClr val="FF0000"/>
                </a:solidFill>
              </a:rPr>
              <a:t>TÜRKİYE’DE İŞSİZLİK</a:t>
            </a:r>
          </a:p>
        </p:txBody>
      </p:sp>
      <p:sp>
        <p:nvSpPr>
          <p:cNvPr id="8" name="7 Slayt Numarası Yer Tutucusu"/>
          <p:cNvSpPr>
            <a:spLocks noGrp="1"/>
          </p:cNvSpPr>
          <p:nvPr>
            <p:ph type="sldNum" sz="quarter" idx="12"/>
          </p:nvPr>
        </p:nvSpPr>
        <p:spPr/>
        <p:txBody>
          <a:bodyPr/>
          <a:lstStyle/>
          <a:p>
            <a:fld id="{4A47F8FB-8233-4EDA-99C2-FD0C08178D1D}" type="slidenum">
              <a:rPr lang="tr-TR" smtClean="0"/>
              <a:t>9</a:t>
            </a:fld>
            <a:endParaRPr lang="tr-TR"/>
          </a:p>
        </p:txBody>
      </p:sp>
      <p:sp>
        <p:nvSpPr>
          <p:cNvPr id="3" name="2 İçerik Yer Tutucusu"/>
          <p:cNvSpPr>
            <a:spLocks noGrp="1"/>
          </p:cNvSpPr>
          <p:nvPr>
            <p:ph sz="quarter" idx="1"/>
          </p:nvPr>
        </p:nvSpPr>
        <p:spPr>
          <a:xfrm>
            <a:off x="1775520" y="980728"/>
            <a:ext cx="8640960" cy="5544616"/>
          </a:xfrm>
        </p:spPr>
        <p:txBody>
          <a:bodyPr>
            <a:normAutofit/>
          </a:bodyPr>
          <a:lstStyle/>
          <a:p>
            <a:pPr>
              <a:buNone/>
            </a:pPr>
            <a:endParaRPr lang="tr-TR" dirty="0"/>
          </a:p>
          <a:p>
            <a:pPr algn="ctr">
              <a:buNone/>
            </a:pPr>
            <a:r>
              <a:rPr lang="tr-TR" b="1" dirty="0"/>
              <a:t>Türkiye’de işsizliğin 3 boyutu bulunmaktadır</a:t>
            </a:r>
            <a:r>
              <a:rPr lang="tr-TR" b="1" dirty="0" smtClean="0"/>
              <a:t>:</a:t>
            </a:r>
          </a:p>
          <a:p>
            <a:pPr algn="ctr">
              <a:buNone/>
            </a:pPr>
            <a:endParaRPr lang="tr-TR" b="1" dirty="0"/>
          </a:p>
          <a:p>
            <a:pPr>
              <a:buNone/>
            </a:pPr>
            <a:r>
              <a:rPr lang="tr-TR" b="1" dirty="0" smtClean="0"/>
              <a:t>	İkinci </a:t>
            </a:r>
            <a:r>
              <a:rPr lang="tr-TR" b="1" dirty="0"/>
              <a:t>boyut</a:t>
            </a:r>
            <a:r>
              <a:rPr lang="tr-TR" dirty="0"/>
              <a:t>, kentsel kayıt dışı istihdamdır</a:t>
            </a:r>
            <a:r>
              <a:rPr lang="tr-TR" dirty="0" smtClean="0"/>
              <a:t>.</a:t>
            </a:r>
          </a:p>
          <a:p>
            <a:pPr>
              <a:buNone/>
            </a:pPr>
            <a:r>
              <a:rPr lang="tr-TR" dirty="0" smtClean="0"/>
              <a:t> </a:t>
            </a:r>
            <a:endParaRPr lang="tr-TR" dirty="0"/>
          </a:p>
          <a:p>
            <a:r>
              <a:rPr lang="tr-TR" dirty="0"/>
              <a:t>Yüksek kentleşme oranına karşın, kentlerde formel iş imkanlarının sınırlı olması, kırsal kesimden göçle gelen işgücünü hızla kayıt dışı sektöre itmekte, bu durumun doğal bir sonucu olarak da kayıt dışı sektör hızla büyümektedir. </a:t>
            </a:r>
          </a:p>
          <a:p>
            <a:pPr>
              <a:buNone/>
            </a:pPr>
            <a:endParaRPr lang="tr-TR" dirty="0"/>
          </a:p>
          <a:p>
            <a:endParaRPr lang="tr-TR" dirty="0"/>
          </a:p>
          <a:p>
            <a:endParaRPr lang="tr-TR" dirty="0"/>
          </a:p>
          <a:p>
            <a:pPr algn="ctr">
              <a:buNone/>
            </a:pPr>
            <a:endParaRPr lang="tr-TR" dirty="0"/>
          </a:p>
          <a:p>
            <a:pPr>
              <a:buNone/>
            </a:pPr>
            <a:endParaRPr lang="tr-TR" dirty="0"/>
          </a:p>
          <a:p>
            <a:endParaRPr lang="tr-TR" dirty="0"/>
          </a:p>
          <a:p>
            <a:endParaRPr lang="tr-TR" dirty="0"/>
          </a:p>
          <a:p>
            <a:endParaRPr lang="tr-TR" dirty="0"/>
          </a:p>
        </p:txBody>
      </p:sp>
      <p:sp>
        <p:nvSpPr>
          <p:cNvPr id="102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2560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36866"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43010"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3426914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eması">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Geniş ekran</PresentationFormat>
  <Paragraphs>235</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Cambria</vt:lpstr>
      <vt:lpstr>Wingdings</vt:lpstr>
      <vt:lpstr>Office Teması</vt:lpstr>
      <vt:lpstr>T.C. ANKARA ÜNİVERSİTESİ   AYAŞ MESLEK YÜKSEK OKULU</vt:lpstr>
      <vt:lpstr>GELİŞMİŞ ÜLKELERDE İŞSİZLİK</vt:lpstr>
      <vt:lpstr>GELİŞMİŞ ÜLKELERDE İŞSİZLİK</vt:lpstr>
      <vt:lpstr>GELİŞMİŞ ÜLKELERDE İŞSİZLİK</vt:lpstr>
      <vt:lpstr>GELİŞMEKTE OLAN ÜLKELERDE İŞSİZLİK</vt:lpstr>
      <vt:lpstr>GELİŞMEKTE OLAN ÜLKELERDE İŞSİZLİK</vt:lpstr>
      <vt:lpstr>TÜRKİYE’DE İŞSİZLİK</vt:lpstr>
      <vt:lpstr>TÜRKİYE’DE İŞSİZLİK</vt:lpstr>
      <vt:lpstr>TÜRKİYE’DE İŞSİZLİK</vt:lpstr>
      <vt:lpstr>TÜRKİYE’DE İŞSİZLİK</vt:lpstr>
      <vt:lpstr>İŞSİZLİĞE KARŞI UYGULANAN POLİTİKALAR</vt:lpstr>
      <vt:lpstr>İŞSİZLİĞE KARŞI UYGULANAN POLİTİKALAR</vt:lpstr>
      <vt:lpstr>İŞSİZLİĞE KARŞI UYGULANAN POLİTİKALAR</vt:lpstr>
      <vt:lpstr>TÜRKİYE’DE İŞSİZLİĞE KARŞI UYGULANAN POLİTİKALAR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user</dc:creator>
  <cp:lastModifiedBy>user</cp:lastModifiedBy>
  <cp:revision>2</cp:revision>
  <dcterms:created xsi:type="dcterms:W3CDTF">2020-01-11T17:36:18Z</dcterms:created>
  <dcterms:modified xsi:type="dcterms:W3CDTF">2020-01-11T17:55:09Z</dcterms:modified>
</cp:coreProperties>
</file>