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 id="258" r:id="rId3"/>
    <p:sldId id="259" r:id="rId4"/>
    <p:sldId id="260" r:id="rId5"/>
    <p:sldId id="261" r:id="rId6"/>
    <p:sldId id="263" r:id="rId7"/>
    <p:sldId id="265" r:id="rId8"/>
    <p:sldId id="267" r:id="rId9"/>
    <p:sldId id="268" r:id="rId10"/>
    <p:sldId id="271"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50"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FF79A100-06A6-427F-B24A-024695DBB26D}" type="datetimeFigureOut">
              <a:rPr lang="tr-TR" smtClean="0"/>
              <a:t>11.01.2020</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8867EF29-2FC7-4F65-BD7F-5CC1191A047E}"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FF79A100-06A6-427F-B24A-024695DBB26D}" type="datetimeFigureOut">
              <a:rPr lang="tr-TR" smtClean="0"/>
              <a:t>11.01.2020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867EF29-2FC7-4F65-BD7F-5CC1191A047E}"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FF79A100-06A6-427F-B24A-024695DBB26D}" type="datetimeFigureOut">
              <a:rPr lang="tr-TR" smtClean="0"/>
              <a:t>11.01.2020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867EF29-2FC7-4F65-BD7F-5CC1191A047E}"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FF79A100-06A6-427F-B24A-024695DBB26D}" type="datetimeFigureOut">
              <a:rPr lang="tr-TR" smtClean="0"/>
              <a:t>11.01.2020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867EF29-2FC7-4F65-BD7F-5CC1191A047E}"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FF79A100-06A6-427F-B24A-024695DBB26D}" type="datetimeFigureOut">
              <a:rPr lang="tr-TR" smtClean="0"/>
              <a:t>11.01.2020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867EF29-2FC7-4F65-BD7F-5CC1191A047E}"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FF79A100-06A6-427F-B24A-024695DBB26D}" type="datetimeFigureOut">
              <a:rPr lang="tr-TR" smtClean="0"/>
              <a:t>11.01.2020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8867EF29-2FC7-4F65-BD7F-5CC1191A047E}"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FF79A100-06A6-427F-B24A-024695DBB26D}" type="datetimeFigureOut">
              <a:rPr lang="tr-TR" smtClean="0"/>
              <a:t>11.01.2020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8867EF29-2FC7-4F65-BD7F-5CC1191A047E}"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FF79A100-06A6-427F-B24A-024695DBB26D}" type="datetimeFigureOut">
              <a:rPr lang="tr-TR" smtClean="0"/>
              <a:t>11.01.2020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8867EF29-2FC7-4F65-BD7F-5CC1191A047E}"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FF79A100-06A6-427F-B24A-024695DBB26D}" type="datetimeFigureOut">
              <a:rPr lang="tr-TR" smtClean="0"/>
              <a:t>11.01.2020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8867EF29-2FC7-4F65-BD7F-5CC1191A047E}"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FF79A100-06A6-427F-B24A-024695DBB26D}" type="datetimeFigureOut">
              <a:rPr lang="tr-TR" smtClean="0"/>
              <a:t>11.01.2020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8867EF29-2FC7-4F65-BD7F-5CC1191A047E}"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FF79A100-06A6-427F-B24A-024695DBB26D}" type="datetimeFigureOut">
              <a:rPr lang="tr-TR" smtClean="0"/>
              <a:t>11.01.2020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8867EF29-2FC7-4F65-BD7F-5CC1191A047E}" type="slidenum">
              <a:rPr lang="tr-TR" smtClean="0"/>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F79A100-06A6-427F-B24A-024695DBB26D}" type="datetimeFigureOut">
              <a:rPr lang="tr-TR" smtClean="0"/>
              <a:t>11.01.2020</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867EF29-2FC7-4F65-BD7F-5CC1191A047E}" type="slidenum">
              <a:rPr lang="tr-TR" smtClean="0"/>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yusufcan_calisir@hotmail.com" TargetMode="External"/><Relationship Id="rId2" Type="http://schemas.openxmlformats.org/officeDocument/2006/relationships/hyperlink" Target="mailto:ccalisir@ankara.edu.tr"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426170"/>
          </a:xfrm>
        </p:spPr>
        <p:txBody>
          <a:bodyPr>
            <a:normAutofit/>
          </a:bodyPr>
          <a:lstStyle/>
          <a:p>
            <a:pPr algn="ctr"/>
            <a:r>
              <a:rPr lang="tr-TR" sz="2400" b="1" dirty="0" smtClean="0"/>
              <a:t>T.C.</a:t>
            </a:r>
            <a:r>
              <a:rPr lang="tr-TR" b="1" dirty="0" smtClean="0"/>
              <a:t> </a:t>
            </a:r>
            <a:r>
              <a:rPr lang="tr-TR" sz="2400" b="1" dirty="0" smtClean="0"/>
              <a:t>ANKARA ÜNİVERSİTESİ  </a:t>
            </a:r>
            <a:br>
              <a:rPr lang="tr-TR" sz="2400" b="1" dirty="0" smtClean="0"/>
            </a:br>
            <a:r>
              <a:rPr lang="tr-TR" sz="2400" b="1" dirty="0" smtClean="0"/>
              <a:t>AYAŞ MESLEK YÜKSEK OKULU</a:t>
            </a:r>
            <a:endParaRPr lang="tr-TR" sz="2400" b="1" dirty="0"/>
          </a:p>
        </p:txBody>
      </p:sp>
      <p:graphicFrame>
        <p:nvGraphicFramePr>
          <p:cNvPr id="6" name="5 İçerik Yer Tutucusu"/>
          <p:cNvGraphicFramePr>
            <a:graphicFrameLocks noGrp="1"/>
          </p:cNvGraphicFramePr>
          <p:nvPr>
            <p:ph idx="1"/>
            <p:extLst>
              <p:ext uri="{D42A27DB-BD31-4B8C-83A1-F6EECF244321}">
                <p14:modId xmlns:p14="http://schemas.microsoft.com/office/powerpoint/2010/main" val="141090096"/>
              </p:ext>
            </p:extLst>
          </p:nvPr>
        </p:nvGraphicFramePr>
        <p:xfrm>
          <a:off x="395536" y="2060848"/>
          <a:ext cx="8424937" cy="4557808"/>
        </p:xfrm>
        <a:graphic>
          <a:graphicData uri="http://schemas.openxmlformats.org/drawingml/2006/table">
            <a:tbl>
              <a:tblPr firstRow="1" bandRow="1">
                <a:tableStyleId>{F2DE63D5-997A-4646-A377-4702673A728D}</a:tableStyleId>
              </a:tblPr>
              <a:tblGrid>
                <a:gridCol w="2088232">
                  <a:extLst>
                    <a:ext uri="{9D8B030D-6E8A-4147-A177-3AD203B41FA5}">
                      <a16:colId xmlns:a16="http://schemas.microsoft.com/office/drawing/2014/main" val="20000"/>
                    </a:ext>
                  </a:extLst>
                </a:gridCol>
                <a:gridCol w="3600400">
                  <a:extLst>
                    <a:ext uri="{9D8B030D-6E8A-4147-A177-3AD203B41FA5}">
                      <a16:colId xmlns:a16="http://schemas.microsoft.com/office/drawing/2014/main" val="20001"/>
                    </a:ext>
                  </a:extLst>
                </a:gridCol>
                <a:gridCol w="1368152">
                  <a:extLst>
                    <a:ext uri="{9D8B030D-6E8A-4147-A177-3AD203B41FA5}">
                      <a16:colId xmlns:a16="http://schemas.microsoft.com/office/drawing/2014/main" val="20002"/>
                    </a:ext>
                  </a:extLst>
                </a:gridCol>
                <a:gridCol w="1368153">
                  <a:extLst>
                    <a:ext uri="{9D8B030D-6E8A-4147-A177-3AD203B41FA5}">
                      <a16:colId xmlns:a16="http://schemas.microsoft.com/office/drawing/2014/main" val="20003"/>
                    </a:ext>
                  </a:extLst>
                </a:gridCol>
              </a:tblGrid>
              <a:tr h="552043">
                <a:tc>
                  <a:txBody>
                    <a:bodyPr/>
                    <a:lstStyle/>
                    <a:p>
                      <a:endParaRPr lang="tr-TR" dirty="0"/>
                    </a:p>
                  </a:txBody>
                  <a:tcPr/>
                </a:tc>
                <a:tc>
                  <a:txBody>
                    <a:bodyPr/>
                    <a:lstStyle/>
                    <a:p>
                      <a:endParaRPr lang="tr-TR" dirty="0"/>
                    </a:p>
                  </a:txBody>
                  <a:tcPr/>
                </a:tc>
                <a:tc>
                  <a:txBody>
                    <a:bodyPr/>
                    <a:lstStyle/>
                    <a:p>
                      <a:endParaRPr lang="tr-TR" dirty="0"/>
                    </a:p>
                  </a:txBody>
                  <a:tcPr/>
                </a:tc>
                <a:tc>
                  <a:txBody>
                    <a:bodyPr/>
                    <a:lstStyle/>
                    <a:p>
                      <a:endParaRPr lang="tr-TR"/>
                    </a:p>
                  </a:txBody>
                  <a:tcPr/>
                </a:tc>
                <a:extLst>
                  <a:ext uri="{0D108BD9-81ED-4DB2-BD59-A6C34878D82A}">
                    <a16:rowId xmlns:a16="http://schemas.microsoft.com/office/drawing/2014/main" val="10000"/>
                  </a:ext>
                </a:extLst>
              </a:tr>
              <a:tr h="474929">
                <a:tc>
                  <a:txBody>
                    <a:bodyPr/>
                    <a:lstStyle/>
                    <a:p>
                      <a:r>
                        <a:rPr lang="tr-TR" dirty="0" smtClean="0"/>
                        <a:t>DERSİN ADI</a:t>
                      </a:r>
                      <a:endParaRPr lang="tr-TR" b="1" dirty="0"/>
                    </a:p>
                  </a:txBody>
                  <a:tcPr anchor="ctr"/>
                </a:tc>
                <a:tc>
                  <a:txBody>
                    <a:bodyPr/>
                    <a:lstStyle/>
                    <a:p>
                      <a:pPr algn="ctr"/>
                      <a:r>
                        <a:rPr lang="tr-TR" dirty="0" smtClean="0"/>
                        <a:t>SOSYAL POLİTİKA</a:t>
                      </a:r>
                      <a:endParaRPr lang="tr-TR" b="1" dirty="0"/>
                    </a:p>
                  </a:txBody>
                  <a:tcPr anchor="ctr"/>
                </a:tc>
                <a:tc>
                  <a:txBody>
                    <a:bodyPr/>
                    <a:lstStyle/>
                    <a:p>
                      <a:r>
                        <a:rPr lang="tr-TR" dirty="0" smtClean="0"/>
                        <a:t>HAFTA NO</a:t>
                      </a:r>
                      <a:endParaRPr lang="tr-TR" b="1" dirty="0"/>
                    </a:p>
                  </a:txBody>
                  <a:tcPr anchor="ctr"/>
                </a:tc>
                <a:tc>
                  <a:txBody>
                    <a:bodyPr/>
                    <a:lstStyle/>
                    <a:p>
                      <a:pPr algn="ctr"/>
                      <a:r>
                        <a:rPr lang="tr-TR" dirty="0" smtClean="0"/>
                        <a:t>9</a:t>
                      </a:r>
                      <a:endParaRPr lang="tr-TR" dirty="0"/>
                    </a:p>
                  </a:txBody>
                  <a:tcPr anchor="ctr"/>
                </a:tc>
                <a:extLst>
                  <a:ext uri="{0D108BD9-81ED-4DB2-BD59-A6C34878D82A}">
                    <a16:rowId xmlns:a16="http://schemas.microsoft.com/office/drawing/2014/main" val="10001"/>
                  </a:ext>
                </a:extLst>
              </a:tr>
              <a:tr h="1522375">
                <a:tc>
                  <a:txBody>
                    <a:bodyPr/>
                    <a:lstStyle/>
                    <a:p>
                      <a:r>
                        <a:rPr lang="tr-TR" dirty="0" smtClean="0"/>
                        <a:t>KONU</a:t>
                      </a:r>
                      <a:r>
                        <a:rPr lang="tr-TR" baseline="0" dirty="0" smtClean="0"/>
                        <a:t> BAŞLIĞI</a:t>
                      </a:r>
                      <a:endParaRPr lang="tr-TR" b="1" dirty="0"/>
                    </a:p>
                  </a:txBody>
                  <a:tcPr anchor="ctr"/>
                </a:tc>
                <a:tc>
                  <a:txBody>
                    <a:bodyPr/>
                    <a:lstStyle/>
                    <a:p>
                      <a:pPr algn="ctr"/>
                      <a:r>
                        <a:rPr lang="tr-TR" sz="1800" kern="1200" dirty="0" smtClean="0"/>
                        <a:t>TEMEL</a:t>
                      </a:r>
                      <a:r>
                        <a:rPr lang="tr-TR" sz="1800" kern="1200" baseline="0" dirty="0" smtClean="0"/>
                        <a:t> SOSYAL POLİTİKA SORUNLARI</a:t>
                      </a:r>
                    </a:p>
                    <a:p>
                      <a:pPr algn="ctr"/>
                      <a:r>
                        <a:rPr lang="tr-TR" sz="1800" kern="1200" baseline="0" smtClean="0"/>
                        <a:t>GELİR DAĞILIMI</a:t>
                      </a:r>
                      <a:endParaRPr lang="tr-TR" dirty="0"/>
                    </a:p>
                  </a:txBody>
                  <a:tcPr anchor="ctr"/>
                </a:tc>
                <a:tc>
                  <a:txBody>
                    <a:bodyPr/>
                    <a:lstStyle/>
                    <a:p>
                      <a:r>
                        <a:rPr lang="tr-TR" dirty="0" smtClean="0"/>
                        <a:t>TARİH</a:t>
                      </a:r>
                      <a:endParaRPr lang="tr-TR" b="1" dirty="0"/>
                    </a:p>
                  </a:txBody>
                  <a:tcPr anchor="ctr"/>
                </a:tc>
                <a:tc>
                  <a:txBody>
                    <a:bodyPr/>
                    <a:lstStyle/>
                    <a:p>
                      <a:endParaRPr lang="tr-TR" dirty="0"/>
                    </a:p>
                  </a:txBody>
                  <a:tcPr anchor="ctr"/>
                </a:tc>
                <a:extLst>
                  <a:ext uri="{0D108BD9-81ED-4DB2-BD59-A6C34878D82A}">
                    <a16:rowId xmlns:a16="http://schemas.microsoft.com/office/drawing/2014/main" val="10002"/>
                  </a:ext>
                </a:extLst>
              </a:tr>
              <a:tr h="819741">
                <a:tc>
                  <a:txBody>
                    <a:bodyPr/>
                    <a:lstStyle/>
                    <a:p>
                      <a:r>
                        <a:rPr lang="tr-TR" dirty="0" smtClean="0"/>
                        <a:t>ÖĞRETİM ELEMANI</a:t>
                      </a:r>
                      <a:endParaRPr lang="tr-TR" b="1" dirty="0"/>
                    </a:p>
                  </a:txBody>
                  <a:tcPr anchor="ctr"/>
                </a:tc>
                <a:tc>
                  <a:txBody>
                    <a:bodyPr/>
                    <a:lstStyle/>
                    <a:p>
                      <a:pPr algn="ctr"/>
                      <a:r>
                        <a:rPr lang="tr-TR" dirty="0" err="1" smtClean="0"/>
                        <a:t>Öğr</a:t>
                      </a:r>
                      <a:r>
                        <a:rPr lang="tr-TR" dirty="0" smtClean="0"/>
                        <a:t>. Gör. Yusuf Can</a:t>
                      </a:r>
                      <a:r>
                        <a:rPr lang="tr-TR" baseline="0" dirty="0" smtClean="0"/>
                        <a:t> ÇALIŞIR</a:t>
                      </a:r>
                      <a:endParaRPr lang="tr-TR" dirty="0"/>
                    </a:p>
                  </a:txBody>
                  <a:tcPr anchor="ctr"/>
                </a:tc>
                <a:tc>
                  <a:txBody>
                    <a:bodyPr/>
                    <a:lstStyle/>
                    <a:p>
                      <a:endParaRPr lang="tr-TR"/>
                    </a:p>
                  </a:txBody>
                  <a:tcPr/>
                </a:tc>
                <a:tc>
                  <a:txBody>
                    <a:bodyPr/>
                    <a:lstStyle/>
                    <a:p>
                      <a:endParaRPr lang="tr-TR" dirty="0"/>
                    </a:p>
                  </a:txBody>
                  <a:tcPr/>
                </a:tc>
                <a:extLst>
                  <a:ext uri="{0D108BD9-81ED-4DB2-BD59-A6C34878D82A}">
                    <a16:rowId xmlns:a16="http://schemas.microsoft.com/office/drawing/2014/main" val="10003"/>
                  </a:ext>
                </a:extLst>
              </a:tr>
              <a:tr h="979266">
                <a:tc>
                  <a:txBody>
                    <a:bodyPr/>
                    <a:lstStyle/>
                    <a:p>
                      <a:r>
                        <a:rPr lang="tr-TR" sz="1800" kern="1200" dirty="0" smtClean="0"/>
                        <a:t>E-mail:</a:t>
                      </a:r>
                    </a:p>
                    <a:p>
                      <a:endParaRPr lang="tr-TR" sz="1800" kern="1200" dirty="0" smtClean="0"/>
                    </a:p>
                    <a:p>
                      <a:r>
                        <a:rPr lang="tr-TR" sz="1800" kern="1200" dirty="0" smtClean="0"/>
                        <a:t>Tel:</a:t>
                      </a:r>
                    </a:p>
                    <a:p>
                      <a:endParaRPr lang="tr-TR" dirty="0"/>
                    </a:p>
                  </a:txBody>
                  <a:tcPr/>
                </a:tc>
                <a:tc>
                  <a:txBody>
                    <a:bodyPr/>
                    <a:lstStyle/>
                    <a:p>
                      <a:pPr algn="ctr"/>
                      <a:r>
                        <a:rPr lang="tr-TR" sz="1800" b="1" u="sng" kern="1200" dirty="0" err="1" smtClean="0">
                          <a:solidFill>
                            <a:schemeClr val="tx1"/>
                          </a:solidFill>
                          <a:hlinkClick r:id="rId2"/>
                        </a:rPr>
                        <a:t>ccalisir</a:t>
                      </a:r>
                      <a:r>
                        <a:rPr lang="tr-TR" sz="1800" b="1" u="sng" kern="1200" dirty="0" smtClean="0">
                          <a:solidFill>
                            <a:schemeClr val="tx1"/>
                          </a:solidFill>
                          <a:hlinkClick r:id="rId2"/>
                        </a:rPr>
                        <a:t>@</a:t>
                      </a:r>
                      <a:r>
                        <a:rPr lang="tr-TR" sz="1800" b="1" u="sng" kern="1200" dirty="0" err="1" smtClean="0">
                          <a:solidFill>
                            <a:schemeClr val="tx1"/>
                          </a:solidFill>
                          <a:hlinkClick r:id="rId2"/>
                        </a:rPr>
                        <a:t>ankara</a:t>
                      </a:r>
                      <a:r>
                        <a:rPr lang="tr-TR" sz="1800" b="1" u="sng" kern="1200" dirty="0" smtClean="0">
                          <a:solidFill>
                            <a:schemeClr val="tx1"/>
                          </a:solidFill>
                          <a:hlinkClick r:id="rId2"/>
                        </a:rPr>
                        <a:t>.edu.tr</a:t>
                      </a:r>
                      <a:r>
                        <a:rPr lang="tr-TR" sz="1800" b="1" u="sng" kern="1200" baseline="0" dirty="0" smtClean="0">
                          <a:solidFill>
                            <a:schemeClr val="tx1"/>
                          </a:solidFill>
                        </a:rPr>
                        <a:t> </a:t>
                      </a:r>
                      <a:r>
                        <a:rPr lang="tr-TR" sz="1800" b="1" u="none" kern="1200" dirty="0" err="1" smtClean="0">
                          <a:solidFill>
                            <a:schemeClr val="tx1"/>
                          </a:solidFill>
                          <a:hlinkClick r:id="rId3"/>
                        </a:rPr>
                        <a:t>yusufcan</a:t>
                      </a:r>
                      <a:r>
                        <a:rPr lang="tr-TR" sz="1800" b="1" u="none" kern="1200" dirty="0" smtClean="0">
                          <a:solidFill>
                            <a:schemeClr val="tx1"/>
                          </a:solidFill>
                          <a:hlinkClick r:id="rId3"/>
                        </a:rPr>
                        <a:t>_</a:t>
                      </a:r>
                      <a:r>
                        <a:rPr lang="tr-TR" sz="1800" b="1" u="none" kern="1200" dirty="0" err="1" smtClean="0">
                          <a:solidFill>
                            <a:schemeClr val="tx1"/>
                          </a:solidFill>
                          <a:hlinkClick r:id="rId3"/>
                        </a:rPr>
                        <a:t>calisir</a:t>
                      </a:r>
                      <a:r>
                        <a:rPr lang="tr-TR" sz="1800" b="1" u="none" kern="1200" dirty="0" smtClean="0">
                          <a:solidFill>
                            <a:schemeClr val="tx1"/>
                          </a:solidFill>
                          <a:hlinkClick r:id="rId3"/>
                        </a:rPr>
                        <a:t>@</a:t>
                      </a:r>
                      <a:r>
                        <a:rPr lang="tr-TR" sz="1800" b="1" u="none" kern="1200" dirty="0" err="1" smtClean="0">
                          <a:solidFill>
                            <a:schemeClr val="tx1"/>
                          </a:solidFill>
                          <a:hlinkClick r:id="rId3"/>
                        </a:rPr>
                        <a:t>hotmail</a:t>
                      </a:r>
                      <a:r>
                        <a:rPr lang="tr-TR" sz="1800" b="1" u="none" kern="1200" dirty="0" smtClean="0">
                          <a:solidFill>
                            <a:schemeClr val="tx1"/>
                          </a:solidFill>
                          <a:hlinkClick r:id="rId3"/>
                        </a:rPr>
                        <a:t>.com</a:t>
                      </a:r>
                      <a:r>
                        <a:rPr lang="tr-TR" sz="1800" b="1" u="none" kern="1200" dirty="0" smtClean="0">
                          <a:solidFill>
                            <a:schemeClr val="tx1"/>
                          </a:solidFill>
                        </a:rPr>
                        <a:t> </a:t>
                      </a:r>
                    </a:p>
                    <a:p>
                      <a:pPr algn="ctr"/>
                      <a:r>
                        <a:rPr lang="tr-TR" sz="1800" kern="1200" dirty="0" smtClean="0"/>
                        <a:t>(0312) 700 05 00 / 144</a:t>
                      </a:r>
                      <a:endParaRPr lang="tr-TR" dirty="0"/>
                    </a:p>
                  </a:txBody>
                  <a:tcPr/>
                </a:tc>
                <a:tc>
                  <a:txBody>
                    <a:bodyPr/>
                    <a:lstStyle/>
                    <a:p>
                      <a:endParaRPr lang="tr-TR" dirty="0"/>
                    </a:p>
                  </a:txBody>
                  <a:tcPr/>
                </a:tc>
                <a:tc>
                  <a:txBody>
                    <a:bodyPr/>
                    <a:lstStyle/>
                    <a:p>
                      <a:endParaRPr lang="tr-TR" dirty="0"/>
                    </a:p>
                  </a:txBody>
                  <a:tcPr/>
                </a:tc>
                <a:extLst>
                  <a:ext uri="{0D108BD9-81ED-4DB2-BD59-A6C34878D82A}">
                    <a16:rowId xmlns:a16="http://schemas.microsoft.com/office/drawing/2014/main" val="10004"/>
                  </a:ext>
                </a:extLst>
              </a:tr>
            </a:tbl>
          </a:graphicData>
        </a:graphic>
      </p:graphicFrame>
      <p:sp>
        <p:nvSpPr>
          <p:cNvPr id="7" name="6 Slayt Numarası Yer Tutucusu"/>
          <p:cNvSpPr>
            <a:spLocks noGrp="1"/>
          </p:cNvSpPr>
          <p:nvPr>
            <p:ph type="sldNum" sz="quarter" idx="12"/>
          </p:nvPr>
        </p:nvSpPr>
        <p:spPr/>
        <p:txBody>
          <a:bodyPr/>
          <a:lstStyle/>
          <a:p>
            <a:fld id="{4A47F8FB-8233-4EDA-99C2-FD0C08178D1D}" type="slidenum">
              <a:rPr lang="tr-TR" smtClean="0"/>
              <a:pPr/>
              <a:t>1</a:t>
            </a:fld>
            <a:endParaRPr lang="tr-TR"/>
          </a:p>
        </p:txBody>
      </p:sp>
      <p:pic>
        <p:nvPicPr>
          <p:cNvPr id="1026" name="Picture 2" descr="C:\Users\Se7en\Desktop\sempozyum\a.ü logo.jpgs.png"/>
          <p:cNvPicPr>
            <a:picLocks noChangeAspect="1" noChangeArrowheads="1"/>
          </p:cNvPicPr>
          <p:nvPr/>
        </p:nvPicPr>
        <p:blipFill>
          <a:blip r:embed="rId4" cstate="print"/>
          <a:srcRect/>
          <a:stretch>
            <a:fillRect/>
          </a:stretch>
        </p:blipFill>
        <p:spPr bwMode="auto">
          <a:xfrm>
            <a:off x="611561" y="404663"/>
            <a:ext cx="1584176" cy="1179513"/>
          </a:xfrm>
          <a:prstGeom prst="rect">
            <a:avLst/>
          </a:prstGeom>
          <a:noFill/>
        </p:spPr>
      </p:pic>
      <p:pic>
        <p:nvPicPr>
          <p:cNvPr id="1027" name="Picture 3" descr="C:\Users\Se7en\Desktop\AYAŞ MYO\ayasmyologo.png"/>
          <p:cNvPicPr>
            <a:picLocks noChangeAspect="1" noChangeArrowheads="1"/>
          </p:cNvPicPr>
          <p:nvPr/>
        </p:nvPicPr>
        <p:blipFill>
          <a:blip r:embed="rId5" cstate="print"/>
          <a:srcRect/>
          <a:stretch>
            <a:fillRect/>
          </a:stretch>
        </p:blipFill>
        <p:spPr bwMode="auto">
          <a:xfrm>
            <a:off x="7164288" y="332656"/>
            <a:ext cx="1440160" cy="1296144"/>
          </a:xfrm>
          <a:prstGeom prst="rect">
            <a:avLst/>
          </a:prstGeom>
          <a:noFill/>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188640"/>
            <a:ext cx="8219256" cy="792088"/>
          </a:xfrm>
        </p:spPr>
        <p:txBody>
          <a:bodyPr>
            <a:noAutofit/>
          </a:bodyPr>
          <a:lstStyle/>
          <a:p>
            <a:r>
              <a:rPr lang="tr-TR" sz="2800" b="1" dirty="0" smtClean="0"/>
              <a:t>GELİR EŞİTSİZLİĞİNİN NEDENLERİ</a:t>
            </a:r>
            <a:endParaRPr lang="tr-TR" sz="2800" dirty="0"/>
          </a:p>
        </p:txBody>
      </p:sp>
      <p:sp>
        <p:nvSpPr>
          <p:cNvPr id="3" name="2 İçerik Yer Tutucusu"/>
          <p:cNvSpPr>
            <a:spLocks noGrp="1"/>
          </p:cNvSpPr>
          <p:nvPr>
            <p:ph idx="1"/>
          </p:nvPr>
        </p:nvSpPr>
        <p:spPr>
          <a:xfrm>
            <a:off x="179512" y="980728"/>
            <a:ext cx="8784976" cy="5688632"/>
          </a:xfrm>
        </p:spPr>
        <p:txBody>
          <a:bodyPr>
            <a:normAutofit/>
          </a:bodyPr>
          <a:lstStyle/>
          <a:p>
            <a:endParaRPr lang="tr-TR" dirty="0" smtClean="0"/>
          </a:p>
          <a:p>
            <a:endParaRPr lang="tr-TR" dirty="0" smtClean="0"/>
          </a:p>
          <a:p>
            <a:endParaRPr lang="tr-TR" dirty="0" smtClean="0"/>
          </a:p>
          <a:p>
            <a:pPr>
              <a:buNone/>
            </a:pPr>
            <a:r>
              <a:rPr lang="tr-TR" b="1" dirty="0" smtClean="0"/>
              <a:t>1-Servet Dağılımındaki Eşitsizlikler</a:t>
            </a:r>
          </a:p>
          <a:p>
            <a:pPr>
              <a:buNone/>
            </a:pPr>
            <a:r>
              <a:rPr lang="tr-TR" b="1" dirty="0" smtClean="0"/>
              <a:t>2-Ücret Farklılıkları</a:t>
            </a:r>
          </a:p>
          <a:p>
            <a:pPr>
              <a:buNone/>
            </a:pPr>
            <a:r>
              <a:rPr lang="tr-TR" b="1" dirty="0" smtClean="0"/>
              <a:t>3-Demografik Faktörler</a:t>
            </a:r>
          </a:p>
          <a:p>
            <a:pPr>
              <a:buNone/>
            </a:pPr>
            <a:r>
              <a:rPr lang="tr-TR" b="1" dirty="0" smtClean="0"/>
              <a:t>4-Sosyal Norm ve Gelenekler</a:t>
            </a:r>
          </a:p>
          <a:p>
            <a:pPr>
              <a:buNone/>
            </a:pPr>
            <a:r>
              <a:rPr lang="tr-TR" b="1" dirty="0" smtClean="0"/>
              <a:t>5-İşsizlik</a:t>
            </a:r>
          </a:p>
          <a:p>
            <a:pPr>
              <a:buNone/>
            </a:pPr>
            <a:r>
              <a:rPr lang="tr-TR" b="1" dirty="0" smtClean="0"/>
              <a:t>6-Diğer Faktörler	</a:t>
            </a:r>
            <a:endParaRPr lang="tr-T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476672"/>
            <a:ext cx="8219256" cy="922114"/>
          </a:xfrm>
        </p:spPr>
        <p:txBody>
          <a:bodyPr>
            <a:normAutofit/>
          </a:bodyPr>
          <a:lstStyle/>
          <a:p>
            <a:r>
              <a:rPr lang="tr-TR" b="1" dirty="0" smtClean="0"/>
              <a:t>Gelir Dağılımı</a:t>
            </a:r>
            <a:endParaRPr lang="tr-TR" dirty="0"/>
          </a:p>
        </p:txBody>
      </p:sp>
      <p:sp>
        <p:nvSpPr>
          <p:cNvPr id="3" name="2 İçerik Yer Tutucusu"/>
          <p:cNvSpPr>
            <a:spLocks noGrp="1"/>
          </p:cNvSpPr>
          <p:nvPr>
            <p:ph idx="1"/>
          </p:nvPr>
        </p:nvSpPr>
        <p:spPr>
          <a:xfrm>
            <a:off x="179512" y="1268760"/>
            <a:ext cx="8784976" cy="5400600"/>
          </a:xfrm>
        </p:spPr>
        <p:txBody>
          <a:bodyPr/>
          <a:lstStyle/>
          <a:p>
            <a:endParaRPr lang="tr-TR" dirty="0" smtClean="0"/>
          </a:p>
          <a:p>
            <a:r>
              <a:rPr lang="tr-TR" dirty="0" smtClean="0"/>
              <a:t>Gelir dağılımı, bir ülkede belirli bir dönemde (genellikle bir yıl içinde) üretilen gelirin kişiler, gruplar ya da üretim faktörleri arasındaki dağılımı olarak tanımlanabilir. </a:t>
            </a:r>
          </a:p>
          <a:p>
            <a:endParaRPr lang="tr-TR" dirty="0" smtClean="0"/>
          </a:p>
          <a:p>
            <a:endParaRPr lang="tr-TR" dirty="0" smtClean="0"/>
          </a:p>
          <a:p>
            <a:r>
              <a:rPr lang="tr-TR" dirty="0" smtClean="0"/>
              <a:t>Literatürde gelir dağılımı kavramı, fonksiyonel (</a:t>
            </a:r>
            <a:r>
              <a:rPr lang="tr-TR" dirty="0" err="1" smtClean="0"/>
              <a:t>faktörel</a:t>
            </a:r>
            <a:r>
              <a:rPr lang="tr-TR" dirty="0" smtClean="0"/>
              <a:t>) ve kişisel (bireysel) gelir dağılımı olmak üzere iki şekilde ele alınmakla beraber, başlıca gelir dağılımı türleri aşağıda yer almaktadır.</a:t>
            </a:r>
          </a:p>
          <a:p>
            <a:endParaRPr lang="tr-T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188640"/>
            <a:ext cx="8219256" cy="922114"/>
          </a:xfrm>
        </p:spPr>
        <p:txBody>
          <a:bodyPr>
            <a:normAutofit/>
          </a:bodyPr>
          <a:lstStyle/>
          <a:p>
            <a:r>
              <a:rPr lang="tr-TR" b="1" dirty="0" smtClean="0"/>
              <a:t>Gelir Dağılımı</a:t>
            </a:r>
            <a:endParaRPr lang="tr-TR" dirty="0"/>
          </a:p>
        </p:txBody>
      </p:sp>
      <p:sp>
        <p:nvSpPr>
          <p:cNvPr id="3" name="2 İçerik Yer Tutucusu"/>
          <p:cNvSpPr>
            <a:spLocks noGrp="1"/>
          </p:cNvSpPr>
          <p:nvPr>
            <p:ph idx="1"/>
          </p:nvPr>
        </p:nvSpPr>
        <p:spPr>
          <a:xfrm>
            <a:off x="359024" y="1052736"/>
            <a:ext cx="8784976" cy="5400600"/>
          </a:xfrm>
        </p:spPr>
        <p:txBody>
          <a:bodyPr>
            <a:normAutofit/>
          </a:bodyPr>
          <a:lstStyle/>
          <a:p>
            <a:endParaRPr lang="tr-TR" dirty="0" smtClean="0"/>
          </a:p>
          <a:p>
            <a:pPr>
              <a:buNone/>
            </a:pPr>
            <a:r>
              <a:rPr lang="tr-TR" b="1" dirty="0" smtClean="0"/>
              <a:t>	1-KİŞİSEL GELİR DAĞILIMI	</a:t>
            </a:r>
            <a:endParaRPr lang="tr-TR" dirty="0" smtClean="0"/>
          </a:p>
          <a:p>
            <a:r>
              <a:rPr lang="tr-TR" dirty="0" smtClean="0"/>
              <a:t>Bir ekonomide belirli bir dönemde üretilen millî gelirin kişiler, aileler ya da nüfus grupları arasındaki dağılımı kişisel gelir dağılımı olarak adlandırılmaktadır. </a:t>
            </a:r>
          </a:p>
          <a:p>
            <a:endParaRPr lang="tr-TR" dirty="0" smtClean="0"/>
          </a:p>
          <a:p>
            <a:pPr>
              <a:buNone/>
            </a:pPr>
            <a:r>
              <a:rPr lang="tr-TR" b="1" dirty="0" smtClean="0"/>
              <a:t>	2-FONKSİYONEL GELİR DAĞILIMI</a:t>
            </a:r>
            <a:endParaRPr lang="tr-TR" dirty="0" smtClean="0"/>
          </a:p>
          <a:p>
            <a:r>
              <a:rPr lang="tr-TR" dirty="0" smtClean="0"/>
              <a:t>Fonksiyonel gelir dağılımı ise millî gelirin onu üreten üretim faktörleri, bir diğer ifadeyle, emek sahipleri, sermaye sahipleri, toprak sahipleri ve girişimciler arasındaki dağılımıdır. </a:t>
            </a:r>
          </a:p>
          <a:p>
            <a:r>
              <a:rPr lang="tr-TR" dirty="0" smtClean="0"/>
              <a:t>Bu anlamda, fonksiyonel gelir dağılımı gelirin ücret, faiz, rant ve kâr arasında nasıl dağıldığını göstermektedir.</a:t>
            </a:r>
          </a:p>
          <a:p>
            <a:endParaRPr lang="tr-T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188640"/>
            <a:ext cx="8219256" cy="792088"/>
          </a:xfrm>
        </p:spPr>
        <p:txBody>
          <a:bodyPr>
            <a:normAutofit fontScale="90000"/>
          </a:bodyPr>
          <a:lstStyle/>
          <a:p>
            <a:r>
              <a:rPr lang="tr-TR" b="1" dirty="0" smtClean="0"/>
              <a:t>Gelir Dağılımı</a:t>
            </a:r>
            <a:endParaRPr lang="tr-TR" dirty="0"/>
          </a:p>
        </p:txBody>
      </p:sp>
      <p:sp>
        <p:nvSpPr>
          <p:cNvPr id="3" name="2 İçerik Yer Tutucusu"/>
          <p:cNvSpPr>
            <a:spLocks noGrp="1"/>
          </p:cNvSpPr>
          <p:nvPr>
            <p:ph idx="1"/>
          </p:nvPr>
        </p:nvSpPr>
        <p:spPr>
          <a:xfrm>
            <a:off x="179512" y="980728"/>
            <a:ext cx="8784976" cy="5688632"/>
          </a:xfrm>
        </p:spPr>
        <p:txBody>
          <a:bodyPr>
            <a:normAutofit fontScale="92500" lnSpcReduction="20000"/>
          </a:bodyPr>
          <a:lstStyle/>
          <a:p>
            <a:endParaRPr lang="tr-TR" dirty="0" smtClean="0"/>
          </a:p>
          <a:p>
            <a:pPr>
              <a:buNone/>
            </a:pPr>
            <a:r>
              <a:rPr lang="tr-TR" b="1" dirty="0" smtClean="0"/>
              <a:t>	 3-BÖLGESEL GELİR DAĞILIMI</a:t>
            </a:r>
            <a:endParaRPr lang="tr-TR" dirty="0" smtClean="0"/>
          </a:p>
          <a:p>
            <a:r>
              <a:rPr lang="tr-TR" dirty="0" smtClean="0"/>
              <a:t>Bölgesel gelir dağılımı, bir ülkede yaratılan gelirin coğrafi olarak dağılımını göstermektedir. </a:t>
            </a:r>
          </a:p>
          <a:p>
            <a:r>
              <a:rPr lang="tr-TR" dirty="0" smtClean="0"/>
              <a:t>Genellikle ülkelerin bütün bölgeleri aynı derecede kalkınmış değildir. </a:t>
            </a:r>
          </a:p>
          <a:p>
            <a:r>
              <a:rPr lang="tr-TR" dirty="0" smtClean="0"/>
              <a:t>Ülke coğrafyası içerisinde bazı bölgeler gelirden fazla pay alırken bazı bölgeler de yeteri kadar pay alamamakta ve geri kalmaktadır. Bölgesel gelir dağılımı adaletinin sağlanması için bölgelerin gelir ve istihdam yapılarının analiz edilerek her bölgenin kendi yapısal özelliklerine uygun çözümler üretilmesi gerekmektedir.</a:t>
            </a:r>
          </a:p>
          <a:p>
            <a:endParaRPr lang="tr-TR" dirty="0" smtClean="0"/>
          </a:p>
          <a:p>
            <a:pPr>
              <a:buNone/>
            </a:pPr>
            <a:r>
              <a:rPr lang="tr-TR" b="1" dirty="0" smtClean="0"/>
              <a:t>	4-SEKTÖREL GELİR DAĞILIMI</a:t>
            </a:r>
            <a:endParaRPr lang="tr-TR" dirty="0" smtClean="0"/>
          </a:p>
          <a:p>
            <a:r>
              <a:rPr lang="tr-TR" dirty="0" err="1" smtClean="0"/>
              <a:t>Sektörel</a:t>
            </a:r>
            <a:r>
              <a:rPr lang="tr-TR" dirty="0" smtClean="0"/>
              <a:t> gelir dağılımı, bir ülkede yaratılan toplam gelirin üretim sektörlerine göre dağılımını ifade etmektedir. </a:t>
            </a:r>
            <a:r>
              <a:rPr lang="tr-TR" dirty="0" err="1" smtClean="0"/>
              <a:t>Sektörel</a:t>
            </a:r>
            <a:r>
              <a:rPr lang="tr-TR" dirty="0" smtClean="0"/>
              <a:t> gelir dağılımı; tarım, sanayi ve hizmet gibi başlıca üretim sektörlerinin ulusal gelire hangi oranda katkıda bulunduğunu göstermektedir.</a:t>
            </a:r>
          </a:p>
          <a:p>
            <a:endParaRPr lang="tr-T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188640"/>
            <a:ext cx="8219256" cy="792088"/>
          </a:xfrm>
        </p:spPr>
        <p:txBody>
          <a:bodyPr>
            <a:normAutofit fontScale="90000"/>
          </a:bodyPr>
          <a:lstStyle/>
          <a:p>
            <a:r>
              <a:rPr lang="tr-TR" b="1" dirty="0" smtClean="0"/>
              <a:t>Gelir Dağılımı</a:t>
            </a:r>
            <a:endParaRPr lang="tr-TR" dirty="0"/>
          </a:p>
        </p:txBody>
      </p:sp>
      <p:sp>
        <p:nvSpPr>
          <p:cNvPr id="3" name="2 İçerik Yer Tutucusu"/>
          <p:cNvSpPr>
            <a:spLocks noGrp="1"/>
          </p:cNvSpPr>
          <p:nvPr>
            <p:ph idx="1"/>
          </p:nvPr>
        </p:nvSpPr>
        <p:spPr>
          <a:xfrm>
            <a:off x="179512" y="980728"/>
            <a:ext cx="8784976" cy="5688632"/>
          </a:xfrm>
        </p:spPr>
        <p:txBody>
          <a:bodyPr>
            <a:normAutofit/>
          </a:bodyPr>
          <a:lstStyle/>
          <a:p>
            <a:endParaRPr lang="tr-TR" dirty="0" smtClean="0"/>
          </a:p>
          <a:p>
            <a:pPr>
              <a:buNone/>
            </a:pPr>
            <a:r>
              <a:rPr lang="tr-TR" b="1" dirty="0" smtClean="0"/>
              <a:t>	 5-BİRİNCİL VE İKİNCİL GELİR DAĞILIMI</a:t>
            </a:r>
            <a:endParaRPr lang="tr-TR" dirty="0" smtClean="0"/>
          </a:p>
          <a:p>
            <a:endParaRPr lang="tr-TR" dirty="0" smtClean="0"/>
          </a:p>
          <a:p>
            <a:r>
              <a:rPr lang="tr-TR" dirty="0" smtClean="0"/>
              <a:t>Üretim sürecine katılan üretim faktörleri tarafından yaratılan gelirin serbest piyasa ekonomisine hiçbir müdahale olmaksızın dağılımı birincil gelir dağılımı olarak adlandırılmaktadır.</a:t>
            </a:r>
          </a:p>
          <a:p>
            <a:endParaRPr lang="tr-TR" dirty="0" smtClean="0"/>
          </a:p>
          <a:p>
            <a:r>
              <a:rPr lang="tr-TR" dirty="0" smtClean="0"/>
              <a:t>İkincil gelir dağılımı ise devletin belirli bir dönem içerisinde serbest piyasada oluşan gelire çeşitli yollarla müdahale etmesi sonucu oluşan gelir dağılımıdır. </a:t>
            </a:r>
          </a:p>
          <a:p>
            <a:endParaRPr lang="tr-T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188640"/>
            <a:ext cx="8219256" cy="792088"/>
          </a:xfrm>
        </p:spPr>
        <p:txBody>
          <a:bodyPr>
            <a:noAutofit/>
          </a:bodyPr>
          <a:lstStyle/>
          <a:p>
            <a:r>
              <a:rPr lang="tr-TR" sz="2800" b="1" dirty="0" smtClean="0"/>
              <a:t>GELİR EŞİTSİZLİĞİ VE GELİR EŞİTSİZLİĞİNİN ÖLÇÜLMESİ</a:t>
            </a:r>
            <a:endParaRPr lang="tr-TR" sz="2800" dirty="0"/>
          </a:p>
        </p:txBody>
      </p:sp>
      <p:sp>
        <p:nvSpPr>
          <p:cNvPr id="3" name="2 İçerik Yer Tutucusu"/>
          <p:cNvSpPr>
            <a:spLocks noGrp="1"/>
          </p:cNvSpPr>
          <p:nvPr>
            <p:ph idx="1"/>
          </p:nvPr>
        </p:nvSpPr>
        <p:spPr>
          <a:xfrm>
            <a:off x="179512" y="980728"/>
            <a:ext cx="8784976" cy="5688632"/>
          </a:xfrm>
        </p:spPr>
        <p:txBody>
          <a:bodyPr>
            <a:normAutofit/>
          </a:bodyPr>
          <a:lstStyle/>
          <a:p>
            <a:endParaRPr lang="tr-TR" dirty="0" smtClean="0"/>
          </a:p>
          <a:p>
            <a:r>
              <a:rPr lang="tr-TR" dirty="0" smtClean="0"/>
              <a:t>Gelir eşitsizliği; belirli bir orandaki nüfus diliminin milli gelirden aldığı pay ile aynı orandaki bir başka nüfus diliminin milli gelirden aldığı pay arasındaki farklılığı ifade etmektedir.</a:t>
            </a:r>
          </a:p>
          <a:p>
            <a:r>
              <a:rPr lang="tr-TR" dirty="0" smtClean="0"/>
              <a:t>Gelir eşitsizliklerinin ölçülmesinde, “yüzde paylar analizi”, </a:t>
            </a:r>
            <a:r>
              <a:rPr lang="tr-TR" dirty="0" err="1" smtClean="0"/>
              <a:t>Lorenz</a:t>
            </a:r>
            <a:r>
              <a:rPr lang="tr-TR" dirty="0" smtClean="0"/>
              <a:t> Eğrisi ve </a:t>
            </a:r>
            <a:r>
              <a:rPr lang="tr-TR" dirty="0" err="1" smtClean="0"/>
              <a:t>Gini</a:t>
            </a:r>
            <a:r>
              <a:rPr lang="tr-TR" dirty="0" smtClean="0"/>
              <a:t> Katsayısı gibi ölçütler kullanılmaktadır.</a:t>
            </a:r>
          </a:p>
          <a:p>
            <a:endParaRPr lang="tr-TR" dirty="0" smtClean="0"/>
          </a:p>
          <a:p>
            <a:pPr>
              <a:buNone/>
            </a:pPr>
            <a:r>
              <a:rPr lang="tr-TR" b="1" dirty="0" smtClean="0"/>
              <a:t>	“Yüzde Paylar Analizi”:</a:t>
            </a:r>
            <a:r>
              <a:rPr lang="tr-TR" dirty="0" smtClean="0"/>
              <a:t> gelir dağılımının tablolaştırılarak, gösterebilmesin sağlamaktadır. Bu yöntemle </a:t>
            </a:r>
            <a:r>
              <a:rPr lang="tr-TR" dirty="0" err="1" smtClean="0"/>
              <a:t>hanehalklarının</a:t>
            </a:r>
            <a:r>
              <a:rPr lang="tr-TR" dirty="0" smtClean="0"/>
              <a:t> yüzde 1, 5, 10 veya 20 gibi dilimlere bölünerek toplam gelirden ne kadar pay aldıklarını görmek mümkün olmaktadır. En çok kullanılan biçimi, nüfusu, yüzde 20’lik beş eşit parçaya bölen analizdir.</a:t>
            </a:r>
          </a:p>
          <a:p>
            <a:endParaRPr lang="tr-T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708688"/>
          </a:xfrm>
        </p:spPr>
        <p:txBody>
          <a:bodyPr>
            <a:noAutofit/>
          </a:bodyPr>
          <a:lstStyle/>
          <a:p>
            <a:r>
              <a:rPr lang="tr-TR" sz="2800" b="1" dirty="0" smtClean="0"/>
              <a:t>	LORENZ EĞRİSİ</a:t>
            </a:r>
            <a:endParaRPr lang="tr-TR" sz="2800" dirty="0" smtClean="0"/>
          </a:p>
        </p:txBody>
      </p:sp>
      <p:sp>
        <p:nvSpPr>
          <p:cNvPr id="3" name="2 İçerik Yer Tutucusu"/>
          <p:cNvSpPr>
            <a:spLocks noGrp="1"/>
          </p:cNvSpPr>
          <p:nvPr>
            <p:ph sz="half" idx="1"/>
          </p:nvPr>
        </p:nvSpPr>
        <p:spPr>
          <a:xfrm>
            <a:off x="323528" y="1484784"/>
            <a:ext cx="4182616" cy="5040560"/>
          </a:xfrm>
        </p:spPr>
        <p:txBody>
          <a:bodyPr>
            <a:normAutofit fontScale="77500" lnSpcReduction="20000"/>
          </a:bodyPr>
          <a:lstStyle/>
          <a:p>
            <a:endParaRPr lang="tr-TR" dirty="0" smtClean="0"/>
          </a:p>
          <a:p>
            <a:pPr>
              <a:buNone/>
            </a:pPr>
            <a:r>
              <a:rPr lang="tr-TR" b="1" dirty="0" smtClean="0"/>
              <a:t>	</a:t>
            </a:r>
            <a:endParaRPr lang="tr-TR" dirty="0" smtClean="0"/>
          </a:p>
          <a:p>
            <a:pPr>
              <a:buNone/>
            </a:pPr>
            <a:r>
              <a:rPr lang="tr-TR" b="1" dirty="0" smtClean="0"/>
              <a:t>	</a:t>
            </a:r>
            <a:endParaRPr lang="tr-TR" dirty="0"/>
          </a:p>
        </p:txBody>
      </p:sp>
      <p:sp>
        <p:nvSpPr>
          <p:cNvPr id="4" name="3 İçerik Yer Tutucusu"/>
          <p:cNvSpPr>
            <a:spLocks noGrp="1"/>
          </p:cNvSpPr>
          <p:nvPr>
            <p:ph sz="half" idx="2"/>
          </p:nvPr>
        </p:nvSpPr>
        <p:spPr>
          <a:xfrm>
            <a:off x="4211960" y="665312"/>
            <a:ext cx="4680520" cy="6192688"/>
          </a:xfrm>
        </p:spPr>
        <p:txBody>
          <a:bodyPr>
            <a:normAutofit fontScale="77500" lnSpcReduction="20000"/>
          </a:bodyPr>
          <a:lstStyle/>
          <a:p>
            <a:r>
              <a:rPr lang="tr-TR" dirty="0" smtClean="0"/>
              <a:t>Orijinle karşı köşeyi birleştiren 45 derecelik doğru (OL doğrusu) eş bölüşüm doğrusudur ve </a:t>
            </a:r>
            <a:r>
              <a:rPr lang="tr-TR" b="1" dirty="0" smtClean="0"/>
              <a:t>gelirin tam olarak eşit dağıldığı </a:t>
            </a:r>
            <a:r>
              <a:rPr lang="tr-TR" dirty="0" smtClean="0"/>
              <a:t>bir durumu göstermektedir. </a:t>
            </a:r>
          </a:p>
          <a:p>
            <a:r>
              <a:rPr lang="tr-TR" dirty="0" smtClean="0"/>
              <a:t>Eş bölüşüm doğrusu </a:t>
            </a:r>
            <a:r>
              <a:rPr lang="tr-TR" b="1" dirty="0" smtClean="0"/>
              <a:t>mutlak eşitlik doğrusu </a:t>
            </a:r>
            <a:r>
              <a:rPr lang="tr-TR" dirty="0" smtClean="0"/>
              <a:t>şeklinde de ifade edilebilir.</a:t>
            </a:r>
          </a:p>
          <a:p>
            <a:r>
              <a:rPr lang="tr-TR" dirty="0" smtClean="0"/>
              <a:t>Bir ülkede gelir dağılımında eşitsizlik varsa, mutlak eşitlik doğrusu yanında fiili dağılımı gösteren ikinci bir eğri çizilir. </a:t>
            </a:r>
          </a:p>
          <a:p>
            <a:r>
              <a:rPr lang="tr-TR" dirty="0" smtClean="0"/>
              <a:t>Kişisel gelir dağılımı eşitlikten uzaklaştıkça fiili gelir dağılımını gösteren eğri </a:t>
            </a:r>
            <a:r>
              <a:rPr lang="tr-TR" b="1" dirty="0" smtClean="0"/>
              <a:t>(</a:t>
            </a:r>
            <a:r>
              <a:rPr lang="tr-TR" b="1" dirty="0" err="1" smtClean="0"/>
              <a:t>Lorenz</a:t>
            </a:r>
            <a:r>
              <a:rPr lang="tr-TR" b="1" dirty="0" smtClean="0"/>
              <a:t> Eğrisi</a:t>
            </a:r>
            <a:r>
              <a:rPr lang="tr-TR" dirty="0" smtClean="0"/>
              <a:t>) de mutlak eşitlik doğrusundan uzaklaşır. </a:t>
            </a:r>
          </a:p>
          <a:p>
            <a:r>
              <a:rPr lang="tr-TR" dirty="0" smtClean="0"/>
              <a:t>Örneğin şekilde </a:t>
            </a:r>
            <a:r>
              <a:rPr lang="tr-TR" dirty="0" err="1" smtClean="0"/>
              <a:t>Lorenz</a:t>
            </a:r>
            <a:r>
              <a:rPr lang="tr-TR" dirty="0" smtClean="0"/>
              <a:t> eğrisi üzerindeki S noktasında nüfusun %80’i, gelirin %50’sini almaktadır.</a:t>
            </a:r>
          </a:p>
          <a:p>
            <a:r>
              <a:rPr lang="tr-TR" dirty="0" smtClean="0"/>
              <a:t>Kişisel gelir dağılımında eşitsizliğin artmasıyla birlikte </a:t>
            </a:r>
            <a:r>
              <a:rPr lang="tr-TR" dirty="0" err="1" smtClean="0"/>
              <a:t>Lorenz</a:t>
            </a:r>
            <a:r>
              <a:rPr lang="tr-TR" dirty="0" smtClean="0"/>
              <a:t> eğrisi ile mutlak eşitlik doğrusu arasında kalan alan   (Şekilde X) genişlemektedir.</a:t>
            </a:r>
          </a:p>
        </p:txBody>
      </p:sp>
      <p:pic>
        <p:nvPicPr>
          <p:cNvPr id="5" name="4 Resim" descr="C:\Users\Se7en\Desktop\LORENZ EĞİRİSİ.png"/>
          <p:cNvPicPr/>
          <p:nvPr/>
        </p:nvPicPr>
        <p:blipFill>
          <a:blip r:embed="rId2" cstate="print"/>
          <a:srcRect/>
          <a:stretch>
            <a:fillRect/>
          </a:stretch>
        </p:blipFill>
        <p:spPr bwMode="auto">
          <a:xfrm>
            <a:off x="323528" y="1772816"/>
            <a:ext cx="3798565" cy="446449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188640"/>
            <a:ext cx="8219256" cy="792088"/>
          </a:xfrm>
        </p:spPr>
        <p:txBody>
          <a:bodyPr>
            <a:noAutofit/>
          </a:bodyPr>
          <a:lstStyle/>
          <a:p>
            <a:r>
              <a:rPr lang="tr-TR" sz="2800" b="1" dirty="0" smtClean="0"/>
              <a:t>GELİR EŞİTSİZLİĞİ VE GELİR EŞİTSİZLİĞİNİN ÖLÇÜLMESİ</a:t>
            </a:r>
            <a:endParaRPr lang="tr-TR" sz="2800" dirty="0"/>
          </a:p>
        </p:txBody>
      </p:sp>
      <p:sp>
        <p:nvSpPr>
          <p:cNvPr id="3" name="2 İçerik Yer Tutucusu"/>
          <p:cNvSpPr>
            <a:spLocks noGrp="1"/>
          </p:cNvSpPr>
          <p:nvPr>
            <p:ph idx="1"/>
          </p:nvPr>
        </p:nvSpPr>
        <p:spPr>
          <a:xfrm>
            <a:off x="179512" y="980728"/>
            <a:ext cx="8784976" cy="5688632"/>
          </a:xfrm>
        </p:spPr>
        <p:txBody>
          <a:bodyPr>
            <a:normAutofit fontScale="70000" lnSpcReduction="20000"/>
          </a:bodyPr>
          <a:lstStyle/>
          <a:p>
            <a:endParaRPr lang="tr-TR" dirty="0" smtClean="0"/>
          </a:p>
          <a:p>
            <a:pPr>
              <a:buNone/>
            </a:pPr>
            <a:r>
              <a:rPr lang="tr-TR" b="1" dirty="0" smtClean="0"/>
              <a:t>	</a:t>
            </a:r>
            <a:r>
              <a:rPr lang="tr-TR" b="1" dirty="0" err="1" smtClean="0"/>
              <a:t>Gini</a:t>
            </a:r>
            <a:r>
              <a:rPr lang="tr-TR" b="1" dirty="0" smtClean="0"/>
              <a:t> Katsayısı:</a:t>
            </a:r>
            <a:endParaRPr lang="tr-TR" dirty="0" smtClean="0"/>
          </a:p>
          <a:p>
            <a:pPr>
              <a:buNone/>
            </a:pPr>
            <a:endParaRPr lang="tr-TR" dirty="0" smtClean="0"/>
          </a:p>
          <a:p>
            <a:r>
              <a:rPr lang="tr-TR" dirty="0" smtClean="0"/>
              <a:t>Kişisel gelir dağılımındaki eşitsizliğin derecesini gösteren </a:t>
            </a:r>
            <a:r>
              <a:rPr lang="tr-TR" dirty="0" err="1" smtClean="0"/>
              <a:t>Lorenz</a:t>
            </a:r>
            <a:r>
              <a:rPr lang="tr-TR" dirty="0" smtClean="0"/>
              <a:t> eğrisi geometrik bir yöntemdir. </a:t>
            </a:r>
          </a:p>
          <a:p>
            <a:endParaRPr lang="tr-TR" dirty="0" smtClean="0"/>
          </a:p>
          <a:p>
            <a:r>
              <a:rPr lang="tr-TR" dirty="0" err="1" smtClean="0"/>
              <a:t>Gini</a:t>
            </a:r>
            <a:r>
              <a:rPr lang="tr-TR" dirty="0" smtClean="0"/>
              <a:t> katsayısı ise eşitsizliğin derecesini ölçen bir katsayıdır. </a:t>
            </a:r>
          </a:p>
          <a:p>
            <a:r>
              <a:rPr lang="tr-TR" dirty="0" err="1" smtClean="0"/>
              <a:t>Gini</a:t>
            </a:r>
            <a:r>
              <a:rPr lang="tr-TR" dirty="0" smtClean="0"/>
              <a:t> katsayısı, hem bir ülkedeki gelir dağılımı eşitsizliğinin zaman içerisindeki eğilimini göstermesi hem de ülkeler arasında karşılaştırmalar yapmaya imkân tanıması açısından önemli bir eşitsizlik ölçütüdür. </a:t>
            </a:r>
          </a:p>
          <a:p>
            <a:r>
              <a:rPr lang="tr-TR" dirty="0" err="1" smtClean="0"/>
              <a:t>Gini</a:t>
            </a:r>
            <a:r>
              <a:rPr lang="tr-TR" dirty="0" smtClean="0"/>
              <a:t> katsayısı </a:t>
            </a:r>
            <a:r>
              <a:rPr lang="tr-TR" dirty="0" err="1" smtClean="0"/>
              <a:t>Lorenz</a:t>
            </a:r>
            <a:r>
              <a:rPr lang="tr-TR" dirty="0" smtClean="0"/>
              <a:t> eğrisinden türetilmiştir. </a:t>
            </a:r>
          </a:p>
          <a:p>
            <a:r>
              <a:rPr lang="tr-TR" dirty="0" err="1" smtClean="0"/>
              <a:t>Lorenz</a:t>
            </a:r>
            <a:r>
              <a:rPr lang="tr-TR" dirty="0" smtClean="0"/>
              <a:t> eğrisi ile mutlak eşitlik doğrusu arasında kalan alanın (Şekilde, X), mutlak eşitlik doğrusu altında kalan 0ZL üçgeninin alanına (Şekilde X+Y) oranı </a:t>
            </a:r>
            <a:r>
              <a:rPr lang="tr-TR" dirty="0" err="1" smtClean="0"/>
              <a:t>Gini</a:t>
            </a:r>
            <a:r>
              <a:rPr lang="tr-TR" dirty="0" smtClean="0"/>
              <a:t> katsayısını vermektedir. </a:t>
            </a:r>
          </a:p>
          <a:p>
            <a:endParaRPr lang="tr-TR" dirty="0" smtClean="0"/>
          </a:p>
          <a:p>
            <a:r>
              <a:rPr lang="tr-TR" dirty="0" err="1" smtClean="0"/>
              <a:t>Gini</a:t>
            </a:r>
            <a:r>
              <a:rPr lang="tr-TR" dirty="0" smtClean="0"/>
              <a:t> </a:t>
            </a:r>
            <a:r>
              <a:rPr lang="tr-TR" dirty="0" err="1" smtClean="0"/>
              <a:t>katsaysı</a:t>
            </a:r>
            <a:r>
              <a:rPr lang="tr-TR" dirty="0" smtClean="0"/>
              <a:t> 0-1 arasında değişen değerler almaktadır. Katsayının 1’e yaklaşması gelir eşitsizliğinin arttığını, 0’a yaklaşması ise gelir eşitsizliğinin azaldığını göstermektedir.</a:t>
            </a:r>
          </a:p>
          <a:p>
            <a:endParaRPr lang="tr-TR" dirty="0" smtClean="0"/>
          </a:p>
          <a:p>
            <a:r>
              <a:rPr lang="tr-TR" dirty="0" err="1" smtClean="0"/>
              <a:t>Gini</a:t>
            </a:r>
            <a:r>
              <a:rPr lang="tr-TR" dirty="0" smtClean="0"/>
              <a:t> katsayısı mutlak eşitlik doğrusu ile </a:t>
            </a:r>
            <a:r>
              <a:rPr lang="tr-TR" dirty="0" err="1" smtClean="0"/>
              <a:t>Lorenz</a:t>
            </a:r>
            <a:r>
              <a:rPr lang="tr-TR" dirty="0" smtClean="0"/>
              <a:t> eğrisi arasında kalan alanın, mutlak eşitlik  doğrusu altında kalan üçgenin alanına oranıdır. G=X/(X+Y) </a:t>
            </a:r>
          </a:p>
          <a:p>
            <a:endParaRPr lang="tr-TR" dirty="0" smtClean="0"/>
          </a:p>
          <a:p>
            <a:pPr>
              <a:buNone/>
            </a:pPr>
            <a:r>
              <a:rPr lang="tr-TR" b="1" dirty="0" smtClean="0"/>
              <a:t>	</a:t>
            </a:r>
            <a:endParaRPr lang="tr-T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188640"/>
            <a:ext cx="8219256" cy="792088"/>
          </a:xfrm>
        </p:spPr>
        <p:txBody>
          <a:bodyPr>
            <a:noAutofit/>
          </a:bodyPr>
          <a:lstStyle/>
          <a:p>
            <a:pPr algn="ctr"/>
            <a:r>
              <a:rPr lang="tr-TR" sz="2800" b="1" dirty="0" smtClean="0"/>
              <a:t>SOSYAL POLİTİKA AÇISINDAN GELİR DAĞILIMININ ÖNEMİ </a:t>
            </a:r>
            <a:endParaRPr lang="tr-TR" sz="2800" dirty="0"/>
          </a:p>
        </p:txBody>
      </p:sp>
      <p:sp>
        <p:nvSpPr>
          <p:cNvPr id="3" name="2 İçerik Yer Tutucusu"/>
          <p:cNvSpPr>
            <a:spLocks noGrp="1"/>
          </p:cNvSpPr>
          <p:nvPr>
            <p:ph idx="1"/>
          </p:nvPr>
        </p:nvSpPr>
        <p:spPr>
          <a:xfrm>
            <a:off x="179512" y="980728"/>
            <a:ext cx="8784976" cy="5688632"/>
          </a:xfrm>
        </p:spPr>
        <p:txBody>
          <a:bodyPr>
            <a:normAutofit fontScale="77500" lnSpcReduction="20000"/>
          </a:bodyPr>
          <a:lstStyle/>
          <a:p>
            <a:endParaRPr lang="tr-TR" dirty="0" smtClean="0"/>
          </a:p>
          <a:p>
            <a:r>
              <a:rPr lang="tr-TR" dirty="0" smtClean="0"/>
              <a:t>Gelir dağılımı adaletsizliği toplumsal barışı tehdit eden sosyal sorunların başında gelmektedir. </a:t>
            </a:r>
          </a:p>
          <a:p>
            <a:r>
              <a:rPr lang="tr-TR" dirty="0" smtClean="0"/>
              <a:t>Toplumu oluşturan bireyler temel ihtiyaçları karşılandığı ve güvence altına alındığı ölçüde kişiliklerini ve topluma olan güven duygularını geliştirebilirler. </a:t>
            </a:r>
          </a:p>
          <a:p>
            <a:endParaRPr lang="tr-TR" dirty="0" smtClean="0"/>
          </a:p>
          <a:p>
            <a:r>
              <a:rPr lang="tr-TR" dirty="0" smtClean="0"/>
              <a:t>Sosyal politika, ekonomik refah artışını geniş toplum kesimlerine yaygınlaştırdığı ölçüde ekonomik ve sosyal gelişmenin bir bütünlük içinde sağlandığı kalkınma amacına hizmet edebilecektir. </a:t>
            </a:r>
          </a:p>
          <a:p>
            <a:r>
              <a:rPr lang="tr-TR" dirty="0" smtClean="0"/>
              <a:t>Toplumu oluşturan kişiler ve sosyal gruplar arasındaki yaşam düzeylerinde, toplumsal hizmetlerden yararlanmada ve ekonomik olanaklara ulaşabilmede var olan farkları azaltmak, sosyal politikanın genel kalkınma içindeki başlıca hedeflerindendir. </a:t>
            </a:r>
          </a:p>
          <a:p>
            <a:endParaRPr lang="tr-TR" dirty="0" smtClean="0"/>
          </a:p>
          <a:p>
            <a:r>
              <a:rPr lang="tr-TR" dirty="0" smtClean="0"/>
              <a:t>Bu noktada, ekonomik yönden güçsüz ve bağımlı kişilerin korunması, bölgeler arasındaki gelişmişlik farklarının azaltılması ve gelir dağılımındaki eşitsizliklerin giderilmesi sosyal dengenin ve sosyal adaletin sağlanması için büyük önem taşımaktadır.</a:t>
            </a:r>
          </a:p>
          <a:p>
            <a:endParaRPr lang="tr-TR" dirty="0" smtClean="0"/>
          </a:p>
          <a:p>
            <a:pPr>
              <a:buNone/>
            </a:pPr>
            <a:r>
              <a:rPr lang="tr-TR" b="1" dirty="0" smtClean="0"/>
              <a:t>	</a:t>
            </a:r>
            <a:endParaRPr lang="tr-T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Gezinti">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98</TotalTime>
  <Words>421</Words>
  <Application>Microsoft Office PowerPoint</Application>
  <PresentationFormat>Ekran Gösterisi (4:3)</PresentationFormat>
  <Paragraphs>100</Paragraphs>
  <Slides>10</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10</vt:i4>
      </vt:variant>
    </vt:vector>
  </HeadingPairs>
  <TitlesOfParts>
    <vt:vector size="13" baseType="lpstr">
      <vt:lpstr>Calibri</vt:lpstr>
      <vt:lpstr>Wingdings 2</vt:lpstr>
      <vt:lpstr>Akış</vt:lpstr>
      <vt:lpstr>T.C. ANKARA ÜNİVERSİTESİ   AYAŞ MESLEK YÜKSEK OKULU</vt:lpstr>
      <vt:lpstr>Gelir Dağılımı</vt:lpstr>
      <vt:lpstr>Gelir Dağılımı</vt:lpstr>
      <vt:lpstr>Gelir Dağılımı</vt:lpstr>
      <vt:lpstr>Gelir Dağılımı</vt:lpstr>
      <vt:lpstr>GELİR EŞİTSİZLİĞİ VE GELİR EŞİTSİZLİĞİNİN ÖLÇÜLMESİ</vt:lpstr>
      <vt:lpstr> LORENZ EĞRİSİ</vt:lpstr>
      <vt:lpstr>GELİR EŞİTSİZLİĞİ VE GELİR EŞİTSİZLİĞİNİN ÖLÇÜLMESİ</vt:lpstr>
      <vt:lpstr>SOSYAL POLİTİKA AÇISINDAN GELİR DAĞILIMININ ÖNEMİ </vt:lpstr>
      <vt:lpstr>GELİR EŞİTSİZLİĞİNİN NEDENLERİ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T.C. ANKARA ÜNİVERSİTESİ   AYAŞ MESLEK YÜKSEK OKULU</dc:title>
  <dc:creator>Se7en</dc:creator>
  <cp:lastModifiedBy>user</cp:lastModifiedBy>
  <cp:revision>12</cp:revision>
  <dcterms:created xsi:type="dcterms:W3CDTF">2018-05-13T11:48:46Z</dcterms:created>
  <dcterms:modified xsi:type="dcterms:W3CDTF">2020-01-11T17:39:00Z</dcterms:modified>
</cp:coreProperties>
</file>