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5" r:id="rId7"/>
    <p:sldId id="271" r:id="rId8"/>
    <p:sldId id="291"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C28F17-FD78-4C1D-847A-7912FCB343EF}" type="datetimeFigureOut">
              <a:rPr lang="tr-TR" smtClean="0"/>
              <a:pPr/>
              <a:t>11.01.2020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534349-E995-4767-8DDA-44B40B23A6F5}"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5A77937C-8918-4BF7-9BC5-6DE1E33BA941}"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24A4DB9D-1024-4997-96DD-945630C67FFD}" type="datetimeFigureOut">
              <a:rPr lang="tr-TR" smtClean="0"/>
              <a:pPr/>
              <a:t>11.01.2020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6FA91CA-ECB9-4713-AC54-09086120788D}"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4A4DB9D-1024-4997-96DD-945630C67FFD}" type="datetimeFigureOut">
              <a:rPr lang="tr-TR" smtClean="0"/>
              <a:pPr/>
              <a:t>11.01.2020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6FA91CA-ECB9-4713-AC54-09086120788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4A4DB9D-1024-4997-96DD-945630C67FFD}" type="datetimeFigureOut">
              <a:rPr lang="tr-TR" smtClean="0"/>
              <a:pPr/>
              <a:t>11.01.2020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6FA91CA-ECB9-4713-AC54-09086120788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4A4DB9D-1024-4997-96DD-945630C67FFD}" type="datetimeFigureOut">
              <a:rPr lang="tr-TR" smtClean="0"/>
              <a:pPr/>
              <a:t>11.01.2020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6FA91CA-ECB9-4713-AC54-09086120788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24A4DB9D-1024-4997-96DD-945630C67FFD}" type="datetimeFigureOut">
              <a:rPr lang="tr-TR" smtClean="0"/>
              <a:pPr/>
              <a:t>11.01.2020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6FA91CA-ECB9-4713-AC54-09086120788D}"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24A4DB9D-1024-4997-96DD-945630C67FFD}" type="datetimeFigureOut">
              <a:rPr lang="tr-TR" smtClean="0"/>
              <a:pPr/>
              <a:t>11.01.2020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6FA91CA-ECB9-4713-AC54-09086120788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24A4DB9D-1024-4997-96DD-945630C67FFD}" type="datetimeFigureOut">
              <a:rPr lang="tr-TR" smtClean="0"/>
              <a:pPr/>
              <a:t>11.01.2020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6FA91CA-ECB9-4713-AC54-09086120788D}"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24A4DB9D-1024-4997-96DD-945630C67FFD}" type="datetimeFigureOut">
              <a:rPr lang="tr-TR" smtClean="0"/>
              <a:pPr/>
              <a:t>11.01.2020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6FA91CA-ECB9-4713-AC54-09086120788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4A4DB9D-1024-4997-96DD-945630C67FFD}" type="datetimeFigureOut">
              <a:rPr lang="tr-TR" smtClean="0"/>
              <a:pPr/>
              <a:t>11.01.2020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6FA91CA-ECB9-4713-AC54-09086120788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4A4DB9D-1024-4997-96DD-945630C67FFD}" type="datetimeFigureOut">
              <a:rPr lang="tr-TR" smtClean="0"/>
              <a:pPr/>
              <a:t>11.01.2020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6FA91CA-ECB9-4713-AC54-09086120788D}"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4A4DB9D-1024-4997-96DD-945630C67FFD}" type="datetimeFigureOut">
              <a:rPr lang="tr-TR" smtClean="0"/>
              <a:pPr/>
              <a:t>11.01.2020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6FA91CA-ECB9-4713-AC54-09086120788D}"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A4DB9D-1024-4997-96DD-945630C67FFD}" type="datetimeFigureOut">
              <a:rPr lang="tr-TR" smtClean="0"/>
              <a:pPr/>
              <a:t>11.01.2020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FA91CA-ECB9-4713-AC54-09086120788D}"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calisir@ankara.edu.t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mailto:yusufcan_calisir@hotmai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426170"/>
          </a:xfrm>
        </p:spPr>
        <p:txBody>
          <a:bodyPr>
            <a:normAutofit/>
          </a:bodyPr>
          <a:lstStyle/>
          <a:p>
            <a:pPr algn="ctr"/>
            <a:r>
              <a:rPr lang="tr-TR" sz="2400" b="1" dirty="0" smtClean="0"/>
              <a:t>T.C.</a:t>
            </a:r>
            <a:r>
              <a:rPr lang="tr-TR" b="1" dirty="0" smtClean="0"/>
              <a:t> </a:t>
            </a:r>
            <a:r>
              <a:rPr lang="tr-TR" sz="2400" b="1" dirty="0" smtClean="0"/>
              <a:t>ANKARA ÜNİVERSİTESİ  </a:t>
            </a:r>
            <a:br>
              <a:rPr lang="tr-TR" sz="2400" b="1" dirty="0" smtClean="0"/>
            </a:br>
            <a:r>
              <a:rPr lang="tr-TR" sz="2400" b="1" dirty="0" smtClean="0"/>
              <a:t>AYAŞ MESLEK YÜKSEK OKULU</a:t>
            </a:r>
            <a:endParaRPr lang="tr-TR" sz="2400" b="1" dirty="0"/>
          </a:p>
        </p:txBody>
      </p:sp>
      <p:graphicFrame>
        <p:nvGraphicFramePr>
          <p:cNvPr id="6" name="5 İçerik Yer Tutucusu"/>
          <p:cNvGraphicFramePr>
            <a:graphicFrameLocks noGrp="1"/>
          </p:cNvGraphicFramePr>
          <p:nvPr>
            <p:ph sz="quarter" idx="1"/>
            <p:extLst>
              <p:ext uri="{D42A27DB-BD31-4B8C-83A1-F6EECF244321}">
                <p14:modId xmlns:p14="http://schemas.microsoft.com/office/powerpoint/2010/main" val="255653576"/>
              </p:ext>
            </p:extLst>
          </p:nvPr>
        </p:nvGraphicFramePr>
        <p:xfrm>
          <a:off x="395536" y="2060848"/>
          <a:ext cx="8424937" cy="4557808"/>
        </p:xfrm>
        <a:graphic>
          <a:graphicData uri="http://schemas.openxmlformats.org/drawingml/2006/table">
            <a:tbl>
              <a:tblPr firstRow="1" bandRow="1">
                <a:tableStyleId>{616DA210-FB5B-4158-B5E0-FEB733F419BA}</a:tableStyleId>
              </a:tblPr>
              <a:tblGrid>
                <a:gridCol w="2088232">
                  <a:extLst>
                    <a:ext uri="{9D8B030D-6E8A-4147-A177-3AD203B41FA5}">
                      <a16:colId xmlns:a16="http://schemas.microsoft.com/office/drawing/2014/main" val="20000"/>
                    </a:ext>
                  </a:extLst>
                </a:gridCol>
                <a:gridCol w="3600400">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368153">
                  <a:extLst>
                    <a:ext uri="{9D8B030D-6E8A-4147-A177-3AD203B41FA5}">
                      <a16:colId xmlns:a16="http://schemas.microsoft.com/office/drawing/2014/main" val="20003"/>
                    </a:ext>
                  </a:extLst>
                </a:gridCol>
              </a:tblGrid>
              <a:tr h="552043">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a:p>
                  </a:txBody>
                  <a:tcPr/>
                </a:tc>
                <a:extLst>
                  <a:ext uri="{0D108BD9-81ED-4DB2-BD59-A6C34878D82A}">
                    <a16:rowId xmlns:a16="http://schemas.microsoft.com/office/drawing/2014/main" val="10000"/>
                  </a:ext>
                </a:extLst>
              </a:tr>
              <a:tr h="474929">
                <a:tc>
                  <a:txBody>
                    <a:bodyPr/>
                    <a:lstStyle/>
                    <a:p>
                      <a:r>
                        <a:rPr lang="tr-TR" dirty="0" smtClean="0"/>
                        <a:t>DERSİN ADI</a:t>
                      </a:r>
                      <a:endParaRPr lang="tr-TR" b="1" dirty="0"/>
                    </a:p>
                  </a:txBody>
                  <a:tcPr anchor="ctr"/>
                </a:tc>
                <a:tc>
                  <a:txBody>
                    <a:bodyPr/>
                    <a:lstStyle/>
                    <a:p>
                      <a:pPr algn="ctr"/>
                      <a:r>
                        <a:rPr lang="tr-TR" dirty="0" smtClean="0"/>
                        <a:t>SOSYAL POLİTİKA</a:t>
                      </a:r>
                      <a:endParaRPr lang="tr-TR" b="1" dirty="0"/>
                    </a:p>
                  </a:txBody>
                  <a:tcPr anchor="ctr"/>
                </a:tc>
                <a:tc>
                  <a:txBody>
                    <a:bodyPr/>
                    <a:lstStyle/>
                    <a:p>
                      <a:r>
                        <a:rPr lang="tr-TR" dirty="0" smtClean="0"/>
                        <a:t>HAFTA NO</a:t>
                      </a:r>
                      <a:endParaRPr lang="tr-TR" b="1" dirty="0"/>
                    </a:p>
                  </a:txBody>
                  <a:tcPr anchor="ctr"/>
                </a:tc>
                <a:tc>
                  <a:txBody>
                    <a:bodyPr/>
                    <a:lstStyle/>
                    <a:p>
                      <a:pPr algn="ctr"/>
                      <a:r>
                        <a:rPr lang="tr-TR" dirty="0" smtClean="0"/>
                        <a:t>12</a:t>
                      </a:r>
                      <a:endParaRPr lang="tr-TR" dirty="0"/>
                    </a:p>
                  </a:txBody>
                  <a:tcPr anchor="ctr"/>
                </a:tc>
                <a:extLst>
                  <a:ext uri="{0D108BD9-81ED-4DB2-BD59-A6C34878D82A}">
                    <a16:rowId xmlns:a16="http://schemas.microsoft.com/office/drawing/2014/main" val="10001"/>
                  </a:ext>
                </a:extLst>
              </a:tr>
              <a:tr h="1522375">
                <a:tc>
                  <a:txBody>
                    <a:bodyPr/>
                    <a:lstStyle/>
                    <a:p>
                      <a:r>
                        <a:rPr lang="tr-TR" dirty="0" smtClean="0"/>
                        <a:t>KONU</a:t>
                      </a:r>
                      <a:r>
                        <a:rPr lang="tr-TR" baseline="0" dirty="0" smtClean="0"/>
                        <a:t> BAŞLIĞI</a:t>
                      </a:r>
                      <a:endParaRPr lang="tr-TR" b="1" dirty="0"/>
                    </a:p>
                  </a:txBody>
                  <a:tcPr anchor="ctr"/>
                </a:tc>
                <a:tc>
                  <a:txBody>
                    <a:bodyPr/>
                    <a:lstStyle/>
                    <a:p>
                      <a:pPr algn="ctr"/>
                      <a:r>
                        <a:rPr lang="tr-TR" sz="1800" kern="1200" dirty="0" smtClean="0"/>
                        <a:t>TEMEL</a:t>
                      </a:r>
                      <a:r>
                        <a:rPr lang="tr-TR" sz="1800" kern="1200" baseline="0" dirty="0" smtClean="0"/>
                        <a:t> SOSYAL POLİTİKA SORUNLARI</a:t>
                      </a:r>
                    </a:p>
                    <a:p>
                      <a:pPr algn="ctr"/>
                      <a:r>
                        <a:rPr lang="tr-TR" sz="1800" b="1" kern="1200" baseline="0" dirty="0" smtClean="0"/>
                        <a:t>SOSYAL GÜVENLİK</a:t>
                      </a:r>
                      <a:endParaRPr lang="tr-TR" b="1" dirty="0"/>
                    </a:p>
                  </a:txBody>
                  <a:tcPr anchor="ctr"/>
                </a:tc>
                <a:tc>
                  <a:txBody>
                    <a:bodyPr/>
                    <a:lstStyle/>
                    <a:p>
                      <a:r>
                        <a:rPr lang="tr-TR" dirty="0" smtClean="0"/>
                        <a:t>TARİH</a:t>
                      </a:r>
                      <a:endParaRPr lang="tr-TR" b="1" dirty="0"/>
                    </a:p>
                  </a:txBody>
                  <a:tcPr anchor="ctr"/>
                </a:tc>
                <a:tc>
                  <a:txBody>
                    <a:bodyPr/>
                    <a:lstStyle/>
                    <a:p>
                      <a:endParaRPr lang="tr-TR" dirty="0"/>
                    </a:p>
                  </a:txBody>
                  <a:tcPr anchor="ctr"/>
                </a:tc>
                <a:extLst>
                  <a:ext uri="{0D108BD9-81ED-4DB2-BD59-A6C34878D82A}">
                    <a16:rowId xmlns:a16="http://schemas.microsoft.com/office/drawing/2014/main" val="10002"/>
                  </a:ext>
                </a:extLst>
              </a:tr>
              <a:tr h="819741">
                <a:tc>
                  <a:txBody>
                    <a:bodyPr/>
                    <a:lstStyle/>
                    <a:p>
                      <a:r>
                        <a:rPr lang="tr-TR" dirty="0" smtClean="0"/>
                        <a:t>ÖĞRETİM ELEMANI</a:t>
                      </a:r>
                      <a:endParaRPr lang="tr-TR" b="1" dirty="0"/>
                    </a:p>
                  </a:txBody>
                  <a:tcPr anchor="ctr"/>
                </a:tc>
                <a:tc>
                  <a:txBody>
                    <a:bodyPr/>
                    <a:lstStyle/>
                    <a:p>
                      <a:pPr algn="ctr"/>
                      <a:r>
                        <a:rPr lang="tr-TR" dirty="0" err="1" smtClean="0"/>
                        <a:t>Öğr</a:t>
                      </a:r>
                      <a:r>
                        <a:rPr lang="tr-TR" dirty="0" smtClean="0"/>
                        <a:t>. Gör. Yusuf Can</a:t>
                      </a:r>
                      <a:r>
                        <a:rPr lang="tr-TR" baseline="0" dirty="0" smtClean="0"/>
                        <a:t> ÇALIŞIR</a:t>
                      </a:r>
                      <a:endParaRPr lang="tr-TR" dirty="0"/>
                    </a:p>
                  </a:txBody>
                  <a:tcPr anchor="ctr"/>
                </a:tc>
                <a:tc>
                  <a:txBody>
                    <a:bodyPr/>
                    <a:lstStyle/>
                    <a:p>
                      <a:endParaRPr lang="tr-TR"/>
                    </a:p>
                  </a:txBody>
                  <a:tcPr/>
                </a:tc>
                <a:tc>
                  <a:txBody>
                    <a:bodyPr/>
                    <a:lstStyle/>
                    <a:p>
                      <a:endParaRPr lang="tr-TR" dirty="0"/>
                    </a:p>
                  </a:txBody>
                  <a:tcPr/>
                </a:tc>
                <a:extLst>
                  <a:ext uri="{0D108BD9-81ED-4DB2-BD59-A6C34878D82A}">
                    <a16:rowId xmlns:a16="http://schemas.microsoft.com/office/drawing/2014/main" val="10003"/>
                  </a:ext>
                </a:extLst>
              </a:tr>
              <a:tr h="979266">
                <a:tc>
                  <a:txBody>
                    <a:bodyPr/>
                    <a:lstStyle/>
                    <a:p>
                      <a:r>
                        <a:rPr lang="tr-TR" sz="1800" kern="1200" dirty="0" smtClean="0"/>
                        <a:t>E-mail:</a:t>
                      </a:r>
                    </a:p>
                    <a:p>
                      <a:endParaRPr lang="tr-TR" sz="1800" kern="1200" dirty="0" smtClean="0"/>
                    </a:p>
                    <a:p>
                      <a:r>
                        <a:rPr lang="tr-TR" sz="1800" kern="1200" dirty="0" smtClean="0"/>
                        <a:t>Tel:</a:t>
                      </a:r>
                    </a:p>
                    <a:p>
                      <a:endParaRPr lang="tr-TR" dirty="0"/>
                    </a:p>
                  </a:txBody>
                  <a:tcPr/>
                </a:tc>
                <a:tc>
                  <a:txBody>
                    <a:bodyPr/>
                    <a:lstStyle/>
                    <a:p>
                      <a:pPr algn="ctr"/>
                      <a:r>
                        <a:rPr lang="tr-TR" sz="1800" u="sng" kern="1200" dirty="0" err="1" smtClean="0">
                          <a:hlinkClick r:id="rId3"/>
                        </a:rPr>
                        <a:t>ccalisir</a:t>
                      </a:r>
                      <a:r>
                        <a:rPr lang="tr-TR" sz="1800" u="sng" kern="1200" dirty="0" smtClean="0">
                          <a:hlinkClick r:id="rId3"/>
                        </a:rPr>
                        <a:t>@</a:t>
                      </a:r>
                      <a:r>
                        <a:rPr lang="tr-TR" sz="1800" u="sng" kern="1200" dirty="0" err="1" smtClean="0">
                          <a:hlinkClick r:id="rId3"/>
                        </a:rPr>
                        <a:t>ankara</a:t>
                      </a:r>
                      <a:r>
                        <a:rPr lang="tr-TR" sz="1800" u="sng" kern="1200" dirty="0" smtClean="0">
                          <a:hlinkClick r:id="rId3"/>
                        </a:rPr>
                        <a:t>.edu.tr</a:t>
                      </a:r>
                      <a:r>
                        <a:rPr lang="tr-TR" sz="1800" u="sng" kern="1200" baseline="0" dirty="0" smtClean="0"/>
                        <a:t> </a:t>
                      </a:r>
                      <a:r>
                        <a:rPr lang="tr-TR" sz="1800" u="none" kern="1200" dirty="0" err="1" smtClean="0">
                          <a:hlinkClick r:id="rId4"/>
                        </a:rPr>
                        <a:t>yusufcan</a:t>
                      </a:r>
                      <a:r>
                        <a:rPr lang="tr-TR" sz="1800" u="none" kern="1200" dirty="0" smtClean="0">
                          <a:hlinkClick r:id="rId4"/>
                        </a:rPr>
                        <a:t>_</a:t>
                      </a:r>
                      <a:r>
                        <a:rPr lang="tr-TR" sz="1800" u="none" kern="1200" dirty="0" err="1" smtClean="0">
                          <a:hlinkClick r:id="rId4"/>
                        </a:rPr>
                        <a:t>calisir</a:t>
                      </a:r>
                      <a:r>
                        <a:rPr lang="tr-TR" sz="1800" u="none" kern="1200" dirty="0" smtClean="0">
                          <a:hlinkClick r:id="rId4"/>
                        </a:rPr>
                        <a:t>@</a:t>
                      </a:r>
                      <a:r>
                        <a:rPr lang="tr-TR" sz="1800" u="none" kern="1200" dirty="0" err="1" smtClean="0">
                          <a:hlinkClick r:id="rId4"/>
                        </a:rPr>
                        <a:t>hotmail</a:t>
                      </a:r>
                      <a:r>
                        <a:rPr lang="tr-TR" sz="1800" u="none" kern="1200" dirty="0" smtClean="0">
                          <a:hlinkClick r:id="rId4"/>
                        </a:rPr>
                        <a:t>.com</a:t>
                      </a:r>
                      <a:r>
                        <a:rPr lang="tr-TR" sz="1800" u="none" kern="1200" dirty="0" smtClean="0"/>
                        <a:t> </a:t>
                      </a:r>
                    </a:p>
                    <a:p>
                      <a:pPr algn="ctr"/>
                      <a:r>
                        <a:rPr lang="tr-TR" sz="1800" kern="1200" dirty="0" smtClean="0"/>
                        <a:t>(0312) 700 05 00 / 144</a:t>
                      </a:r>
                      <a:endParaRPr lang="tr-TR" dirty="0"/>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0004"/>
                  </a:ext>
                </a:extLst>
              </a:tr>
            </a:tbl>
          </a:graphicData>
        </a:graphic>
      </p:graphicFrame>
      <p:pic>
        <p:nvPicPr>
          <p:cNvPr id="1026" name="Picture 2" descr="C:\Users\Se7en\Desktop\sempozyum\a.ü logo.jpgs.png"/>
          <p:cNvPicPr>
            <a:picLocks noChangeAspect="1" noChangeArrowheads="1"/>
          </p:cNvPicPr>
          <p:nvPr/>
        </p:nvPicPr>
        <p:blipFill>
          <a:blip r:embed="rId5" cstate="print"/>
          <a:srcRect/>
          <a:stretch>
            <a:fillRect/>
          </a:stretch>
        </p:blipFill>
        <p:spPr bwMode="auto">
          <a:xfrm>
            <a:off x="611561" y="404663"/>
            <a:ext cx="1584176" cy="1179513"/>
          </a:xfrm>
          <a:prstGeom prst="rect">
            <a:avLst/>
          </a:prstGeom>
          <a:noFill/>
        </p:spPr>
      </p:pic>
      <p:pic>
        <p:nvPicPr>
          <p:cNvPr id="1027" name="Picture 3" descr="C:\Users\Se7en\Desktop\AYAŞ MYO\ayasmyologo.png"/>
          <p:cNvPicPr>
            <a:picLocks noChangeAspect="1" noChangeArrowheads="1"/>
          </p:cNvPicPr>
          <p:nvPr/>
        </p:nvPicPr>
        <p:blipFill>
          <a:blip r:embed="rId6" cstate="print"/>
          <a:srcRect/>
          <a:stretch>
            <a:fillRect/>
          </a:stretch>
        </p:blipFill>
        <p:spPr bwMode="auto">
          <a:xfrm>
            <a:off x="7164288" y="332656"/>
            <a:ext cx="1440160" cy="1296144"/>
          </a:xfrm>
          <a:prstGeom prst="rect">
            <a:avLst/>
          </a:prstGeom>
          <a:noFill/>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188640"/>
            <a:ext cx="8568952" cy="706090"/>
          </a:xfrm>
        </p:spPr>
        <p:txBody>
          <a:bodyPr>
            <a:normAutofit fontScale="90000"/>
          </a:bodyPr>
          <a:lstStyle/>
          <a:p>
            <a:pPr algn="l"/>
            <a:r>
              <a:rPr lang="tr-TR" b="1" dirty="0" smtClean="0"/>
              <a:t>Sosyal Güvenlik Kavramı</a:t>
            </a:r>
            <a:endParaRPr lang="tr-TR" b="1" dirty="0"/>
          </a:p>
        </p:txBody>
      </p:sp>
      <p:sp>
        <p:nvSpPr>
          <p:cNvPr id="3" name="2 İçerik Yer Tutucusu"/>
          <p:cNvSpPr>
            <a:spLocks noGrp="1"/>
          </p:cNvSpPr>
          <p:nvPr>
            <p:ph idx="1"/>
          </p:nvPr>
        </p:nvSpPr>
        <p:spPr>
          <a:xfrm>
            <a:off x="251520" y="1052736"/>
            <a:ext cx="8568952" cy="5544616"/>
          </a:xfrm>
        </p:spPr>
        <p:txBody>
          <a:bodyPr>
            <a:normAutofit fontScale="92500" lnSpcReduction="10000"/>
          </a:bodyPr>
          <a:lstStyle/>
          <a:p>
            <a:r>
              <a:rPr lang="tr-TR" dirty="0" smtClean="0"/>
              <a:t>Kavram </a:t>
            </a:r>
            <a:r>
              <a:rPr lang="tr-TR" i="1" dirty="0" smtClean="0"/>
              <a:t>ilk defa 1935 yılında ABD’de Sosyal Güvenlik </a:t>
            </a:r>
            <a:r>
              <a:rPr lang="tr-TR" dirty="0" smtClean="0"/>
              <a:t>Kanunu’nda kullanılmış olmakla birlikte, günümüzde kullanıldığı anlamda kavramsallaşması Sanayi Devrimi sonrasıdır.</a:t>
            </a:r>
          </a:p>
          <a:p>
            <a:endParaRPr lang="tr-TR" dirty="0"/>
          </a:p>
          <a:p>
            <a:r>
              <a:rPr lang="tr-TR" dirty="0" smtClean="0"/>
              <a:t>Sosyal güvenlik, diğer sosyal politika tedbirleri gibi, gelirin yeniden dağılımını sağlayan sosyal politika araçlarından biridir.</a:t>
            </a:r>
          </a:p>
          <a:p>
            <a:endParaRPr lang="tr-TR" dirty="0"/>
          </a:p>
          <a:p>
            <a:r>
              <a:rPr lang="tr-TR" dirty="0" smtClean="0"/>
              <a:t>Bir toplumu oluşturan insanların istekleri ve iradeleri dışında karşı karşıya kaldıkları tehlikelerin verdiği zararlardan kurtarılma garantisini ifade eder.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188640"/>
            <a:ext cx="8568952" cy="706090"/>
          </a:xfrm>
        </p:spPr>
        <p:txBody>
          <a:bodyPr>
            <a:normAutofit fontScale="90000"/>
          </a:bodyPr>
          <a:lstStyle/>
          <a:p>
            <a:pPr algn="l"/>
            <a:r>
              <a:rPr lang="tr-TR" b="1" dirty="0" smtClean="0"/>
              <a:t>Sosyal Güvenlik Kavramı</a:t>
            </a:r>
            <a:endParaRPr lang="tr-TR" b="1" dirty="0"/>
          </a:p>
        </p:txBody>
      </p:sp>
      <p:sp>
        <p:nvSpPr>
          <p:cNvPr id="3" name="2 İçerik Yer Tutucusu"/>
          <p:cNvSpPr>
            <a:spLocks noGrp="1"/>
          </p:cNvSpPr>
          <p:nvPr>
            <p:ph idx="1"/>
          </p:nvPr>
        </p:nvSpPr>
        <p:spPr>
          <a:xfrm>
            <a:off x="251520" y="1052736"/>
            <a:ext cx="8568952" cy="5544616"/>
          </a:xfrm>
        </p:spPr>
        <p:txBody>
          <a:bodyPr>
            <a:normAutofit/>
          </a:bodyPr>
          <a:lstStyle/>
          <a:p>
            <a:endParaRPr lang="tr-TR" dirty="0" smtClean="0"/>
          </a:p>
          <a:p>
            <a:endParaRPr lang="tr-TR" dirty="0"/>
          </a:p>
          <a:p>
            <a:r>
              <a:rPr lang="tr-TR" b="1" dirty="0" smtClean="0"/>
              <a:t>Bireylerin karşılaşacağı ekonomik veya fizyolojik hayatı için tehlike oluşturan olaylara karşı güvence arayışının ürünüdür.</a:t>
            </a:r>
          </a:p>
          <a:p>
            <a:endParaRPr lang="tr-TR" dirty="0" smtClean="0"/>
          </a:p>
          <a:p>
            <a:r>
              <a:rPr lang="tr-TR" dirty="0" smtClean="0"/>
              <a:t>Tehlikeyle karşılaşan bireylere asgari bir güvence, sosyal koruma sağlamak sosyal güvenliğin varoluş nedenidir.</a:t>
            </a:r>
          </a:p>
          <a:p>
            <a:endParaRPr lang="tr-TR" dirty="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188640"/>
            <a:ext cx="8568952" cy="706090"/>
          </a:xfrm>
        </p:spPr>
        <p:txBody>
          <a:bodyPr>
            <a:normAutofit fontScale="90000"/>
          </a:bodyPr>
          <a:lstStyle/>
          <a:p>
            <a:pPr algn="l"/>
            <a:r>
              <a:rPr lang="tr-TR" b="1" dirty="0" smtClean="0"/>
              <a:t>Sosyal Güvenlik Kavramı</a:t>
            </a:r>
            <a:endParaRPr lang="tr-TR" b="1" dirty="0"/>
          </a:p>
        </p:txBody>
      </p:sp>
      <p:sp>
        <p:nvSpPr>
          <p:cNvPr id="3" name="2 İçerik Yer Tutucusu"/>
          <p:cNvSpPr>
            <a:spLocks noGrp="1"/>
          </p:cNvSpPr>
          <p:nvPr>
            <p:ph idx="1"/>
          </p:nvPr>
        </p:nvSpPr>
        <p:spPr>
          <a:xfrm>
            <a:off x="251520" y="836712"/>
            <a:ext cx="8568952" cy="5760640"/>
          </a:xfrm>
        </p:spPr>
        <p:txBody>
          <a:bodyPr>
            <a:normAutofit fontScale="70000" lnSpcReduction="20000"/>
          </a:bodyPr>
          <a:lstStyle/>
          <a:p>
            <a:endParaRPr lang="tr-TR" dirty="0" smtClean="0"/>
          </a:p>
          <a:p>
            <a:r>
              <a:rPr lang="tr-TR" b="1" dirty="0" smtClean="0"/>
              <a:t>Dar anlamda sosyal güvenlik</a:t>
            </a:r>
            <a:r>
              <a:rPr lang="tr-TR" dirty="0" smtClean="0"/>
              <a:t>; çalışanların çeşitli sosyal risklerle karşılaşmaları halinde ortaya çıkan gelir kesilmesini telafi etmeye yönelik tedbirlerdir.</a:t>
            </a:r>
          </a:p>
          <a:p>
            <a:r>
              <a:rPr lang="tr-TR" dirty="0" smtClean="0"/>
              <a:t>Daha çok sosyal sigorta sistemlerince sağlanan sosyal güvenlik garantisini ifade eder.</a:t>
            </a:r>
          </a:p>
          <a:p>
            <a:endParaRPr lang="tr-TR" dirty="0"/>
          </a:p>
          <a:p>
            <a:r>
              <a:rPr lang="tr-TR" b="1" dirty="0" smtClean="0"/>
              <a:t>Geniş anlamda ise</a:t>
            </a:r>
            <a:r>
              <a:rPr lang="tr-TR" dirty="0" smtClean="0"/>
              <a:t>, nedeni ne olursa olsun, insanların gelirlerinin kesilmesinin yanı sıra </a:t>
            </a:r>
            <a:r>
              <a:rPr lang="tr-TR" i="1" dirty="0" smtClean="0"/>
              <a:t>bir gelire sahip olsalar bile</a:t>
            </a:r>
            <a:r>
              <a:rPr lang="tr-TR" dirty="0" smtClean="0"/>
              <a:t> bu gelirin yetersizliğine bağlı olarak ortaya çıkan </a:t>
            </a:r>
            <a:r>
              <a:rPr lang="tr-TR" i="1" dirty="0" smtClean="0"/>
              <a:t>yoksullukla mücadele</a:t>
            </a:r>
            <a:r>
              <a:rPr lang="tr-TR" dirty="0" smtClean="0"/>
              <a:t> anlamı taşımaktadır.</a:t>
            </a:r>
          </a:p>
          <a:p>
            <a:endParaRPr lang="tr-TR" dirty="0"/>
          </a:p>
          <a:p>
            <a:r>
              <a:rPr lang="tr-TR" dirty="0" smtClean="0"/>
              <a:t>1990’lı yıllardan sonra sosyal güvenlik kavramı yerine daha geniş kapsamlı bir anlama sahip olan </a:t>
            </a:r>
            <a:r>
              <a:rPr lang="tr-TR" b="1" dirty="0" smtClean="0"/>
              <a:t>Sosyal Koruma </a:t>
            </a:r>
            <a:r>
              <a:rPr lang="tr-TR" dirty="0" smtClean="0"/>
              <a:t>kavramı kullanılmaya başlamış;</a:t>
            </a:r>
          </a:p>
          <a:p>
            <a:r>
              <a:rPr lang="tr-TR" dirty="0" smtClean="0"/>
              <a:t>Sosyal koruma, sosyal güvenliğin sosyal sigortalarca belirli risklere karşı sağlanan gelir garantisinden öte, emek piyasasının etkinliğini arttırarak özellikle kadın ve engelliler gibi kırılgan grupların içine düştükleri yoksulluktan kurtulmalarına yönelik her türlü tedbiri kapsamaktadır.</a:t>
            </a:r>
            <a:endParaRPr lang="tr-TR" dirty="0"/>
          </a:p>
          <a:p>
            <a:endParaRPr lang="tr-TR" dirty="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88640"/>
            <a:ext cx="8568952" cy="936104"/>
          </a:xfrm>
        </p:spPr>
        <p:txBody>
          <a:bodyPr>
            <a:noAutofit/>
          </a:bodyPr>
          <a:lstStyle/>
          <a:p>
            <a:r>
              <a:rPr lang="tr-TR" sz="3600" b="1" dirty="0" smtClean="0"/>
              <a:t>Sosyal Güvenliğin Sosyal Politika İçindeki Yeri ve Önemi</a:t>
            </a:r>
            <a:endParaRPr lang="tr-TR" sz="3600" b="1" dirty="0"/>
          </a:p>
        </p:txBody>
      </p:sp>
      <p:sp>
        <p:nvSpPr>
          <p:cNvPr id="3" name="2 İçerik Yer Tutucusu"/>
          <p:cNvSpPr>
            <a:spLocks noGrp="1"/>
          </p:cNvSpPr>
          <p:nvPr>
            <p:ph idx="1"/>
          </p:nvPr>
        </p:nvSpPr>
        <p:spPr>
          <a:xfrm>
            <a:off x="251520" y="1124744"/>
            <a:ext cx="8568952" cy="5472608"/>
          </a:xfrm>
        </p:spPr>
        <p:txBody>
          <a:bodyPr>
            <a:normAutofit fontScale="92500"/>
          </a:bodyPr>
          <a:lstStyle/>
          <a:p>
            <a:endParaRPr lang="tr-TR" dirty="0" smtClean="0"/>
          </a:p>
          <a:p>
            <a:r>
              <a:rPr lang="tr-TR" dirty="0" smtClean="0"/>
              <a:t>Sosyal güvenlik; sosyal politikanın, </a:t>
            </a:r>
            <a:r>
              <a:rPr lang="tr-TR" b="1" i="1" dirty="0" smtClean="0"/>
              <a:t>gelirin yeniden dağılımını sağlama amacını</a:t>
            </a:r>
            <a:r>
              <a:rPr lang="tr-TR" b="1" dirty="0" smtClean="0"/>
              <a:t> gerçekleştirmede kullanılan en kapsamlı ve en etkin </a:t>
            </a:r>
            <a:r>
              <a:rPr lang="tr-TR" dirty="0" smtClean="0"/>
              <a:t>aracıdır. </a:t>
            </a:r>
          </a:p>
          <a:p>
            <a:endParaRPr lang="tr-TR" dirty="0" smtClean="0"/>
          </a:p>
          <a:p>
            <a:r>
              <a:rPr lang="tr-TR" dirty="0" smtClean="0"/>
              <a:t>Çünkü diğer sosyal politika tedbirlerinden farklı olarak; gelir düzeyi, yaşı, cinsiyeti ve mesleği ne olursa olsun </a:t>
            </a:r>
            <a:r>
              <a:rPr lang="tr-TR" b="1" i="1" dirty="0" smtClean="0"/>
              <a:t>toplumu oluşturan tüm bireyleri doğumlarından ölümlerine kadar hayatları boyunca </a:t>
            </a:r>
            <a:r>
              <a:rPr lang="tr-TR" b="1" dirty="0" smtClean="0"/>
              <a:t>doğrudan ilgilendiren tedbirlerden </a:t>
            </a:r>
            <a:r>
              <a:rPr lang="tr-TR" dirty="0" smtClean="0"/>
              <a:t>oluşmaktadır.</a:t>
            </a:r>
            <a:endParaRPr lang="tr-TR" dirty="0"/>
          </a:p>
          <a:p>
            <a:endParaRPr lang="tr-TR" dirty="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88640"/>
            <a:ext cx="8568952" cy="936104"/>
          </a:xfrm>
        </p:spPr>
        <p:txBody>
          <a:bodyPr>
            <a:noAutofit/>
          </a:bodyPr>
          <a:lstStyle/>
          <a:p>
            <a:r>
              <a:rPr lang="tr-TR" sz="3600" b="1" dirty="0" smtClean="0"/>
              <a:t>Sosyal Güvenlik Tehlikeleri ve Kapsamı</a:t>
            </a:r>
            <a:endParaRPr lang="tr-TR" sz="3600" b="1" dirty="0"/>
          </a:p>
        </p:txBody>
      </p:sp>
      <p:sp>
        <p:nvSpPr>
          <p:cNvPr id="3" name="2 İçerik Yer Tutucusu"/>
          <p:cNvSpPr>
            <a:spLocks noGrp="1"/>
          </p:cNvSpPr>
          <p:nvPr>
            <p:ph idx="1"/>
          </p:nvPr>
        </p:nvSpPr>
        <p:spPr>
          <a:xfrm>
            <a:off x="251520" y="1124744"/>
            <a:ext cx="8568952" cy="5472608"/>
          </a:xfrm>
        </p:spPr>
        <p:txBody>
          <a:bodyPr>
            <a:normAutofit fontScale="92500" lnSpcReduction="20000"/>
          </a:bodyPr>
          <a:lstStyle/>
          <a:p>
            <a:endParaRPr lang="tr-TR" dirty="0" smtClean="0"/>
          </a:p>
          <a:p>
            <a:pPr marL="514350" indent="-514350">
              <a:buFont typeface="+mj-lt"/>
              <a:buAutoNum type="arabicPeriod"/>
            </a:pPr>
            <a:r>
              <a:rPr lang="tr-TR" dirty="0" smtClean="0"/>
              <a:t>Hastalık (tedavi edici sağlık hizmetleri),</a:t>
            </a:r>
          </a:p>
          <a:p>
            <a:pPr marL="514350" indent="-514350">
              <a:buFont typeface="+mj-lt"/>
              <a:buAutoNum type="arabicPeriod"/>
            </a:pPr>
            <a:r>
              <a:rPr lang="tr-TR" dirty="0" smtClean="0"/>
              <a:t>Hastalık (gelir garantisinin temini),</a:t>
            </a:r>
          </a:p>
          <a:p>
            <a:pPr marL="514350" indent="-514350">
              <a:buFont typeface="+mj-lt"/>
              <a:buAutoNum type="arabicPeriod"/>
            </a:pPr>
            <a:r>
              <a:rPr lang="tr-TR" dirty="0" smtClean="0"/>
              <a:t>Analık (tedavi ve gelir garantisi),</a:t>
            </a:r>
          </a:p>
          <a:p>
            <a:pPr marL="514350" indent="-514350">
              <a:buFont typeface="+mj-lt"/>
              <a:buAutoNum type="arabicPeriod"/>
            </a:pPr>
            <a:r>
              <a:rPr lang="tr-TR" dirty="0" smtClean="0"/>
              <a:t>İş kazaları ve meslek hastalıkları,</a:t>
            </a:r>
          </a:p>
          <a:p>
            <a:pPr marL="514350" indent="-514350">
              <a:buFont typeface="+mj-lt"/>
              <a:buAutoNum type="arabicPeriod"/>
            </a:pPr>
            <a:r>
              <a:rPr lang="tr-TR" dirty="0" smtClean="0"/>
              <a:t>Malullük,</a:t>
            </a:r>
          </a:p>
          <a:p>
            <a:pPr marL="514350" indent="-514350">
              <a:buFont typeface="+mj-lt"/>
              <a:buAutoNum type="arabicPeriod"/>
            </a:pPr>
            <a:r>
              <a:rPr lang="tr-TR" dirty="0" smtClean="0"/>
              <a:t>Yaşlılık,</a:t>
            </a:r>
          </a:p>
          <a:p>
            <a:pPr marL="514350" indent="-514350">
              <a:buFont typeface="+mj-lt"/>
              <a:buAutoNum type="arabicPeriod"/>
            </a:pPr>
            <a:r>
              <a:rPr lang="tr-TR" dirty="0" smtClean="0"/>
              <a:t>Ölüm,</a:t>
            </a:r>
          </a:p>
          <a:p>
            <a:pPr marL="514350" indent="-514350">
              <a:buFont typeface="+mj-lt"/>
              <a:buAutoNum type="arabicPeriod"/>
            </a:pPr>
            <a:r>
              <a:rPr lang="tr-TR" dirty="0" smtClean="0"/>
              <a:t>İşsizlik,</a:t>
            </a:r>
          </a:p>
          <a:p>
            <a:pPr marL="514350" indent="-514350">
              <a:buFont typeface="+mj-lt"/>
              <a:buAutoNum type="arabicPeriod"/>
            </a:pPr>
            <a:r>
              <a:rPr lang="tr-TR" dirty="0" smtClean="0"/>
              <a:t>Aile Gelirinin Yetersizliği</a:t>
            </a:r>
          </a:p>
          <a:p>
            <a:pPr marL="514350" indent="-514350">
              <a:buFont typeface="+mj-lt"/>
              <a:buAutoNum type="arabicPeriod"/>
            </a:pPr>
            <a:r>
              <a:rPr lang="tr-TR" dirty="0" smtClean="0"/>
              <a:t>Bakım ihtiyacı</a:t>
            </a:r>
            <a:endParaRPr lang="tr-TR" dirty="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88640"/>
            <a:ext cx="8568952" cy="936104"/>
          </a:xfrm>
        </p:spPr>
        <p:txBody>
          <a:bodyPr>
            <a:noAutofit/>
          </a:bodyPr>
          <a:lstStyle/>
          <a:p>
            <a:r>
              <a:rPr lang="tr-TR" sz="3600" b="1" dirty="0" smtClean="0"/>
              <a:t>Sosyal Güvenliğin Kurumsal Yapısı</a:t>
            </a:r>
            <a:endParaRPr lang="tr-TR" sz="3600" b="1" dirty="0"/>
          </a:p>
        </p:txBody>
      </p:sp>
      <p:sp>
        <p:nvSpPr>
          <p:cNvPr id="3" name="2 İçerik Yer Tutucusu"/>
          <p:cNvSpPr>
            <a:spLocks noGrp="1"/>
          </p:cNvSpPr>
          <p:nvPr>
            <p:ph idx="1"/>
          </p:nvPr>
        </p:nvSpPr>
        <p:spPr>
          <a:xfrm>
            <a:off x="251520" y="1124744"/>
            <a:ext cx="8568952" cy="5472608"/>
          </a:xfrm>
        </p:spPr>
        <p:txBody>
          <a:bodyPr>
            <a:normAutofit/>
          </a:bodyPr>
          <a:lstStyle/>
          <a:p>
            <a:endParaRPr lang="tr-TR" sz="2800" dirty="0" smtClean="0"/>
          </a:p>
          <a:p>
            <a:endParaRPr lang="tr-TR" sz="2800" dirty="0"/>
          </a:p>
          <a:p>
            <a:r>
              <a:rPr lang="tr-TR" sz="2800" dirty="0" smtClean="0"/>
              <a:t>Sosyal güvenliğin temel kurumları;</a:t>
            </a:r>
          </a:p>
          <a:p>
            <a:r>
              <a:rPr lang="tr-TR" sz="2800" b="1" dirty="0" smtClean="0"/>
              <a:t>Sosyal sigortalar ve kamu sosyal güvenlik harcamalarıdır.</a:t>
            </a:r>
          </a:p>
          <a:p>
            <a:r>
              <a:rPr lang="tr-TR" sz="2800" dirty="0" smtClean="0"/>
              <a:t>Daha üst koruma sağlamak isteyenler için de gönüllük esasına dayalı işleyen </a:t>
            </a:r>
            <a:r>
              <a:rPr lang="tr-TR" sz="2800" i="1" dirty="0" smtClean="0"/>
              <a:t>tamamlayıcı</a:t>
            </a:r>
            <a:r>
              <a:rPr lang="tr-TR" sz="2800" dirty="0" smtClean="0"/>
              <a:t> sosyal güvenlik sistemleri bulunmaktadır.</a:t>
            </a:r>
          </a:p>
          <a:p>
            <a:endParaRPr lang="tr-T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88640"/>
            <a:ext cx="8568952" cy="936104"/>
          </a:xfrm>
        </p:spPr>
        <p:txBody>
          <a:bodyPr>
            <a:noAutofit/>
          </a:bodyPr>
          <a:lstStyle/>
          <a:p>
            <a:r>
              <a:rPr lang="tr-TR" sz="3600" b="1" dirty="0" smtClean="0"/>
              <a:t>TÜRK SOSYAL GÜVENLİK SİSTEMİ</a:t>
            </a:r>
            <a:endParaRPr lang="tr-TR" sz="3600" b="1" dirty="0"/>
          </a:p>
        </p:txBody>
      </p:sp>
      <p:sp>
        <p:nvSpPr>
          <p:cNvPr id="3" name="2 İçerik Yer Tutucusu"/>
          <p:cNvSpPr>
            <a:spLocks noGrp="1"/>
          </p:cNvSpPr>
          <p:nvPr>
            <p:ph idx="1"/>
          </p:nvPr>
        </p:nvSpPr>
        <p:spPr>
          <a:xfrm>
            <a:off x="251520" y="1124744"/>
            <a:ext cx="8568952" cy="5472608"/>
          </a:xfrm>
        </p:spPr>
        <p:txBody>
          <a:bodyPr>
            <a:normAutofit fontScale="92500" lnSpcReduction="10000"/>
          </a:bodyPr>
          <a:lstStyle/>
          <a:p>
            <a:pPr>
              <a:buNone/>
            </a:pPr>
            <a:r>
              <a:rPr lang="tr-TR" sz="2800" b="1" dirty="0" smtClean="0"/>
              <a:t>	</a:t>
            </a:r>
            <a:r>
              <a:rPr lang="tr-TR" sz="2800" b="1" dirty="0" smtClean="0"/>
              <a:t>Türk </a:t>
            </a:r>
            <a:r>
              <a:rPr lang="tr-TR" sz="2800" b="1" dirty="0" smtClean="0"/>
              <a:t>Sosyal Güvenlik Sisteminin Bugünü</a:t>
            </a:r>
          </a:p>
          <a:p>
            <a:r>
              <a:rPr lang="tr-TR" sz="2400" b="1" dirty="0" smtClean="0"/>
              <a:t>SGK</a:t>
            </a:r>
            <a:r>
              <a:rPr lang="tr-TR" sz="2400" dirty="0" smtClean="0"/>
              <a:t> Türk sosyal güvenlik sisteminin temel kurumudur.</a:t>
            </a:r>
          </a:p>
          <a:p>
            <a:r>
              <a:rPr lang="tr-TR" sz="2400" dirty="0" smtClean="0"/>
              <a:t>Kurum çalışanların sosyal sigorta işlemlerinin yanı sıra, tüm nüfusu kapsayan genel sağlık sigortasının da uygulamasını yürütmektedir.</a:t>
            </a:r>
          </a:p>
          <a:p>
            <a:endParaRPr lang="tr-TR" sz="2400" dirty="0" smtClean="0"/>
          </a:p>
          <a:p>
            <a:r>
              <a:rPr lang="tr-TR" sz="2400" dirty="0" smtClean="0"/>
              <a:t>Aktif istihdam politikalarının yanı sıra işsizlik sigortasını uygulamakla görevlendirilen </a:t>
            </a:r>
            <a:r>
              <a:rPr lang="tr-TR" sz="2400" b="1" dirty="0" smtClean="0"/>
              <a:t>İŞKUR</a:t>
            </a:r>
            <a:r>
              <a:rPr lang="tr-TR" sz="2400" dirty="0" smtClean="0"/>
              <a:t>, </a:t>
            </a:r>
            <a:r>
              <a:rPr lang="tr-TR" sz="2400" dirty="0" err="1" smtClean="0"/>
              <a:t>SGK’dan</a:t>
            </a:r>
            <a:r>
              <a:rPr lang="tr-TR" sz="2400" dirty="0" smtClean="0"/>
              <a:t> sonra Türk sosyal güvenlik sisteminin ikinci büyük sosyal sigorta kuruluşudur.</a:t>
            </a:r>
          </a:p>
          <a:p>
            <a:endParaRPr lang="tr-TR" sz="2400" dirty="0" smtClean="0"/>
          </a:p>
          <a:p>
            <a:r>
              <a:rPr lang="tr-TR" sz="2400" dirty="0" smtClean="0"/>
              <a:t>Kamu sosyal güvenlik harcamaları ile ilgili tüm kurumların Aile ve Sosyal Politikalar Bakanlığı bünyesinde toplanması ile Bakanlık teşkilatı içerisinde yer alan; </a:t>
            </a:r>
          </a:p>
          <a:p>
            <a:r>
              <a:rPr lang="tr-TR" sz="2400" dirty="0" smtClean="0"/>
              <a:t>Çocuk Hizmetleri, Engelli ve Yaşlı Hizmetleri, Aile ve Toplum Hizmetleri, Kadının Statüsü, Sosyal Yardımlar Genel Müdürlükleri ile Şehit Yakınları ve Gazi Daire Başkanlıkları yeni sosyal yardım ve hizmet kuruluşları olarak faaliyette bulunmaktadırlar.</a:t>
            </a:r>
          </a:p>
          <a:p>
            <a:endParaRPr lang="tr-TR" sz="2400" dirty="0" smtClean="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403</Words>
  <Application>Microsoft Office PowerPoint</Application>
  <PresentationFormat>Ekran Gösterisi (4:3)</PresentationFormat>
  <Paragraphs>70</Paragraphs>
  <Slides>8</Slides>
  <Notes>1</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Calibri</vt:lpstr>
      <vt:lpstr>Ofis Teması</vt:lpstr>
      <vt:lpstr>T.C. ANKARA ÜNİVERSİTESİ   AYAŞ MESLEK YÜKSEK OKULU</vt:lpstr>
      <vt:lpstr>Sosyal Güvenlik Kavramı</vt:lpstr>
      <vt:lpstr>Sosyal Güvenlik Kavramı</vt:lpstr>
      <vt:lpstr>Sosyal Güvenlik Kavramı</vt:lpstr>
      <vt:lpstr>Sosyal Güvenliğin Sosyal Politika İçindeki Yeri ve Önemi</vt:lpstr>
      <vt:lpstr>Sosyal Güvenlik Tehlikeleri ve Kapsamı</vt:lpstr>
      <vt:lpstr>Sosyal Güvenliğin Kurumsal Yapısı</vt:lpstr>
      <vt:lpstr>TÜRK SOSYAL GÜVENLİK SİSTEMİ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ANKARA ÜNİVERSİTESİ   AYAŞ MESLEK YÜKSEK OKULU</dc:title>
  <dc:creator>Se7en</dc:creator>
  <cp:lastModifiedBy>user</cp:lastModifiedBy>
  <cp:revision>28</cp:revision>
  <dcterms:created xsi:type="dcterms:W3CDTF">2018-05-13T15:02:10Z</dcterms:created>
  <dcterms:modified xsi:type="dcterms:W3CDTF">2020-01-11T17:47:53Z</dcterms:modified>
</cp:coreProperties>
</file>