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7" r:id="rId2"/>
    <p:sldId id="26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>
        <p:scale>
          <a:sx n="120" d="100"/>
          <a:sy n="120" d="100"/>
        </p:scale>
        <p:origin x="-13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94B46-6D86-47A4-AE76-6017C0C2F9B9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3E816-EAF6-4B27-A46A-265D602A73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23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>
                <a:latin typeface="Garamond" panose="02020404030301010803" pitchFamily="18" charset="0"/>
              </a:rPr>
              <a:t>ULS219 </a:t>
            </a:r>
            <a:r>
              <a:rPr lang="tr-TR" sz="4000" dirty="0">
                <a:latin typeface="Garamond" panose="02020404030301010803" pitchFamily="18" charset="0"/>
              </a:rPr>
              <a:t/>
            </a:r>
            <a:br>
              <a:rPr lang="tr-TR" sz="4000" dirty="0">
                <a:latin typeface="Garamond" panose="02020404030301010803" pitchFamily="18" charset="0"/>
              </a:rPr>
            </a:br>
            <a:r>
              <a:rPr lang="tr-TR" sz="4000" dirty="0" err="1">
                <a:latin typeface="Garamond" panose="02020404030301010803" pitchFamily="18" charset="0"/>
              </a:rPr>
              <a:t>UluslararasI</a:t>
            </a:r>
            <a:r>
              <a:rPr lang="tr-TR" sz="4000" dirty="0">
                <a:latin typeface="Garamond" panose="02020404030301010803" pitchFamily="18" charset="0"/>
              </a:rPr>
              <a:t> </a:t>
            </a:r>
            <a:r>
              <a:rPr lang="tr-TR" sz="4000" dirty="0" err="1" smtClean="0">
                <a:latin typeface="Garamond" panose="02020404030301010803" pitchFamily="18" charset="0"/>
              </a:rPr>
              <a:t>Polİtİka</a:t>
            </a:r>
            <a:r>
              <a:rPr lang="tr-TR" sz="4000" dirty="0" smtClean="0">
                <a:latin typeface="Garamond" panose="02020404030301010803" pitchFamily="18" charset="0"/>
              </a:rPr>
              <a:t>-I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944216"/>
          </a:xfrm>
        </p:spPr>
        <p:txBody>
          <a:bodyPr>
            <a:normAutofit/>
          </a:bodyPr>
          <a:lstStyle/>
          <a:p>
            <a:endParaRPr lang="tr-TR" i="0" dirty="0" smtClean="0">
              <a:latin typeface="Garamond" panose="02020404030301010803" pitchFamily="18" charset="0"/>
            </a:endParaRPr>
          </a:p>
          <a:p>
            <a:r>
              <a:rPr lang="tr-TR" i="0" dirty="0" smtClean="0">
                <a:latin typeface="Garamond" panose="02020404030301010803" pitchFamily="18" charset="0"/>
              </a:rPr>
              <a:t>Atay </a:t>
            </a:r>
            <a:r>
              <a:rPr lang="tr-TR" i="0" dirty="0">
                <a:latin typeface="Garamond" panose="02020404030301010803" pitchFamily="18" charset="0"/>
              </a:rPr>
              <a:t>Akdevelioğlu</a:t>
            </a:r>
          </a:p>
          <a:p>
            <a:r>
              <a:rPr lang="tr-TR" i="0" dirty="0">
                <a:latin typeface="Garamond" panose="02020404030301010803" pitchFamily="18" charset="0"/>
              </a:rPr>
              <a:t>Ankara Ü. Siyasal Bilgiler F.</a:t>
            </a:r>
          </a:p>
          <a:p>
            <a:pPr indent="0" algn="ctr">
              <a:buNone/>
            </a:pPr>
            <a:endParaRPr lang="tr-TR" sz="1000" dirty="0" smtClean="0"/>
          </a:p>
        </p:txBody>
      </p:sp>
    </p:spTree>
    <p:extLst>
      <p:ext uri="{BB962C8B-B14F-4D97-AF65-F5344CB8AC3E}">
        <p14:creationId xmlns:p14="http://schemas.microsoft.com/office/powerpoint/2010/main" val="13234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Ulus-Devlet </a:t>
            </a:r>
            <a:r>
              <a:rPr lang="tr-TR" sz="2000" dirty="0" err="1">
                <a:latin typeface="Garamond" panose="02020404030301010803" pitchFamily="18" charset="0"/>
              </a:rPr>
              <a:t>DüNYASI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dirty="0" err="1" smtClean="0">
                <a:latin typeface="Garamond" panose="02020404030301010803" pitchFamily="18" charset="0"/>
              </a:rPr>
              <a:t>Emperyal</a:t>
            </a:r>
            <a:r>
              <a:rPr lang="tr-TR" dirty="0" smtClean="0">
                <a:latin typeface="Garamond" panose="02020404030301010803" pitchFamily="18" charset="0"/>
              </a:rPr>
              <a:t> Dönem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Emperyalizme geçmek isteyen burjuvazi, anakaradaki sömürüyü azaltmak zorunda kalmış ve bu sayede küresel sömürüyü artırabilmiştir.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Anakarada sömürünün azaltılması, işçi sınıfının da ulusal aidiyetini güçlendirmiştir.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Emperyalizmin istenmeyen sonucu olan ırkçılık, ‘temiz’ olan batı Avrupa milliyetçiliğini </a:t>
            </a:r>
            <a:r>
              <a:rPr lang="tr-TR" sz="1600" smtClean="0">
                <a:latin typeface="Garamond" panose="02020404030301010803" pitchFamily="18" charset="0"/>
              </a:rPr>
              <a:t>‘kirletmiştir’.  </a:t>
            </a:r>
            <a:endParaRPr lang="tr-TR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6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/>
              <a:t>II</a:t>
            </a:r>
            <a:r>
              <a:rPr lang="tr-TR" sz="4000" dirty="0"/>
              <a:t>. hafta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endParaRPr lang="tr-TR" sz="1600" dirty="0" smtClean="0"/>
          </a:p>
          <a:p>
            <a:pPr indent="0" algn="ctr">
              <a:buNone/>
            </a:pPr>
            <a:r>
              <a:rPr lang="tr-TR" sz="3900" dirty="0" smtClean="0">
                <a:latin typeface="Garamond" panose="02020404030301010803" pitchFamily="18" charset="0"/>
              </a:rPr>
              <a:t>Ulus-Devlet Öncesi-II</a:t>
            </a:r>
            <a:endParaRPr lang="tr-TR" sz="3900" dirty="0" smtClean="0"/>
          </a:p>
          <a:p>
            <a:pPr indent="0" algn="ctr">
              <a:buNone/>
            </a:pPr>
            <a:endParaRPr lang="tr-TR" sz="1700" dirty="0" smtClean="0"/>
          </a:p>
          <a:p>
            <a:pPr indent="0" algn="ctr">
              <a:buNone/>
            </a:pPr>
            <a:endParaRPr lang="tr-TR" sz="1700" dirty="0"/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700" dirty="0"/>
              <a:t>Zorunlu Okuma: </a:t>
            </a:r>
            <a:r>
              <a:rPr lang="tr-TR" sz="1700" dirty="0" smtClean="0"/>
              <a:t>Oral </a:t>
            </a:r>
            <a:r>
              <a:rPr lang="tr-TR" sz="1700" dirty="0" err="1" smtClean="0"/>
              <a:t>Sander</a:t>
            </a:r>
            <a:r>
              <a:rPr lang="tr-TR" sz="1700" dirty="0" smtClean="0"/>
              <a:t>, </a:t>
            </a:r>
            <a:r>
              <a:rPr lang="tr-TR" sz="1700" i="1" dirty="0" smtClean="0"/>
              <a:t>Siyasi Tarih, Cilt-I</a:t>
            </a:r>
            <a:r>
              <a:rPr lang="tr-TR" sz="1700" dirty="0" smtClean="0"/>
              <a:t>,  Ankara</a:t>
            </a:r>
            <a:r>
              <a:rPr lang="tr-TR" sz="1700" dirty="0"/>
              <a:t>, </a:t>
            </a:r>
            <a:r>
              <a:rPr lang="tr-TR" sz="1700" dirty="0" smtClean="0"/>
              <a:t>İmge, 2016.</a:t>
            </a:r>
            <a:endParaRPr lang="tr-TR" sz="17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337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765448"/>
          </a:xfrm>
        </p:spPr>
        <p:txBody>
          <a:bodyPr>
            <a:normAutofit/>
          </a:bodyPr>
          <a:lstStyle/>
          <a:p>
            <a:pPr indent="0"/>
            <a:r>
              <a:rPr lang="tr-TR" sz="2000" dirty="0" smtClean="0">
                <a:latin typeface="Garamond" panose="02020404030301010803" pitchFamily="18" charset="0"/>
              </a:rPr>
              <a:t>İlk </a:t>
            </a:r>
            <a:r>
              <a:rPr lang="tr-TR" sz="2000" dirty="0">
                <a:latin typeface="Garamond" panose="02020404030301010803" pitchFamily="18" charset="0"/>
              </a:rPr>
              <a:t>Devletlerden, </a:t>
            </a:r>
            <a:br>
              <a:rPr lang="tr-TR" sz="2000" dirty="0">
                <a:latin typeface="Garamond" panose="02020404030301010803" pitchFamily="18" charset="0"/>
              </a:rPr>
            </a:br>
            <a:r>
              <a:rPr lang="tr-TR" sz="2000" dirty="0">
                <a:latin typeface="Garamond" panose="02020404030301010803" pitchFamily="18" charset="0"/>
              </a:rPr>
              <a:t>Ortaçağ </a:t>
            </a:r>
            <a:r>
              <a:rPr lang="tr-TR" sz="2000" dirty="0" err="1" smtClean="0">
                <a:latin typeface="Garamond" panose="02020404030301010803" pitchFamily="18" charset="0"/>
              </a:rPr>
              <a:t>AvrupasI’na</a:t>
            </a:r>
            <a:endParaRPr lang="tr-TR" sz="2000" cap="none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tr-TR" dirty="0" smtClean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</a:pPr>
            <a:r>
              <a:rPr lang="tr-TR" sz="2300" dirty="0">
                <a:latin typeface="Garamond" panose="02020404030301010803" pitchFamily="18" charset="0"/>
              </a:rPr>
              <a:t>Batı Avrupa’da feodalizmin kuruluşu</a:t>
            </a:r>
          </a:p>
          <a:p>
            <a:pPr indent="0" algn="just">
              <a:spcBef>
                <a:spcPts val="0"/>
              </a:spcBef>
              <a:buNone/>
            </a:pPr>
            <a:endParaRPr lang="tr-TR" sz="1900" dirty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900" dirty="0">
                <a:latin typeface="Garamond" panose="02020404030301010803" pitchFamily="18" charset="0"/>
              </a:rPr>
              <a:t>- Yapının ‘‘toprak’’ üzerine inşa edilmesi, hukuken soylu-soysuz </a:t>
            </a:r>
            <a:r>
              <a:rPr lang="tr-TR" sz="1900" dirty="0" smtClean="0">
                <a:latin typeface="Garamond" panose="02020404030301010803" pitchFamily="18" charset="0"/>
              </a:rPr>
              <a:t>ayrımının </a:t>
            </a:r>
            <a:r>
              <a:rPr lang="tr-TR" sz="1900" dirty="0">
                <a:latin typeface="Garamond" panose="02020404030301010803" pitchFamily="18" charset="0"/>
              </a:rPr>
              <a:t>yapılması, devletlerarası ilişkinin hiyerarşik olması ve yapının </a:t>
            </a:r>
            <a:r>
              <a:rPr lang="tr-TR" sz="1900" dirty="0" smtClean="0">
                <a:latin typeface="Garamond" panose="02020404030301010803" pitchFamily="18" charset="0"/>
              </a:rPr>
              <a:t>statikliği </a:t>
            </a:r>
            <a:r>
              <a:rPr lang="tr-TR" sz="1900" dirty="0">
                <a:latin typeface="Garamond" panose="02020404030301010803" pitchFamily="18" charset="0"/>
              </a:rPr>
              <a:t>gibi nitelikleri nedeniyle Batı Avrupa feodalizminin Sümer kent </a:t>
            </a:r>
            <a:r>
              <a:rPr lang="tr-TR" sz="1900" dirty="0" smtClean="0">
                <a:latin typeface="Garamond" panose="02020404030301010803" pitchFamily="18" charset="0"/>
              </a:rPr>
              <a:t>devletlerinden </a:t>
            </a:r>
            <a:r>
              <a:rPr lang="tr-TR" sz="1900" dirty="0">
                <a:latin typeface="Garamond" panose="02020404030301010803" pitchFamily="18" charset="0"/>
              </a:rPr>
              <a:t>itibaren dünyada görülen siyasal yapılar ile ortak paydası, </a:t>
            </a:r>
            <a:r>
              <a:rPr lang="tr-TR" sz="1900" dirty="0" smtClean="0">
                <a:latin typeface="Garamond" panose="02020404030301010803" pitchFamily="18" charset="0"/>
              </a:rPr>
              <a:t>farklarından </a:t>
            </a:r>
            <a:r>
              <a:rPr lang="tr-TR" sz="1900" dirty="0">
                <a:latin typeface="Garamond" panose="02020404030301010803" pitchFamily="18" charset="0"/>
              </a:rPr>
              <a:t>daha fazladır. Bu bakış açısıyla, uygarlığın ortaya çıkışı ile Batı </a:t>
            </a:r>
            <a:r>
              <a:rPr lang="tr-TR" sz="1900" dirty="0" smtClean="0">
                <a:latin typeface="Garamond" panose="02020404030301010803" pitchFamily="18" charset="0"/>
              </a:rPr>
              <a:t>Avrupa’da </a:t>
            </a:r>
            <a:r>
              <a:rPr lang="tr-TR" sz="1900" dirty="0">
                <a:latin typeface="Garamond" panose="02020404030301010803" pitchFamily="18" charset="0"/>
              </a:rPr>
              <a:t>feodalizmin yıkılışı arasında geçen yaklaşık 5.000 yıldan fazla </a:t>
            </a:r>
            <a:r>
              <a:rPr lang="tr-TR" sz="1900" dirty="0" smtClean="0">
                <a:latin typeface="Garamond" panose="02020404030301010803" pitchFamily="18" charset="0"/>
              </a:rPr>
              <a:t>sürede </a:t>
            </a:r>
            <a:r>
              <a:rPr lang="tr-TR" sz="1900" dirty="0">
                <a:latin typeface="Garamond" panose="02020404030301010803" pitchFamily="18" charset="0"/>
              </a:rPr>
              <a:t>insanlık aynı siyasal ve sosyal örgütlenme modelindedir denilebilir.</a:t>
            </a:r>
          </a:p>
          <a:p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5239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000" dirty="0"/>
              <a:t/>
            </a:r>
            <a:br>
              <a:rPr lang="tr-TR" sz="2000" dirty="0"/>
            </a:br>
            <a:r>
              <a:rPr lang="tr-TR" sz="2200" dirty="0" smtClean="0">
                <a:latin typeface="Garamond" panose="02020404030301010803" pitchFamily="18" charset="0"/>
              </a:rPr>
              <a:t>Ulus-</a:t>
            </a:r>
            <a:r>
              <a:rPr lang="tr-TR" sz="2200" dirty="0" err="1" smtClean="0">
                <a:latin typeface="Garamond" panose="02020404030301010803" pitchFamily="18" charset="0"/>
              </a:rPr>
              <a:t>Devletİn</a:t>
            </a:r>
            <a:r>
              <a:rPr lang="tr-TR" sz="2200" dirty="0" smtClean="0">
                <a:latin typeface="Garamond" panose="02020404030301010803" pitchFamily="18" charset="0"/>
              </a:rPr>
              <a:t> </a:t>
            </a:r>
            <a:r>
              <a:rPr lang="tr-TR" sz="2200" dirty="0">
                <a:latin typeface="Garamond" panose="02020404030301010803" pitchFamily="18" charset="0"/>
              </a:rPr>
              <a:t>Doğuşu </a:t>
            </a:r>
            <a:br>
              <a:rPr lang="tr-TR" sz="2200" dirty="0">
                <a:latin typeface="Garamond" panose="02020404030301010803" pitchFamily="18" charset="0"/>
              </a:rPr>
            </a:br>
            <a:r>
              <a:rPr lang="tr-TR" sz="2200" dirty="0">
                <a:latin typeface="Garamond" panose="02020404030301010803" pitchFamily="18" charset="0"/>
              </a:rPr>
              <a:t>ve </a:t>
            </a:r>
            <a:r>
              <a:rPr lang="tr-TR" sz="2200" dirty="0" err="1" smtClean="0">
                <a:latin typeface="Garamond" panose="02020404030301010803" pitchFamily="18" charset="0"/>
              </a:rPr>
              <a:t>YaygInlaşmasI</a:t>
            </a:r>
            <a:endParaRPr lang="tr-TR" sz="2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tr-TR" sz="2400" dirty="0" smtClean="0">
                <a:latin typeface="Garamond" panose="02020404030301010803" pitchFamily="18" charset="0"/>
              </a:rPr>
              <a:t>Batı </a:t>
            </a:r>
            <a:r>
              <a:rPr lang="tr-TR" sz="2400" dirty="0">
                <a:latin typeface="Garamond" panose="02020404030301010803" pitchFamily="18" charset="0"/>
              </a:rPr>
              <a:t>Avrupa’da burjuva dönüşümünün başlaması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dirty="0" smtClean="0">
                <a:latin typeface="Garamond" panose="02020404030301010803" pitchFamily="18" charset="0"/>
              </a:rPr>
              <a:t>- </a:t>
            </a:r>
            <a:r>
              <a:rPr lang="tr-TR" dirty="0">
                <a:latin typeface="Garamond" panose="02020404030301010803" pitchFamily="18" charset="0"/>
              </a:rPr>
              <a:t>Feodalizmin en önemli ‘‘kanser hücresi’’ olan tüccar, kuzeybatı Avrupa’da </a:t>
            </a:r>
            <a:r>
              <a:rPr lang="tr-TR" dirty="0" smtClean="0">
                <a:latin typeface="Garamond" panose="02020404030301010803" pitchFamily="18" charset="0"/>
              </a:rPr>
              <a:t>toprak-soylularının </a:t>
            </a:r>
            <a:r>
              <a:rPr lang="tr-TR" dirty="0">
                <a:latin typeface="Garamond" panose="02020404030301010803" pitchFamily="18" charset="0"/>
              </a:rPr>
              <a:t>denetimi dışında sermaye birikimini artırdı.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dirty="0" smtClean="0">
                <a:latin typeface="Garamond" panose="02020404030301010803" pitchFamily="18" charset="0"/>
              </a:rPr>
              <a:t>- </a:t>
            </a:r>
            <a:r>
              <a:rPr lang="tr-TR" dirty="0">
                <a:latin typeface="Garamond" panose="02020404030301010803" pitchFamily="18" charset="0"/>
              </a:rPr>
              <a:t>Büyük sermaye sahibi olan tüccar kendisini de bir tür soylu olarak görmeye </a:t>
            </a:r>
            <a:r>
              <a:rPr lang="tr-TR" dirty="0" smtClean="0">
                <a:latin typeface="Garamond" panose="02020404030301010803" pitchFamily="18" charset="0"/>
              </a:rPr>
              <a:t>başladı</a:t>
            </a:r>
            <a:r>
              <a:rPr lang="tr-TR" dirty="0">
                <a:latin typeface="Garamond" panose="02020404030301010803" pitchFamily="18" charset="0"/>
              </a:rPr>
              <a:t>: Para-soyluluğu. Bu nedenle, toprak-soyluları ile aynı hukuksal </a:t>
            </a:r>
            <a:r>
              <a:rPr lang="tr-TR" dirty="0" smtClean="0">
                <a:latin typeface="Garamond" panose="02020404030301010803" pitchFamily="18" charset="0"/>
              </a:rPr>
              <a:t>koruma </a:t>
            </a:r>
            <a:r>
              <a:rPr lang="tr-TR" dirty="0">
                <a:latin typeface="Garamond" panose="02020404030301010803" pitchFamily="18" charset="0"/>
              </a:rPr>
              <a:t>altına girmek istedi ama başaramadı.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dirty="0" smtClean="0">
                <a:latin typeface="Garamond" panose="02020404030301010803" pitchFamily="18" charset="0"/>
              </a:rPr>
              <a:t>- </a:t>
            </a:r>
            <a:r>
              <a:rPr lang="tr-TR" dirty="0" err="1">
                <a:latin typeface="Garamond" panose="02020404030301010803" pitchFamily="18" charset="0"/>
              </a:rPr>
              <a:t>Burglu</a:t>
            </a:r>
            <a:r>
              <a:rPr lang="tr-TR" dirty="0">
                <a:latin typeface="Garamond" panose="02020404030301010803" pitchFamily="18" charset="0"/>
              </a:rPr>
              <a:t>; burjuva adını verdiğimiz tüccar, burjuva değerlerinin temeli olan </a:t>
            </a:r>
            <a:r>
              <a:rPr lang="tr-TR" dirty="0" smtClean="0">
                <a:latin typeface="Garamond" panose="02020404030301010803" pitchFamily="18" charset="0"/>
              </a:rPr>
              <a:t>toplum sözleşmesi </a:t>
            </a:r>
            <a:r>
              <a:rPr lang="tr-TR" dirty="0">
                <a:latin typeface="Garamond" panose="02020404030301010803" pitchFamily="18" charset="0"/>
              </a:rPr>
              <a:t>fikri üzerinden, tek hukuk sistemi olan bir siyasal/sosyal </a:t>
            </a:r>
            <a:r>
              <a:rPr lang="tr-TR" dirty="0" smtClean="0">
                <a:latin typeface="Garamond" panose="02020404030301010803" pitchFamily="18" charset="0"/>
              </a:rPr>
              <a:t>yapı </a:t>
            </a:r>
            <a:r>
              <a:rPr lang="tr-TR" dirty="0">
                <a:latin typeface="Garamond" panose="02020404030301010803" pitchFamily="18" charset="0"/>
              </a:rPr>
              <a:t>alternatifi sundu. Bu öneri, kentlilerin büyük kısmının desteğini aldı.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72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 smtClean="0">
                <a:latin typeface="Garamond" panose="02020404030301010803" pitchFamily="18" charset="0"/>
              </a:rPr>
              <a:t>Ulus-</a:t>
            </a:r>
            <a:r>
              <a:rPr lang="tr-TR" sz="2000" dirty="0" err="1" smtClean="0">
                <a:latin typeface="Garamond" panose="02020404030301010803" pitchFamily="18" charset="0"/>
              </a:rPr>
              <a:t>Devletİn</a:t>
            </a:r>
            <a:r>
              <a:rPr lang="tr-TR" sz="2000" dirty="0" smtClean="0">
                <a:latin typeface="Garamond" panose="02020404030301010803" pitchFamily="18" charset="0"/>
              </a:rPr>
              <a:t> </a:t>
            </a:r>
            <a:r>
              <a:rPr lang="tr-TR" sz="2000" dirty="0">
                <a:latin typeface="Garamond" panose="02020404030301010803" pitchFamily="18" charset="0"/>
              </a:rPr>
              <a:t>Doğuşu </a:t>
            </a:r>
            <a:br>
              <a:rPr lang="tr-TR" sz="2000" dirty="0">
                <a:latin typeface="Garamond" panose="02020404030301010803" pitchFamily="18" charset="0"/>
              </a:rPr>
            </a:br>
            <a:r>
              <a:rPr lang="tr-TR" sz="2000" dirty="0">
                <a:latin typeface="Garamond" panose="02020404030301010803" pitchFamily="18" charset="0"/>
              </a:rPr>
              <a:t>ve </a:t>
            </a:r>
            <a:r>
              <a:rPr lang="tr-TR" sz="2000" dirty="0" err="1">
                <a:latin typeface="Garamond" panose="02020404030301010803" pitchFamily="18" charset="0"/>
              </a:rPr>
              <a:t>YaygInlaşmasI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tr-TR" sz="2000" dirty="0">
                <a:latin typeface="Garamond" panose="02020404030301010803" pitchFamily="18" charset="0"/>
              </a:rPr>
              <a:t>Batı Avrupa’da burjuva dönüşümünün başlaması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tr-TR" sz="1700" dirty="0" smtClean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>
                <a:latin typeface="Garamond" panose="02020404030301010803" pitchFamily="18" charset="0"/>
              </a:rPr>
              <a:t>- Merkezi devletin Batı Avrupa’da ortaya </a:t>
            </a:r>
            <a:r>
              <a:rPr lang="tr-TR" sz="1600" dirty="0" err="1">
                <a:latin typeface="Garamond" panose="02020404030301010803" pitchFamily="18" charset="0"/>
              </a:rPr>
              <a:t>çıkaması</a:t>
            </a:r>
            <a:r>
              <a:rPr lang="tr-TR" sz="1600" dirty="0">
                <a:latin typeface="Garamond" panose="02020404030301010803" pitchFamily="18" charset="0"/>
              </a:rPr>
              <a:t> ile burjuvazisinin siyasal </a:t>
            </a:r>
            <a:r>
              <a:rPr lang="tr-TR" sz="1600" dirty="0" smtClean="0">
                <a:latin typeface="Garamond" panose="02020404030301010803" pitchFamily="18" charset="0"/>
              </a:rPr>
              <a:t>ağırlığının </a:t>
            </a:r>
            <a:r>
              <a:rPr lang="tr-TR" sz="1600" dirty="0">
                <a:latin typeface="Garamond" panose="02020404030301010803" pitchFamily="18" charset="0"/>
              </a:rPr>
              <a:t>artması aynı dönemde gözlemlendi. Aralarında belirgin bir ilişki </a:t>
            </a:r>
            <a:r>
              <a:rPr lang="tr-TR" sz="1600" dirty="0" smtClean="0">
                <a:latin typeface="Garamond" panose="02020404030301010803" pitchFamily="18" charset="0"/>
              </a:rPr>
              <a:t>vardı</a:t>
            </a:r>
            <a:r>
              <a:rPr lang="tr-TR" sz="1600" dirty="0">
                <a:latin typeface="Garamond" panose="02020404030301010803" pitchFamily="18" charset="0"/>
              </a:rPr>
              <a:t>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Kuzey İtalya’nın bıraktığı miras olan, akılcılık ve bunun sonucundaki </a:t>
            </a:r>
            <a:r>
              <a:rPr lang="tr-TR" sz="1600" dirty="0" smtClean="0">
                <a:latin typeface="Garamond" panose="02020404030301010803" pitchFamily="18" charset="0"/>
              </a:rPr>
              <a:t>aydınlanma</a:t>
            </a:r>
            <a:r>
              <a:rPr lang="tr-TR" sz="1600" dirty="0">
                <a:latin typeface="Garamond" panose="02020404030301010803" pitchFamily="18" charset="0"/>
              </a:rPr>
              <a:t>; burjuva değerlerinin, modern toplumun inşasına temel teşkil </a:t>
            </a:r>
            <a:r>
              <a:rPr lang="tr-TR" sz="1600" dirty="0" smtClean="0">
                <a:latin typeface="Garamond" panose="02020404030301010803" pitchFamily="18" charset="0"/>
              </a:rPr>
              <a:t>etti</a:t>
            </a:r>
            <a:r>
              <a:rPr lang="tr-TR" sz="1600" dirty="0">
                <a:latin typeface="Garamond" panose="02020404030301010803" pitchFamily="18" charset="0"/>
              </a:rPr>
              <a:t>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Coğrafi keşifleri gerçekleştiren ve ilk okyanus ötesi sömürge 	imparatorluklarını kuranlar </a:t>
            </a:r>
            <a:r>
              <a:rPr lang="tr-TR" sz="1600" dirty="0" err="1">
                <a:latin typeface="Garamond" panose="02020404030301010803" pitchFamily="18" charset="0"/>
              </a:rPr>
              <a:t>İber’deki</a:t>
            </a:r>
            <a:r>
              <a:rPr lang="tr-TR" sz="1600" dirty="0">
                <a:latin typeface="Garamond" panose="02020404030301010803" pitchFamily="18" charset="0"/>
              </a:rPr>
              <a:t> hanedanlardı. Oysa, burjuva dönüşümü </a:t>
            </a:r>
            <a:r>
              <a:rPr lang="tr-TR" sz="1600" dirty="0" smtClean="0">
                <a:latin typeface="Garamond" panose="02020404030301010803" pitchFamily="18" charset="0"/>
              </a:rPr>
              <a:t>kuzeybatı </a:t>
            </a:r>
            <a:r>
              <a:rPr lang="tr-TR" sz="1600" dirty="0">
                <a:latin typeface="Garamond" panose="02020404030301010803" pitchFamily="18" charset="0"/>
              </a:rPr>
              <a:t>Avrupa’da, Amsterdam-Londra-Paris üçgeninde başladı.</a:t>
            </a:r>
          </a:p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r-TR" sz="1700" dirty="0">
                <a:latin typeface="Garamond" panose="02020404030301010803" pitchFamily="18" charset="0"/>
              </a:rPr>
              <a:t>	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1335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 smtClean="0">
                <a:latin typeface="Garamond" panose="02020404030301010803" pitchFamily="18" charset="0"/>
              </a:rPr>
              <a:t>Ulus-</a:t>
            </a:r>
            <a:r>
              <a:rPr lang="tr-TR" sz="2000" dirty="0" err="1" smtClean="0">
                <a:latin typeface="Garamond" panose="02020404030301010803" pitchFamily="18" charset="0"/>
              </a:rPr>
              <a:t>Devletİn</a:t>
            </a:r>
            <a:r>
              <a:rPr lang="tr-TR" sz="2000" dirty="0" smtClean="0">
                <a:latin typeface="Garamond" panose="02020404030301010803" pitchFamily="18" charset="0"/>
              </a:rPr>
              <a:t> </a:t>
            </a:r>
            <a:r>
              <a:rPr lang="tr-TR" sz="2000" dirty="0">
                <a:latin typeface="Garamond" panose="02020404030301010803" pitchFamily="18" charset="0"/>
              </a:rPr>
              <a:t>Doğuşu </a:t>
            </a:r>
            <a:br>
              <a:rPr lang="tr-TR" sz="2000" dirty="0">
                <a:latin typeface="Garamond" panose="02020404030301010803" pitchFamily="18" charset="0"/>
              </a:rPr>
            </a:br>
            <a:r>
              <a:rPr lang="tr-TR" sz="2000" dirty="0">
                <a:latin typeface="Garamond" panose="02020404030301010803" pitchFamily="18" charset="0"/>
              </a:rPr>
              <a:t>ve </a:t>
            </a:r>
            <a:r>
              <a:rPr lang="tr-TR" sz="2000" dirty="0" err="1">
                <a:latin typeface="Garamond" panose="02020404030301010803" pitchFamily="18" charset="0"/>
              </a:rPr>
              <a:t>YaygInlaşmasI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tr-TR" dirty="0" smtClean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</a:pPr>
            <a:r>
              <a:rPr lang="tr-TR" sz="1900" dirty="0" err="1" smtClean="0">
                <a:latin typeface="Garamond" panose="02020404030301010803" pitchFamily="18" charset="0"/>
              </a:rPr>
              <a:t>İngilltere</a:t>
            </a:r>
            <a:r>
              <a:rPr lang="tr-TR" sz="1900" dirty="0" smtClean="0">
                <a:latin typeface="Garamond" panose="02020404030301010803" pitchFamily="18" charset="0"/>
              </a:rPr>
              <a:t> ve Hollanda </a:t>
            </a:r>
            <a:r>
              <a:rPr lang="tr-TR" sz="1900" dirty="0">
                <a:latin typeface="Garamond" panose="02020404030301010803" pitchFamily="18" charset="0"/>
              </a:rPr>
              <a:t>deneyimleri</a:t>
            </a:r>
          </a:p>
          <a:p>
            <a:pPr indent="0" algn="just">
              <a:spcBef>
                <a:spcPts val="0"/>
              </a:spcBef>
              <a:buNone/>
            </a:pPr>
            <a:endParaRPr lang="tr-TR" sz="1700" dirty="0" smtClean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700" dirty="0" smtClean="0">
                <a:latin typeface="Garamond" panose="02020404030301010803" pitchFamily="18" charset="0"/>
              </a:rPr>
              <a:t>- </a:t>
            </a:r>
            <a:r>
              <a:rPr lang="tr-TR" sz="1700" dirty="0">
                <a:latin typeface="Garamond" panose="02020404030301010803" pitchFamily="18" charset="0"/>
              </a:rPr>
              <a:t>Burjuvazinin iktidarı doğrudan ele geçirdiği ilk yerin neresi olduğu </a:t>
            </a:r>
            <a:r>
              <a:rPr lang="tr-TR" sz="1700" dirty="0" smtClean="0">
                <a:latin typeface="Garamond" panose="02020404030301010803" pitchFamily="18" charset="0"/>
              </a:rPr>
              <a:t>tartışmalı </a:t>
            </a:r>
            <a:r>
              <a:rPr lang="tr-TR" sz="1700" dirty="0">
                <a:latin typeface="Garamond" panose="02020404030301010803" pitchFamily="18" charset="0"/>
              </a:rPr>
              <a:t>olsa da Londra’da devrimle ve Amsterdam’da evrimle kabaca eş </a:t>
            </a:r>
            <a:r>
              <a:rPr lang="tr-TR" sz="1700" dirty="0" smtClean="0">
                <a:latin typeface="Garamond" panose="02020404030301010803" pitchFamily="18" charset="0"/>
              </a:rPr>
              <a:t>zamanlı </a:t>
            </a:r>
            <a:r>
              <a:rPr lang="tr-TR" sz="1700" dirty="0">
                <a:latin typeface="Garamond" panose="02020404030301010803" pitchFamily="18" charset="0"/>
              </a:rPr>
              <a:t>olarak iktidar burjuvaziye geçti.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700" dirty="0" smtClean="0">
                <a:latin typeface="Garamond" panose="02020404030301010803" pitchFamily="18" charset="0"/>
              </a:rPr>
              <a:t>- </a:t>
            </a:r>
            <a:r>
              <a:rPr lang="tr-TR" sz="1700" dirty="0">
                <a:latin typeface="Garamond" panose="02020404030301010803" pitchFamily="18" charset="0"/>
              </a:rPr>
              <a:t>İngiltere deneyimi daha somut göründüğünden, 1640’ların </a:t>
            </a:r>
            <a:r>
              <a:rPr lang="tr-TR" sz="1700" dirty="0" err="1">
                <a:latin typeface="Garamond" panose="02020404030301010803" pitchFamily="18" charset="0"/>
              </a:rPr>
              <a:t>İngilteresi’nin</a:t>
            </a:r>
            <a:r>
              <a:rPr lang="tr-TR" sz="1700" dirty="0">
                <a:latin typeface="Garamond" panose="02020404030301010803" pitchFamily="18" charset="0"/>
              </a:rPr>
              <a:t> </a:t>
            </a:r>
            <a:r>
              <a:rPr lang="tr-TR" sz="1700" dirty="0" smtClean="0">
                <a:latin typeface="Garamond" panose="02020404030301010803" pitchFamily="18" charset="0"/>
              </a:rPr>
              <a:t>ilk </a:t>
            </a:r>
            <a:r>
              <a:rPr lang="tr-TR" sz="1700" dirty="0">
                <a:latin typeface="Garamond" panose="02020404030301010803" pitchFamily="18" charset="0"/>
              </a:rPr>
              <a:t>burjuva devleti olduğunu; diğer bir deyişle, ilk ulusal-devlet olduğunu </a:t>
            </a:r>
            <a:r>
              <a:rPr lang="tr-TR" sz="1700" dirty="0" smtClean="0">
                <a:latin typeface="Garamond" panose="02020404030301010803" pitchFamily="18" charset="0"/>
              </a:rPr>
              <a:t>söylemek </a:t>
            </a:r>
            <a:r>
              <a:rPr lang="tr-TR" sz="1700" dirty="0">
                <a:latin typeface="Garamond" panose="02020404030301010803" pitchFamily="18" charset="0"/>
              </a:rPr>
              <a:t>mümkündür.</a:t>
            </a:r>
          </a:p>
          <a:p>
            <a:pPr indent="0">
              <a:spcBef>
                <a:spcPts val="0"/>
              </a:spcBef>
              <a:buNone/>
            </a:pPr>
            <a:endParaRPr lang="tr-TR" sz="1600" dirty="0" smtClean="0">
              <a:latin typeface="Garamond" panose="02020404030301010803" pitchFamily="18" charset="0"/>
            </a:endParaRP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6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 smtClean="0">
                <a:latin typeface="Garamond" panose="02020404030301010803" pitchFamily="18" charset="0"/>
              </a:rPr>
              <a:t>Ulus-</a:t>
            </a:r>
            <a:r>
              <a:rPr lang="tr-TR" sz="2000" dirty="0" err="1" smtClean="0">
                <a:latin typeface="Garamond" panose="02020404030301010803" pitchFamily="18" charset="0"/>
              </a:rPr>
              <a:t>Devletİn</a:t>
            </a:r>
            <a:r>
              <a:rPr lang="tr-TR" sz="2000" dirty="0" smtClean="0">
                <a:latin typeface="Garamond" panose="02020404030301010803" pitchFamily="18" charset="0"/>
              </a:rPr>
              <a:t> </a:t>
            </a:r>
            <a:r>
              <a:rPr lang="tr-TR" sz="2000" dirty="0">
                <a:latin typeface="Garamond" panose="02020404030301010803" pitchFamily="18" charset="0"/>
              </a:rPr>
              <a:t>Doğuşu </a:t>
            </a:r>
            <a:br>
              <a:rPr lang="tr-TR" sz="2000" dirty="0">
                <a:latin typeface="Garamond" panose="02020404030301010803" pitchFamily="18" charset="0"/>
              </a:rPr>
            </a:br>
            <a:r>
              <a:rPr lang="tr-TR" sz="2000" dirty="0">
                <a:latin typeface="Garamond" panose="02020404030301010803" pitchFamily="18" charset="0"/>
              </a:rPr>
              <a:t>ve </a:t>
            </a:r>
            <a:r>
              <a:rPr lang="tr-TR" sz="2000" dirty="0" err="1">
                <a:latin typeface="Garamond" panose="02020404030301010803" pitchFamily="18" charset="0"/>
              </a:rPr>
              <a:t>YaygInlaşmasI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ABD </a:t>
            </a:r>
            <a:r>
              <a:rPr lang="tr-TR" dirty="0">
                <a:latin typeface="Garamond" panose="02020404030301010803" pitchFamily="18" charset="0"/>
              </a:rPr>
              <a:t>ve Fransa deneyimleri</a:t>
            </a:r>
            <a:endParaRPr lang="tr-TR" dirty="0" smtClean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tr-TR" sz="1700" dirty="0" smtClean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İkinci burjuva devrimi İngiltere’nin Kuzey Amerika kıtasındaki </a:t>
            </a:r>
            <a:r>
              <a:rPr lang="tr-TR" sz="1600" dirty="0" smtClean="0">
                <a:latin typeface="Garamond" panose="02020404030301010803" pitchFamily="18" charset="0"/>
              </a:rPr>
              <a:t>kolonilerinde </a:t>
            </a:r>
            <a:r>
              <a:rPr lang="tr-TR" sz="1600" dirty="0">
                <a:latin typeface="Garamond" panose="02020404030301010803" pitchFamily="18" charset="0"/>
              </a:rPr>
              <a:t>yaşandı. Aynı zamanda ayrılıkçı bir hareketi de içinde </a:t>
            </a:r>
            <a:r>
              <a:rPr lang="tr-TR" sz="1600" dirty="0" smtClean="0">
                <a:latin typeface="Garamond" panose="02020404030301010803" pitchFamily="18" charset="0"/>
              </a:rPr>
              <a:t>barındırdığından</a:t>
            </a:r>
            <a:r>
              <a:rPr lang="tr-TR" sz="1600" dirty="0">
                <a:latin typeface="Garamond" panose="02020404030301010803" pitchFamily="18" charset="0"/>
              </a:rPr>
              <a:t>, niteliğini netleştirmek biraz daha zordur.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Fransız Devrimi’ni siyasi tarihin başlangıcı kabul eden tarihçilere rağmen, </a:t>
            </a:r>
            <a:r>
              <a:rPr lang="tr-TR" sz="1600" dirty="0" smtClean="0">
                <a:latin typeface="Garamond" panose="02020404030301010803" pitchFamily="18" charset="0"/>
              </a:rPr>
              <a:t>Uluslararası </a:t>
            </a:r>
            <a:r>
              <a:rPr lang="tr-TR" sz="1600" dirty="0">
                <a:latin typeface="Garamond" panose="02020404030301010803" pitchFamily="18" charset="0"/>
              </a:rPr>
              <a:t>İlişkiler açısından 1648 yılı milat kabul edilir.</a:t>
            </a:r>
          </a:p>
          <a:p>
            <a:pPr indent="0" algn="just">
              <a:spcBef>
                <a:spcPts val="0"/>
              </a:spcBef>
              <a:buNone/>
            </a:pPr>
            <a:endParaRPr lang="tr-TR" sz="1700" dirty="0" smtClean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40326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latin typeface="Garamond" panose="02020404030301010803" pitchFamily="18" charset="0"/>
              </a:rPr>
              <a:t>Ulus-Devlet </a:t>
            </a:r>
            <a:r>
              <a:rPr lang="tr-TR" sz="2000" dirty="0" err="1" smtClean="0">
                <a:latin typeface="Garamond" panose="02020404030301010803" pitchFamily="18" charset="0"/>
              </a:rPr>
              <a:t>DüNYASI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tr-TR" dirty="0" err="1">
                <a:latin typeface="Garamond" panose="02020404030301010803" pitchFamily="18" charset="0"/>
              </a:rPr>
              <a:t>Westephalian</a:t>
            </a:r>
            <a:r>
              <a:rPr lang="tr-TR" dirty="0">
                <a:latin typeface="Garamond" panose="02020404030301010803" pitchFamily="18" charset="0"/>
              </a:rPr>
              <a:t> </a:t>
            </a:r>
            <a:r>
              <a:rPr lang="tr-TR" dirty="0" smtClean="0">
                <a:latin typeface="Garamond" panose="02020404030301010803" pitchFamily="18" charset="0"/>
              </a:rPr>
              <a:t>Sistem</a:t>
            </a:r>
          </a:p>
          <a:p>
            <a:pPr indent="0" algn="just">
              <a:spcBef>
                <a:spcPts val="0"/>
              </a:spcBef>
              <a:buNone/>
            </a:pPr>
            <a:endParaRPr lang="tr-TR" sz="1600" dirty="0" smtClean="0"/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/>
              <a:t>- 1648 </a:t>
            </a:r>
            <a:r>
              <a:rPr lang="tr-TR" sz="1600" dirty="0" err="1" smtClean="0"/>
              <a:t>Westphalia</a:t>
            </a:r>
            <a:r>
              <a:rPr lang="tr-TR" sz="1600" dirty="0" smtClean="0"/>
              <a:t> Antlaşmaları ile ulus-devlet ve dolayısıyla ulus-devletlerarası ilişkiler başlamış kabul edilir.</a:t>
            </a:r>
          </a:p>
          <a:p>
            <a:pPr indent="0" algn="just">
              <a:buNone/>
            </a:pPr>
            <a:r>
              <a:rPr lang="tr-TR" sz="1600" dirty="0" smtClean="0"/>
              <a:t>- Dikey hiyerarşik devlet sistemi yerini, yatay egemen-eşit devlet sistemine bırakmıştır.</a:t>
            </a:r>
            <a:endParaRPr lang="tr-TR" sz="1600" dirty="0"/>
          </a:p>
          <a:p>
            <a:pPr indent="0" algn="just">
              <a:buNone/>
            </a:pPr>
            <a:r>
              <a:rPr lang="tr-TR" sz="1600" dirty="0" smtClean="0"/>
              <a:t>- Papa’nın dünyevi iktidarın zirvesindeki konumu ortadan kalkmıştır.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9015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Ulus-Devlet </a:t>
            </a:r>
            <a:r>
              <a:rPr lang="tr-TR" sz="2000" dirty="0" err="1">
                <a:latin typeface="Garamond" panose="02020404030301010803" pitchFamily="18" charset="0"/>
              </a:rPr>
              <a:t>DüNYASI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Ulus İnşası</a:t>
            </a:r>
            <a:endParaRPr lang="tr-TR" dirty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Batı Avrupa’da ulus-devlet kurulduktan sonra ulusun inşa sürecine </a:t>
            </a:r>
            <a:r>
              <a:rPr lang="tr-TR" sz="1600" dirty="0" err="1" smtClean="0">
                <a:latin typeface="Garamond" panose="02020404030301010803" pitchFamily="18" charset="0"/>
              </a:rPr>
              <a:t>yoğunlaşılmıştır</a:t>
            </a:r>
            <a:r>
              <a:rPr lang="tr-TR" sz="1600" dirty="0" smtClean="0">
                <a:latin typeface="Garamond" panose="02020404030301010803" pitchFamily="18" charset="0"/>
              </a:rPr>
              <a:t>. Bunun için de mason locaları kurulmuştur.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Sanayi devriminin yan ürünü olan işçi hareketleri, ulus inşası sürecinde geri gidişlere yol açmıştır ama işçi hareketleri burjuva düzenine ciddi bir tehdit oluşturamamıştır.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Emperyalizm ulus inşası sürecinin başarıyla bitirilmesini sağlamıştır.</a:t>
            </a:r>
            <a:endParaRPr lang="tr-TR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630</TotalTime>
  <Words>519</Words>
  <Application>Microsoft Office PowerPoint</Application>
  <PresentationFormat>Ekran Gösterisi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Moda Tasarımı</vt:lpstr>
      <vt:lpstr>ULS219  UluslararasI Polİtİka-I</vt:lpstr>
      <vt:lpstr>II. hafta</vt:lpstr>
      <vt:lpstr>İlk Devletlerden,  Ortaçağ AvrupasI’na</vt:lpstr>
      <vt:lpstr> Ulus-Devletİn Doğuşu  ve YaygInlaşmasI</vt:lpstr>
      <vt:lpstr>Ulus-Devletİn Doğuşu  ve YaygInlaşmasI</vt:lpstr>
      <vt:lpstr>Ulus-Devletİn Doğuşu  ve YaygInlaşmasI</vt:lpstr>
      <vt:lpstr>Ulus-Devletİn Doğuşu  ve YaygInlaşmasI</vt:lpstr>
      <vt:lpstr>Ulus-Devlet DüNYASI</vt:lpstr>
      <vt:lpstr>Ulus-Devlet DüNYASI</vt:lpstr>
      <vt:lpstr>Ulus-Devlet DüNYASI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ULS219 Uluslararası Politika-I</dc:title>
  <dc:creator>AA</dc:creator>
  <cp:lastModifiedBy>AA</cp:lastModifiedBy>
  <cp:revision>152</cp:revision>
  <dcterms:created xsi:type="dcterms:W3CDTF">2018-02-05T17:47:31Z</dcterms:created>
  <dcterms:modified xsi:type="dcterms:W3CDTF">2020-01-12T17:15:13Z</dcterms:modified>
</cp:coreProperties>
</file>