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1" r:id="rId3"/>
    <p:sldId id="277" r:id="rId4"/>
    <p:sldId id="282" r:id="rId5"/>
    <p:sldId id="283" r:id="rId6"/>
    <p:sldId id="287" r:id="rId7"/>
    <p:sldId id="288" r:id="rId8"/>
    <p:sldId id="299" r:id="rId9"/>
    <p:sldId id="30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60"/>
  </p:normalViewPr>
  <p:slideViewPr>
    <p:cSldViewPr>
      <p:cViewPr varScale="1">
        <p:scale>
          <a:sx n="83" d="100"/>
          <a:sy n="83" d="100"/>
        </p:scale>
        <p:origin x="161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AA535-431C-496A-B7DA-B0D0411D5F5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56366-F0A9-4004-BCEA-D9DD7070CFF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Müsadere Osmanlı İmparatorluğu'nda devletin, haksız kazançla zengin olmuş görevlilerin mallarına istediği zaman el koyabilmesi usulüdür. 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56366-F0A9-4004-BCEA-D9DD7070CFF4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Tanzimat.a</a:t>
            </a:r>
            <a:r>
              <a:rPr lang="tr-TR" baseline="0" dirty="0" smtClean="0"/>
              <a:t> kadar </a:t>
            </a:r>
            <a:r>
              <a:rPr lang="tr-TR" baseline="0" dirty="0" err="1" smtClean="0"/>
              <a:t>Hristiyan</a:t>
            </a:r>
            <a:r>
              <a:rPr lang="tr-TR" baseline="0" dirty="0" smtClean="0"/>
              <a:t> tebaa askere alınmazdı, bedelli askerlik-bedel-i nakdi ilk kez bu dönemde gayrimüslimler için.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56366-F0A9-4004-BCEA-D9DD7070CFF4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Tanzimat.a</a:t>
            </a:r>
            <a:r>
              <a:rPr lang="tr-TR" baseline="0" dirty="0" smtClean="0"/>
              <a:t> kadar </a:t>
            </a:r>
            <a:r>
              <a:rPr lang="tr-TR" baseline="0" dirty="0" err="1" smtClean="0"/>
              <a:t>Hristiyan</a:t>
            </a:r>
            <a:r>
              <a:rPr lang="tr-TR" baseline="0" dirty="0" smtClean="0"/>
              <a:t> tebaa askere alınmazdı, bedelli askerlik-bedel-i nakdi ilk kez bu dönemde </a:t>
            </a:r>
            <a:r>
              <a:rPr lang="tr-TR" baseline="0" smtClean="0"/>
              <a:t>gayrimüslimler için.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56366-F0A9-4004-BCEA-D9DD7070CFF4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Tanzimat.a</a:t>
            </a:r>
            <a:r>
              <a:rPr lang="tr-TR" baseline="0" dirty="0" smtClean="0"/>
              <a:t> kadar </a:t>
            </a:r>
            <a:r>
              <a:rPr lang="tr-TR" baseline="0" dirty="0" err="1" smtClean="0"/>
              <a:t>Hristiyan</a:t>
            </a:r>
            <a:r>
              <a:rPr lang="tr-TR" baseline="0" dirty="0" smtClean="0"/>
              <a:t> tebaa askere alınmazdı, bedelli askerlik-bedel-i nakdi ilk kez bu dönemde </a:t>
            </a:r>
            <a:r>
              <a:rPr lang="tr-TR" baseline="0" smtClean="0"/>
              <a:t>gayrimüslimler için.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56366-F0A9-4004-BCEA-D9DD7070CFF4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Tanzimat.a</a:t>
            </a:r>
            <a:r>
              <a:rPr lang="tr-TR" baseline="0" dirty="0" smtClean="0"/>
              <a:t> kadar </a:t>
            </a:r>
            <a:r>
              <a:rPr lang="tr-TR" baseline="0" dirty="0" err="1" smtClean="0"/>
              <a:t>Hristiyan</a:t>
            </a:r>
            <a:r>
              <a:rPr lang="tr-TR" baseline="0" dirty="0" smtClean="0"/>
              <a:t> tebaa askere alınmazdı, bedelli askerlik-bedel-i nakdi ilk kez bu dönemde </a:t>
            </a:r>
            <a:r>
              <a:rPr lang="tr-TR" baseline="0" smtClean="0"/>
              <a:t>gayrimüslimler için.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56366-F0A9-4004-BCEA-D9DD7070CFF4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Tanzimat.a</a:t>
            </a:r>
            <a:r>
              <a:rPr lang="tr-TR" baseline="0" dirty="0" smtClean="0"/>
              <a:t> kadar </a:t>
            </a:r>
            <a:r>
              <a:rPr lang="tr-TR" baseline="0" dirty="0" err="1" smtClean="0"/>
              <a:t>Hristiyan</a:t>
            </a:r>
            <a:r>
              <a:rPr lang="tr-TR" baseline="0" dirty="0" smtClean="0"/>
              <a:t> tebaa askere alınmazdı, bedelli askerlik-bedel-i nakdi ilk kez bu dönemde </a:t>
            </a:r>
            <a:r>
              <a:rPr lang="tr-TR" baseline="0" smtClean="0"/>
              <a:t>gayrimüslimler için.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56366-F0A9-4004-BCEA-D9DD7070CFF4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3AF8-35E2-46AB-850D-ADF6A6EE6343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9B960-C259-4BF3-9EA6-24ADEC1C0C8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579212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Türk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dirty="0" smtClean="0"/>
                        <a:t>Anayasa</a:t>
                      </a:r>
                      <a:r>
                        <a:rPr lang="tr-TR" b="1" baseline="0" dirty="0" smtClean="0"/>
                        <a:t> Hukuku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tr-TR" b="1" baseline="0" dirty="0" smtClean="0"/>
                        <a:t>Osmanlı Anayasal Gelişmeleri</a:t>
                      </a:r>
                      <a:endParaRPr lang="tr-TR" b="1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OSMANLI ANAYASAL GELİŞMELERİ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Osmanlıda anayasacılık hareketleri,</a:t>
            </a:r>
          </a:p>
          <a:p>
            <a:r>
              <a:rPr lang="tr-TR" dirty="0" smtClean="0"/>
              <a:t>1808 tarihli </a:t>
            </a:r>
            <a:r>
              <a:rPr lang="tr-TR" dirty="0" err="1" smtClean="0"/>
              <a:t>Sened</a:t>
            </a:r>
            <a:r>
              <a:rPr lang="tr-TR" dirty="0" smtClean="0"/>
              <a:t>-i İttifakla başlamakta,</a:t>
            </a:r>
          </a:p>
          <a:p>
            <a:r>
              <a:rPr lang="tr-TR" dirty="0" smtClean="0"/>
              <a:t>1839 Tanzimat ve</a:t>
            </a:r>
          </a:p>
          <a:p>
            <a:r>
              <a:rPr lang="tr-TR" dirty="0" smtClean="0"/>
              <a:t>1856 Islahat Fermanı ile devam etmektedir.</a:t>
            </a:r>
          </a:p>
          <a:p>
            <a:endParaRPr lang="tr-TR" dirty="0"/>
          </a:p>
          <a:p>
            <a:r>
              <a:rPr lang="tr-TR" dirty="0" smtClean="0"/>
              <a:t>İlk anayasa da 1876 Kanun-u Esasisi.</a:t>
            </a:r>
            <a:r>
              <a:rPr lang="tr-TR" dirty="0" err="1" smtClean="0"/>
              <a:t>dir</a:t>
            </a:r>
            <a:r>
              <a:rPr lang="tr-TR" dirty="0" smtClean="0"/>
              <a:t>.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I-SENED-İ İTTİFAK (1808)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Niteliği ve Önemi:</a:t>
            </a:r>
          </a:p>
          <a:p>
            <a:pPr>
              <a:buNone/>
            </a:pPr>
            <a:r>
              <a:rPr lang="tr-TR" dirty="0" err="1" smtClean="0"/>
              <a:t>Sened</a:t>
            </a:r>
            <a:r>
              <a:rPr lang="tr-TR" dirty="0" smtClean="0"/>
              <a:t>-i ittifak anayasa değil,</a:t>
            </a:r>
            <a:r>
              <a:rPr lang="tr-TR" b="1" dirty="0" smtClean="0"/>
              <a:t> bir anayasal belgedir.</a:t>
            </a:r>
          </a:p>
          <a:p>
            <a:pPr>
              <a:buNone/>
            </a:pPr>
            <a:r>
              <a:rPr lang="tr-TR" dirty="0" smtClean="0"/>
              <a:t>İçeriği </a:t>
            </a:r>
            <a:r>
              <a:rPr lang="tr-TR" b="1" dirty="0" smtClean="0"/>
              <a:t>itibariyle devlet iktidarının sınırlandırılmasına ilişkindir.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b="1" dirty="0" smtClean="0"/>
              <a:t>Türk tarihinde ilk kez devlet otoritesinin sınırlandırılabileceği düşüncesi </a:t>
            </a:r>
            <a:r>
              <a:rPr lang="tr-TR" b="1" dirty="0" err="1" smtClean="0"/>
              <a:t>Sened</a:t>
            </a:r>
            <a:r>
              <a:rPr lang="tr-TR" b="1" dirty="0" smtClean="0"/>
              <a:t>-i İttifak ile ortaya çıkmıştır.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II-TANZİMAT FERMANI(1839)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Hukuki Niteliği: Ferman.</a:t>
            </a:r>
          </a:p>
          <a:p>
            <a:pPr>
              <a:buNone/>
            </a:pPr>
            <a:r>
              <a:rPr lang="tr-TR" dirty="0" smtClean="0"/>
              <a:t>Tanzimat Fermanı da bir anayasa değil, </a:t>
            </a:r>
            <a:r>
              <a:rPr lang="tr-TR" b="1" dirty="0" smtClean="0"/>
              <a:t>anayasal belgedir.</a:t>
            </a:r>
          </a:p>
          <a:p>
            <a:pPr>
              <a:buNone/>
            </a:pPr>
            <a:r>
              <a:rPr lang="tr-TR" b="1" dirty="0" err="1" smtClean="0"/>
              <a:t>Sened</a:t>
            </a:r>
            <a:r>
              <a:rPr lang="tr-TR" b="1" dirty="0" smtClean="0"/>
              <a:t>-i İttifak gibi misak değil (iki yanlı bir işlem), tek yanlı bir işlem yani fermandır.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b="1" dirty="0" smtClean="0"/>
              <a:t>Ferman usulünde hükümdar, tek taraflı olarak, kendi isteğiyle kendini sınırlandırmakta, tebaasına birtakım haklar bahşeder.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dirty="0" smtClean="0"/>
              <a:t>Tanzimat fermanının müeyyidesi; </a:t>
            </a:r>
            <a:r>
              <a:rPr lang="tr-TR" b="1" dirty="0" smtClean="0"/>
              <a:t>padişah, fermanda ilan edilen ilkelere ve konacak kanunlara uyacağına yemin etmektedir.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III-ISLAHAT FERMANI(1856)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Islahat Fermanı da Abdülmecit tarafından </a:t>
            </a:r>
            <a:r>
              <a:rPr lang="tr-TR" dirty="0" err="1"/>
              <a:t>ı</a:t>
            </a:r>
            <a:r>
              <a:rPr lang="tr-TR" dirty="0" err="1" smtClean="0"/>
              <a:t>sdar</a:t>
            </a:r>
            <a:r>
              <a:rPr lang="tr-TR" dirty="0" smtClean="0"/>
              <a:t> edilmiştir. </a:t>
            </a:r>
          </a:p>
          <a:p>
            <a:r>
              <a:rPr lang="tr-TR" b="1" dirty="0" smtClean="0"/>
              <a:t>Tanzimat fermanından daha kapsamlıdır.</a:t>
            </a:r>
          </a:p>
          <a:p>
            <a:r>
              <a:rPr lang="tr-TR" b="1" dirty="0" smtClean="0"/>
              <a:t>Ana hedefi, Müslümanlar ile gayrimüslimler arasında her yönden tam bir eşitlik sağlamaktı.</a:t>
            </a:r>
          </a:p>
          <a:p>
            <a:endParaRPr lang="tr-TR" dirty="0"/>
          </a:p>
          <a:p>
            <a:r>
              <a:rPr lang="tr-TR" dirty="0" smtClean="0"/>
              <a:t>Din, vergi, askerlik, yargılama, eğitim, memurluk ve temsil alanında o zamana kadar olan farklılıklar kaldırılıyordu.</a:t>
            </a:r>
          </a:p>
          <a:p>
            <a:r>
              <a:rPr lang="tr-TR" b="1" dirty="0" smtClean="0"/>
              <a:t>Misak değil, ferman niteliğindedir.</a:t>
            </a:r>
          </a:p>
          <a:p>
            <a:r>
              <a:rPr lang="tr-TR" dirty="0" smtClean="0"/>
              <a:t>Osmanlıda Islahat Fermanı ile tebaaya o dönem Avrupa ülkelerinde tanınan temel hak ve hürriyetlerin önemli bir kısmının tanındığını görmekteyiz. 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tr-TR" sz="3200" dirty="0" smtClean="0"/>
              <a:t>IV-KANUN-U ESASİ:BİRİNCİ MEŞRUTİYET (1876)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TEMEL İLKELERİ</a:t>
            </a:r>
          </a:p>
          <a:p>
            <a:r>
              <a:rPr lang="tr-TR" dirty="0" smtClean="0"/>
              <a:t>1876 Kanun-u Esasiye göre Osmanlı Devleti bir </a:t>
            </a:r>
            <a:r>
              <a:rPr lang="tr-TR" b="1" dirty="0" err="1" smtClean="0"/>
              <a:t>monokraşiydi</a:t>
            </a:r>
            <a:r>
              <a:rPr lang="tr-TR" b="1" dirty="0" smtClean="0"/>
              <a:t>. </a:t>
            </a:r>
          </a:p>
          <a:p>
            <a:endParaRPr lang="tr-TR" dirty="0" smtClean="0"/>
          </a:p>
          <a:p>
            <a:r>
              <a:rPr lang="tr-TR" dirty="0" smtClean="0"/>
              <a:t>Osmanlı Devleti bir federal devlet değil, </a:t>
            </a:r>
            <a:r>
              <a:rPr lang="tr-TR" b="1" dirty="0" smtClean="0"/>
              <a:t>bir </a:t>
            </a:r>
            <a:r>
              <a:rPr lang="tr-TR" b="1" dirty="0" err="1" smtClean="0"/>
              <a:t>üniter</a:t>
            </a:r>
            <a:r>
              <a:rPr lang="tr-TR" b="1" dirty="0" smtClean="0"/>
              <a:t> devletti.</a:t>
            </a:r>
          </a:p>
          <a:p>
            <a:endParaRPr lang="tr-TR" dirty="0" smtClean="0"/>
          </a:p>
          <a:p>
            <a:r>
              <a:rPr lang="tr-TR" b="1" dirty="0" smtClean="0"/>
              <a:t>Laik değil</a:t>
            </a:r>
            <a:r>
              <a:rPr lang="tr-TR" dirty="0" smtClean="0"/>
              <a:t>, devletin resmi bir dini vardı; İslam.</a:t>
            </a:r>
          </a:p>
          <a:p>
            <a:endParaRPr lang="tr-TR" dirty="0" smtClean="0"/>
          </a:p>
          <a:p>
            <a:r>
              <a:rPr lang="tr-TR" dirty="0" smtClean="0"/>
              <a:t>Yine devletin resmi bir dili vardı; Türkçe. </a:t>
            </a:r>
            <a:r>
              <a:rPr lang="tr-TR" b="1" dirty="0" smtClean="0"/>
              <a:t>Devlet hizmetine girebilmek için bu dili bilmek gerekirdi</a:t>
            </a:r>
            <a:r>
              <a:rPr lang="tr-TR" dirty="0" smtClean="0"/>
              <a:t>.</a:t>
            </a:r>
            <a:endParaRPr lang="tr-TR" b="1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tr-TR" sz="3200" dirty="0" smtClean="0"/>
              <a:t>IV-KANUN-U ESASİ:BİRİNCİ MEŞRUTİYET (1876)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smtClean="0"/>
              <a:t>TEMEL HAK VE HÜRRİYETLER</a:t>
            </a:r>
          </a:p>
          <a:p>
            <a:pPr lvl="1"/>
            <a:r>
              <a:rPr lang="tr-TR" dirty="0" smtClean="0"/>
              <a:t>Vatandaşlık hakkı,</a:t>
            </a:r>
          </a:p>
          <a:p>
            <a:pPr lvl="1"/>
            <a:r>
              <a:rPr lang="tr-TR" dirty="0" smtClean="0"/>
              <a:t>Kişi hürriyeti,</a:t>
            </a:r>
          </a:p>
          <a:p>
            <a:pPr lvl="1"/>
            <a:r>
              <a:rPr lang="tr-TR" dirty="0" smtClean="0"/>
              <a:t>Kişi güvenliği,</a:t>
            </a:r>
          </a:p>
          <a:p>
            <a:pPr lvl="1"/>
            <a:r>
              <a:rPr lang="tr-TR" dirty="0" smtClean="0"/>
              <a:t>İbadet hürriyeti,</a:t>
            </a:r>
          </a:p>
          <a:p>
            <a:pPr lvl="1"/>
            <a:r>
              <a:rPr lang="tr-TR" dirty="0" smtClean="0"/>
              <a:t>Basın hürriyeti,</a:t>
            </a:r>
          </a:p>
          <a:p>
            <a:pPr lvl="1"/>
            <a:r>
              <a:rPr lang="tr-TR" dirty="0" smtClean="0"/>
              <a:t>Şirket kurma hürriyeti,</a:t>
            </a:r>
          </a:p>
          <a:p>
            <a:pPr lvl="1"/>
            <a:r>
              <a:rPr lang="tr-TR" dirty="0" smtClean="0"/>
              <a:t>Dilekçe hakkı,</a:t>
            </a:r>
          </a:p>
          <a:p>
            <a:pPr lvl="1"/>
            <a:r>
              <a:rPr lang="tr-TR" dirty="0" smtClean="0"/>
              <a:t>Öğretim hürriyeti,</a:t>
            </a:r>
          </a:p>
          <a:p>
            <a:pPr lvl="1"/>
            <a:r>
              <a:rPr lang="tr-TR" dirty="0" smtClean="0"/>
              <a:t>Eşitlik ilkesi,</a:t>
            </a:r>
          </a:p>
          <a:p>
            <a:pPr lvl="1"/>
            <a:r>
              <a:rPr lang="tr-TR" dirty="0" smtClean="0"/>
              <a:t>Devlet memurluğuna girme hakkı,</a:t>
            </a:r>
          </a:p>
          <a:p>
            <a:pPr lvl="1"/>
            <a:r>
              <a:rPr lang="tr-TR" dirty="0" smtClean="0"/>
              <a:t>Mali güce göre vergi ilkesi,</a:t>
            </a:r>
          </a:p>
          <a:p>
            <a:pPr lvl="1"/>
            <a:r>
              <a:rPr lang="tr-TR" dirty="0" smtClean="0"/>
              <a:t>Konut dokunulmazlığı,</a:t>
            </a:r>
          </a:p>
          <a:p>
            <a:pPr lvl="1"/>
            <a:r>
              <a:rPr lang="tr-TR" dirty="0" smtClean="0"/>
              <a:t>Kanuni hakim güvencesi,</a:t>
            </a:r>
          </a:p>
          <a:p>
            <a:pPr lvl="1"/>
            <a:r>
              <a:rPr lang="tr-TR" dirty="0" smtClean="0"/>
              <a:t>Müsadere, angarya yasağı,</a:t>
            </a:r>
          </a:p>
          <a:p>
            <a:pPr lvl="1"/>
            <a:r>
              <a:rPr lang="tr-TR" dirty="0" smtClean="0"/>
              <a:t>Vergilerin kanuniliği ilkesi,</a:t>
            </a:r>
          </a:p>
          <a:p>
            <a:pPr lvl="1"/>
            <a:r>
              <a:rPr lang="tr-TR" dirty="0" smtClean="0"/>
              <a:t>İşkence yasağı.</a:t>
            </a:r>
            <a:endParaRPr lang="tr-TR" b="1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/>
              <a:t>1909 KANUN-U ESASİ DEĞİŞİKLİKLERİ (İKİNCİ MEŞRUTİYET)</a:t>
            </a:r>
            <a:endParaRPr lang="tr-TR" sz="2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OLAYLAR: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dirty="0" smtClean="0"/>
              <a:t>Özetle değişiklikler:</a:t>
            </a:r>
          </a:p>
          <a:p>
            <a:r>
              <a:rPr lang="tr-TR" dirty="0" smtClean="0"/>
              <a:t>Temel hak ve hürriyetlerle ilgili değişikler;</a:t>
            </a:r>
          </a:p>
          <a:p>
            <a:endParaRPr lang="tr-TR" dirty="0" smtClean="0"/>
          </a:p>
          <a:p>
            <a:r>
              <a:rPr lang="tr-TR" dirty="0" smtClean="0"/>
              <a:t>Kanun dışı tutuklama yasağı, sansür yasağı getirilmiştir. Haberleşme gizliliği esası benimsenmiş, toplanma ve dernek kurma hakları tanınmış, padişahın sürgün yetkisi kaldırılmıştır. 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tr-TR" sz="2000" b="1" dirty="0" smtClean="0"/>
              <a:t>OSMANLI ANAYASAL GELİŞMELERİ HAKKINDA GENEL BİR DEĞERLENDİRME</a:t>
            </a:r>
            <a:endParaRPr lang="tr-TR" sz="2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1876 dünya ölçeğinde oldukça erken bir tarih; Hatta 1808 </a:t>
            </a:r>
            <a:r>
              <a:rPr lang="tr-TR" dirty="0" err="1" smtClean="0"/>
              <a:t>Sened</a:t>
            </a:r>
            <a:r>
              <a:rPr lang="tr-TR" dirty="0" smtClean="0"/>
              <a:t>-i İttifak, 1839 Tanzimat Fermanı ve 1856 Islahat Fermanın içerikleri bakımından anayasal nitelikte belgeler olduğu hatırlanırsa, Osmanlının bu alanda pekte geri kalmadığı, hatta çoğu ülkeden önde bile olduğu görülecektir.</a:t>
            </a:r>
          </a:p>
          <a:p>
            <a:endParaRPr lang="tr-TR" dirty="0" smtClean="0"/>
          </a:p>
          <a:p>
            <a:r>
              <a:rPr lang="tr-TR" b="1" dirty="0" smtClean="0"/>
              <a:t>Özetle, ülkemizde devlet iktidarının sınırlandırılması ve temel hak ve hürriyetlerin tanınması ve korunması fikri 1808’den bu yana vardır.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606</Words>
  <Application>Microsoft Office PowerPoint</Application>
  <PresentationFormat>Ekran Gösterisi (4:3)</PresentationFormat>
  <Paragraphs>94</Paragraphs>
  <Slides>9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T.C. ANKARA ÜNİVERSİTESİ   AYAŞ MESLEK YÜKSEK OKULU</vt:lpstr>
      <vt:lpstr>OSMANLI ANAYASAL GELİŞMELERİ</vt:lpstr>
      <vt:lpstr>I-SENED-İ İTTİFAK (1808)</vt:lpstr>
      <vt:lpstr>II-TANZİMAT FERMANI(1839)</vt:lpstr>
      <vt:lpstr>III-ISLAHAT FERMANI(1856)</vt:lpstr>
      <vt:lpstr>IV-KANUN-U ESASİ:BİRİNCİ MEŞRUTİYET (1876)</vt:lpstr>
      <vt:lpstr>IV-KANUN-U ESASİ:BİRİNCİ MEŞRUTİYET (1876)</vt:lpstr>
      <vt:lpstr>1909 KANUN-U ESASİ DEĞİŞİKLİKLERİ (İKİNCİ MEŞRUTİYET)</vt:lpstr>
      <vt:lpstr>OSMANLI ANAYASAL GELİŞMELERİ HAKKINDA GENEL BİR DEĞERLENDİRME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25</cp:revision>
  <dcterms:created xsi:type="dcterms:W3CDTF">2019-01-13T12:31:31Z</dcterms:created>
  <dcterms:modified xsi:type="dcterms:W3CDTF">2020-01-13T17:50:43Z</dcterms:modified>
</cp:coreProperties>
</file>