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8" r:id="rId2"/>
    <p:sldId id="257" r:id="rId3"/>
    <p:sldId id="260" r:id="rId4"/>
    <p:sldId id="265" r:id="rId5"/>
    <p:sldId id="271" r:id="rId6"/>
    <p:sldId id="274" r:id="rId7"/>
    <p:sldId id="277" r:id="rId8"/>
    <p:sldId id="279" r:id="rId9"/>
    <p:sldId id="295" r:id="rId10"/>
    <p:sldId id="297" r:id="rId11"/>
    <p:sldId id="298" r:id="rId12"/>
    <p:sldId id="299" r:id="rId13"/>
    <p:sldId id="300" r:id="rId14"/>
    <p:sldId id="301" r:id="rId15"/>
    <p:sldId id="302" r:id="rId16"/>
  </p:sldIdLst>
  <p:sldSz cx="9144000" cy="6858000" type="screen4x3"/>
  <p:notesSz cx="9144000" cy="6858000"/>
  <p:defaultTextStyle>
    <a:defPPr>
      <a:defRPr lang="tr-TR"/>
    </a:defPPr>
    <a:lvl1pPr marL="0" algn="l" defTabSz="914287" rtl="0" eaLnBrk="1" latinLnBrk="0" hangingPunct="1">
      <a:defRPr sz="1800" kern="1200">
        <a:solidFill>
          <a:schemeClr val="tx1"/>
        </a:solidFill>
        <a:latin typeface="+mn-lt"/>
        <a:ea typeface="+mn-ea"/>
        <a:cs typeface="+mn-cs"/>
      </a:defRPr>
    </a:lvl1pPr>
    <a:lvl2pPr marL="457144" algn="l" defTabSz="914287" rtl="0" eaLnBrk="1" latinLnBrk="0" hangingPunct="1">
      <a:defRPr sz="1800" kern="1200">
        <a:solidFill>
          <a:schemeClr val="tx1"/>
        </a:solidFill>
        <a:latin typeface="+mn-lt"/>
        <a:ea typeface="+mn-ea"/>
        <a:cs typeface="+mn-cs"/>
      </a:defRPr>
    </a:lvl2pPr>
    <a:lvl3pPr marL="914287" algn="l" defTabSz="914287" rtl="0" eaLnBrk="1" latinLnBrk="0" hangingPunct="1">
      <a:defRPr sz="1800" kern="1200">
        <a:solidFill>
          <a:schemeClr val="tx1"/>
        </a:solidFill>
        <a:latin typeface="+mn-lt"/>
        <a:ea typeface="+mn-ea"/>
        <a:cs typeface="+mn-cs"/>
      </a:defRPr>
    </a:lvl3pPr>
    <a:lvl4pPr marL="1371431" algn="l" defTabSz="914287" rtl="0" eaLnBrk="1" latinLnBrk="0" hangingPunct="1">
      <a:defRPr sz="1800" kern="1200">
        <a:solidFill>
          <a:schemeClr val="tx1"/>
        </a:solidFill>
        <a:latin typeface="+mn-lt"/>
        <a:ea typeface="+mn-ea"/>
        <a:cs typeface="+mn-cs"/>
      </a:defRPr>
    </a:lvl4pPr>
    <a:lvl5pPr marL="1828574" algn="l" defTabSz="914287" rtl="0" eaLnBrk="1" latinLnBrk="0" hangingPunct="1">
      <a:defRPr sz="1800" kern="1200">
        <a:solidFill>
          <a:schemeClr val="tx1"/>
        </a:solidFill>
        <a:latin typeface="+mn-lt"/>
        <a:ea typeface="+mn-ea"/>
        <a:cs typeface="+mn-cs"/>
      </a:defRPr>
    </a:lvl5pPr>
    <a:lvl6pPr marL="2285717" algn="l" defTabSz="914287" rtl="0" eaLnBrk="1" latinLnBrk="0" hangingPunct="1">
      <a:defRPr sz="1800" kern="1200">
        <a:solidFill>
          <a:schemeClr val="tx1"/>
        </a:solidFill>
        <a:latin typeface="+mn-lt"/>
        <a:ea typeface="+mn-ea"/>
        <a:cs typeface="+mn-cs"/>
      </a:defRPr>
    </a:lvl6pPr>
    <a:lvl7pPr marL="2742861" algn="l" defTabSz="914287" rtl="0" eaLnBrk="1" latinLnBrk="0" hangingPunct="1">
      <a:defRPr sz="1800" kern="1200">
        <a:solidFill>
          <a:schemeClr val="tx1"/>
        </a:solidFill>
        <a:latin typeface="+mn-lt"/>
        <a:ea typeface="+mn-ea"/>
        <a:cs typeface="+mn-cs"/>
      </a:defRPr>
    </a:lvl7pPr>
    <a:lvl8pPr marL="3200004" algn="l" defTabSz="914287" rtl="0" eaLnBrk="1" latinLnBrk="0" hangingPunct="1">
      <a:defRPr sz="1800" kern="1200">
        <a:solidFill>
          <a:schemeClr val="tx1"/>
        </a:solidFill>
        <a:latin typeface="+mn-lt"/>
        <a:ea typeface="+mn-ea"/>
        <a:cs typeface="+mn-cs"/>
      </a:defRPr>
    </a:lvl8pPr>
    <a:lvl9pPr marL="3657148" algn="l" defTabSz="91428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6" autoAdjust="0"/>
    <p:restoredTop sz="94660" autoAdjust="0"/>
  </p:normalViewPr>
  <p:slideViewPr>
    <p:cSldViewPr snapToGrid="0">
      <p:cViewPr varScale="1">
        <p:scale>
          <a:sx n="88" d="100"/>
          <a:sy n="88" d="100"/>
        </p:scale>
        <p:origin x="1291" y="62"/>
      </p:cViewPr>
      <p:guideLst>
        <p:guide orient="horz" pos="2160"/>
        <p:guide pos="2880"/>
      </p:guideLst>
    </p:cSldViewPr>
  </p:slideViewPr>
  <p:outlineViewPr>
    <p:cViewPr>
      <p:scale>
        <a:sx n="33" d="100"/>
        <a:sy n="33" d="100"/>
      </p:scale>
      <p:origin x="0" y="4372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1A9D5773-E4F3-4AE2-94B4-76173AD2E84F}" type="datetimeFigureOut">
              <a:rPr lang="tr-TR" smtClean="0"/>
              <a:t>13.01.2020</a:t>
            </a:fld>
            <a:endParaRPr lang="tr-TR"/>
          </a:p>
        </p:txBody>
      </p:sp>
      <p:sp>
        <p:nvSpPr>
          <p:cNvPr id="4" name="3 Slayt Görüntüsü Yer Tutucusu"/>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0F2E5A4A-6979-4A05-9145-177945B67515}"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287" rtl="0" eaLnBrk="1" latinLnBrk="0" hangingPunct="1">
      <a:defRPr sz="1200" kern="1200">
        <a:solidFill>
          <a:schemeClr val="tx1"/>
        </a:solidFill>
        <a:latin typeface="+mn-lt"/>
        <a:ea typeface="+mn-ea"/>
        <a:cs typeface="+mn-cs"/>
      </a:defRPr>
    </a:lvl1pPr>
    <a:lvl2pPr marL="457144" algn="l" defTabSz="914287" rtl="0" eaLnBrk="1" latinLnBrk="0" hangingPunct="1">
      <a:defRPr sz="1200" kern="1200">
        <a:solidFill>
          <a:schemeClr val="tx1"/>
        </a:solidFill>
        <a:latin typeface="+mn-lt"/>
        <a:ea typeface="+mn-ea"/>
        <a:cs typeface="+mn-cs"/>
      </a:defRPr>
    </a:lvl2pPr>
    <a:lvl3pPr marL="914287" algn="l" defTabSz="914287" rtl="0" eaLnBrk="1" latinLnBrk="0" hangingPunct="1">
      <a:defRPr sz="1200" kern="1200">
        <a:solidFill>
          <a:schemeClr val="tx1"/>
        </a:solidFill>
        <a:latin typeface="+mn-lt"/>
        <a:ea typeface="+mn-ea"/>
        <a:cs typeface="+mn-cs"/>
      </a:defRPr>
    </a:lvl3pPr>
    <a:lvl4pPr marL="1371431" algn="l" defTabSz="914287" rtl="0" eaLnBrk="1" latinLnBrk="0" hangingPunct="1">
      <a:defRPr sz="1200" kern="1200">
        <a:solidFill>
          <a:schemeClr val="tx1"/>
        </a:solidFill>
        <a:latin typeface="+mn-lt"/>
        <a:ea typeface="+mn-ea"/>
        <a:cs typeface="+mn-cs"/>
      </a:defRPr>
    </a:lvl4pPr>
    <a:lvl5pPr marL="1828574" algn="l" defTabSz="914287" rtl="0" eaLnBrk="1" latinLnBrk="0" hangingPunct="1">
      <a:defRPr sz="1200" kern="1200">
        <a:solidFill>
          <a:schemeClr val="tx1"/>
        </a:solidFill>
        <a:latin typeface="+mn-lt"/>
        <a:ea typeface="+mn-ea"/>
        <a:cs typeface="+mn-cs"/>
      </a:defRPr>
    </a:lvl5pPr>
    <a:lvl6pPr marL="2285717" algn="l" defTabSz="914287" rtl="0" eaLnBrk="1" latinLnBrk="0" hangingPunct="1">
      <a:defRPr sz="1200" kern="1200">
        <a:solidFill>
          <a:schemeClr val="tx1"/>
        </a:solidFill>
        <a:latin typeface="+mn-lt"/>
        <a:ea typeface="+mn-ea"/>
        <a:cs typeface="+mn-cs"/>
      </a:defRPr>
    </a:lvl6pPr>
    <a:lvl7pPr marL="2742861" algn="l" defTabSz="914287" rtl="0" eaLnBrk="1" latinLnBrk="0" hangingPunct="1">
      <a:defRPr sz="1200" kern="1200">
        <a:solidFill>
          <a:schemeClr val="tx1"/>
        </a:solidFill>
        <a:latin typeface="+mn-lt"/>
        <a:ea typeface="+mn-ea"/>
        <a:cs typeface="+mn-cs"/>
      </a:defRPr>
    </a:lvl7pPr>
    <a:lvl8pPr marL="3200004" algn="l" defTabSz="914287" rtl="0" eaLnBrk="1" latinLnBrk="0" hangingPunct="1">
      <a:defRPr sz="1200" kern="1200">
        <a:solidFill>
          <a:schemeClr val="tx1"/>
        </a:solidFill>
        <a:latin typeface="+mn-lt"/>
        <a:ea typeface="+mn-ea"/>
        <a:cs typeface="+mn-cs"/>
      </a:defRPr>
    </a:lvl8pPr>
    <a:lvl9pPr marL="3657148" algn="l" defTabSz="914287"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00763610-AD1D-465E-A179-4D3878405105}" type="datetime1">
              <a:rPr lang="tr-TR" smtClean="0"/>
              <a:t>13.01.2020</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84AB450A-5FE3-42EB-A77A-E09819B2B804}"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E412146-9C11-4B77-A480-D13D02B30072}" type="datetime1">
              <a:rPr lang="tr-TR" smtClean="0"/>
              <a:t>13.01.2020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4AB450A-5FE3-42EB-A77A-E09819B2B804}"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7C58C39-5501-4D47-A8AC-839B9A66D079}" type="datetime1">
              <a:rPr lang="tr-TR" smtClean="0"/>
              <a:t>13.01.2020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4AB450A-5FE3-42EB-A77A-E09819B2B804}"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5772B876-DEFD-4BE2-9201-2EB006A50AFD}" type="datetime1">
              <a:rPr lang="tr-TR" smtClean="0"/>
              <a:t>13.01.2020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4AB450A-5FE3-42EB-A77A-E09819B2B804}"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5B328CB5-3510-4CD3-A771-997FAFD20141}" type="datetime1">
              <a:rPr lang="tr-TR" smtClean="0"/>
              <a:t>13.01.2020</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84AB450A-5FE3-42EB-A77A-E09819B2B804}"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B4C9FC5-E0D8-499A-BDD4-73014137603F}" type="datetime1">
              <a:rPr lang="tr-TR" smtClean="0"/>
              <a:t>13.01.2020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4AB450A-5FE3-42EB-A77A-E09819B2B804}"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F43258CC-10FE-4D52-9220-C04730210EE2}" type="datetime1">
              <a:rPr lang="tr-TR" smtClean="0"/>
              <a:t>13.01.2020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84AB450A-5FE3-42EB-A77A-E09819B2B804}"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C068EDD1-A0E6-4DF6-B3B4-BE4FB3B5EAC9}" type="datetime1">
              <a:rPr lang="tr-TR" smtClean="0"/>
              <a:t>13.01.2020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84AB450A-5FE3-42EB-A77A-E09819B2B804}"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1EF2F63-B419-49E2-B4A1-56825FDE33BE}" type="datetime1">
              <a:rPr lang="tr-TR" smtClean="0"/>
              <a:t>13.01.2020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84AB450A-5FE3-42EB-A77A-E09819B2B804}"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964769C-A5C1-47DF-968F-B8C58DA1DEA5}" type="datetime1">
              <a:rPr lang="tr-TR" smtClean="0"/>
              <a:t>13.01.2020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4AB450A-5FE3-42EB-A77A-E09819B2B804}"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D74D1D9-C22C-4464-855F-7CD06D050C72}" type="datetime1">
              <a:rPr lang="tr-TR" smtClean="0"/>
              <a:t>13.01.2020</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84AB450A-5FE3-42EB-A77A-E09819B2B804}"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15E651D-3FCB-442B-8F7A-3AB68E8A43F4}" type="datetime1">
              <a:rPr lang="tr-TR" smtClean="0"/>
              <a:t>13.01.2020</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4AB450A-5FE3-42EB-A77A-E09819B2B804}"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yusufcan_calisir@hotmail.com" TargetMode="External"/><Relationship Id="rId2" Type="http://schemas.openxmlformats.org/officeDocument/2006/relationships/hyperlink" Target="mailto:ccalisir@ankara.edu.tr"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85900" y="274640"/>
            <a:ext cx="6172200" cy="1426171"/>
          </a:xfrm>
        </p:spPr>
        <p:txBody>
          <a:bodyPr/>
          <a:lstStyle/>
          <a:p>
            <a:pPr algn="ctr"/>
            <a:r>
              <a:rPr lang="tr-TR" sz="2400" b="1" dirty="0">
                <a:solidFill>
                  <a:schemeClr val="tx1"/>
                </a:solidFill>
              </a:rPr>
              <a:t>T.C.</a:t>
            </a:r>
            <a:r>
              <a:rPr lang="tr-TR" b="1" dirty="0" smtClean="0">
                <a:solidFill>
                  <a:schemeClr val="tx1"/>
                </a:solidFill>
              </a:rPr>
              <a:t> </a:t>
            </a:r>
            <a:r>
              <a:rPr lang="tr-TR" sz="2400" b="1" dirty="0">
                <a:solidFill>
                  <a:schemeClr val="tx1"/>
                </a:solidFill>
              </a:rPr>
              <a:t>ANKARA ÜNİVERSİTESİ  </a:t>
            </a:r>
            <a:br>
              <a:rPr lang="tr-TR" sz="2400" b="1" dirty="0">
                <a:solidFill>
                  <a:schemeClr val="tx1"/>
                </a:solidFill>
              </a:rPr>
            </a:br>
            <a:r>
              <a:rPr lang="tr-TR" sz="2400" b="1" dirty="0">
                <a:solidFill>
                  <a:schemeClr val="tx1"/>
                </a:solidFill>
              </a:rPr>
              <a:t>AYAŞ MESLEK YÜKSEK OKULU</a:t>
            </a:r>
          </a:p>
        </p:txBody>
      </p:sp>
      <p:graphicFrame>
        <p:nvGraphicFramePr>
          <p:cNvPr id="6" name="5 İçerik Yer Tutucusu"/>
          <p:cNvGraphicFramePr>
            <a:graphicFrameLocks noGrp="1"/>
          </p:cNvGraphicFramePr>
          <p:nvPr>
            <p:ph sz="quarter" idx="1"/>
            <p:extLst>
              <p:ext uri="{D42A27DB-BD31-4B8C-83A1-F6EECF244321}">
                <p14:modId xmlns:p14="http://schemas.microsoft.com/office/powerpoint/2010/main" val="880780780"/>
              </p:ext>
            </p:extLst>
          </p:nvPr>
        </p:nvGraphicFramePr>
        <p:xfrm>
          <a:off x="635000" y="1756049"/>
          <a:ext cx="7886699" cy="4505051"/>
        </p:xfrm>
        <a:graphic>
          <a:graphicData uri="http://schemas.openxmlformats.org/drawingml/2006/table">
            <a:tbl>
              <a:tblPr firstRow="1" bandRow="1">
                <a:tableStyleId>{912C8C85-51F0-491E-9774-3900AFEF0FD7}</a:tableStyleId>
              </a:tblPr>
              <a:tblGrid>
                <a:gridCol w="1954824">
                  <a:extLst>
                    <a:ext uri="{9D8B030D-6E8A-4147-A177-3AD203B41FA5}">
                      <a16:colId xmlns:a16="http://schemas.microsoft.com/office/drawing/2014/main" val="20000"/>
                    </a:ext>
                  </a:extLst>
                </a:gridCol>
                <a:gridCol w="3370383">
                  <a:extLst>
                    <a:ext uri="{9D8B030D-6E8A-4147-A177-3AD203B41FA5}">
                      <a16:colId xmlns:a16="http://schemas.microsoft.com/office/drawing/2014/main" val="20001"/>
                    </a:ext>
                  </a:extLst>
                </a:gridCol>
                <a:gridCol w="1280746">
                  <a:extLst>
                    <a:ext uri="{9D8B030D-6E8A-4147-A177-3AD203B41FA5}">
                      <a16:colId xmlns:a16="http://schemas.microsoft.com/office/drawing/2014/main" val="20002"/>
                    </a:ext>
                  </a:extLst>
                </a:gridCol>
                <a:gridCol w="1280746">
                  <a:extLst>
                    <a:ext uri="{9D8B030D-6E8A-4147-A177-3AD203B41FA5}">
                      <a16:colId xmlns:a16="http://schemas.microsoft.com/office/drawing/2014/main" val="20003"/>
                    </a:ext>
                  </a:extLst>
                </a:gridCol>
              </a:tblGrid>
              <a:tr h="391698">
                <a:tc>
                  <a:txBody>
                    <a:bodyPr/>
                    <a:lstStyle/>
                    <a:p>
                      <a:endParaRPr lang="tr-TR" sz="1900" dirty="0"/>
                    </a:p>
                  </a:txBody>
                  <a:tcPr marL="68580" marR="68580"/>
                </a:tc>
                <a:tc>
                  <a:txBody>
                    <a:bodyPr/>
                    <a:lstStyle/>
                    <a:p>
                      <a:endParaRPr lang="tr-TR" sz="1900" dirty="0"/>
                    </a:p>
                  </a:txBody>
                  <a:tcPr marL="68580" marR="68580"/>
                </a:tc>
                <a:tc>
                  <a:txBody>
                    <a:bodyPr/>
                    <a:lstStyle/>
                    <a:p>
                      <a:endParaRPr lang="tr-TR" sz="1900" dirty="0"/>
                    </a:p>
                  </a:txBody>
                  <a:tcPr marL="68580" marR="68580"/>
                </a:tc>
                <a:tc>
                  <a:txBody>
                    <a:bodyPr/>
                    <a:lstStyle/>
                    <a:p>
                      <a:endParaRPr lang="tr-TR" sz="1900"/>
                    </a:p>
                  </a:txBody>
                  <a:tcPr marL="68580" marR="68580"/>
                </a:tc>
                <a:extLst>
                  <a:ext uri="{0D108BD9-81ED-4DB2-BD59-A6C34878D82A}">
                    <a16:rowId xmlns:a16="http://schemas.microsoft.com/office/drawing/2014/main" val="10000"/>
                  </a:ext>
                </a:extLst>
              </a:tr>
              <a:tr h="673135">
                <a:tc>
                  <a:txBody>
                    <a:bodyPr/>
                    <a:lstStyle/>
                    <a:p>
                      <a:r>
                        <a:rPr lang="tr-TR" sz="1900" b="1" dirty="0" smtClean="0"/>
                        <a:t>DERSİN ADI</a:t>
                      </a:r>
                      <a:endParaRPr lang="tr-TR" sz="1900" b="1" dirty="0"/>
                    </a:p>
                  </a:txBody>
                  <a:tcPr marL="68580" marR="68580" anchor="ctr"/>
                </a:tc>
                <a:tc>
                  <a:txBody>
                    <a:bodyPr/>
                    <a:lstStyle/>
                    <a:p>
                      <a:pPr algn="ctr"/>
                      <a:r>
                        <a:rPr lang="tr-TR" sz="1900" b="1" dirty="0" smtClean="0"/>
                        <a:t>Türk</a:t>
                      </a:r>
                      <a:r>
                        <a:rPr lang="tr-TR" sz="1900" b="1" baseline="0" dirty="0" smtClean="0"/>
                        <a:t> </a:t>
                      </a:r>
                      <a:r>
                        <a:rPr lang="tr-TR" sz="1900" b="1" dirty="0" smtClean="0"/>
                        <a:t>Anayasa</a:t>
                      </a:r>
                      <a:r>
                        <a:rPr lang="tr-TR" sz="1900" b="1" baseline="0" dirty="0" smtClean="0"/>
                        <a:t> Hukuku</a:t>
                      </a:r>
                      <a:endParaRPr lang="tr-TR" sz="1900" b="1" dirty="0"/>
                    </a:p>
                  </a:txBody>
                  <a:tcPr marL="68580" marR="68580" anchor="ctr"/>
                </a:tc>
                <a:tc>
                  <a:txBody>
                    <a:bodyPr/>
                    <a:lstStyle/>
                    <a:p>
                      <a:r>
                        <a:rPr lang="tr-TR" sz="1900" b="1" dirty="0" smtClean="0"/>
                        <a:t>HAFTA NO</a:t>
                      </a:r>
                      <a:endParaRPr lang="tr-TR" sz="1900" b="1" dirty="0"/>
                    </a:p>
                  </a:txBody>
                  <a:tcPr marL="68580" marR="68580" anchor="ctr"/>
                </a:tc>
                <a:tc>
                  <a:txBody>
                    <a:bodyPr/>
                    <a:lstStyle/>
                    <a:p>
                      <a:pPr algn="ctr"/>
                      <a:r>
                        <a:rPr lang="tr-TR" sz="1900" dirty="0" smtClean="0"/>
                        <a:t>4</a:t>
                      </a:r>
                      <a:endParaRPr lang="tr-TR" sz="1900" dirty="0"/>
                    </a:p>
                  </a:txBody>
                  <a:tcPr marL="68580" marR="68580" anchor="ctr"/>
                </a:tc>
                <a:extLst>
                  <a:ext uri="{0D108BD9-81ED-4DB2-BD59-A6C34878D82A}">
                    <a16:rowId xmlns:a16="http://schemas.microsoft.com/office/drawing/2014/main" val="10001"/>
                  </a:ext>
                </a:extLst>
              </a:tr>
              <a:tr h="1080189">
                <a:tc>
                  <a:txBody>
                    <a:bodyPr/>
                    <a:lstStyle/>
                    <a:p>
                      <a:r>
                        <a:rPr lang="tr-TR" sz="1900" b="1" dirty="0" smtClean="0"/>
                        <a:t>KONU</a:t>
                      </a:r>
                      <a:r>
                        <a:rPr lang="tr-TR" sz="1900" b="1" baseline="0" dirty="0" smtClean="0"/>
                        <a:t> BAŞLIĞI</a:t>
                      </a:r>
                      <a:endParaRPr lang="tr-TR" sz="1900" b="1" dirty="0"/>
                    </a:p>
                  </a:txBody>
                  <a:tcPr marL="68580" marR="68580" anchor="ctr"/>
                </a:tc>
                <a:tc gridSpan="2">
                  <a:txBody>
                    <a:bodyPr/>
                    <a:lstStyle/>
                    <a:p>
                      <a:pPr algn="l">
                        <a:buFont typeface="Arial" pitchFamily="34" charset="0"/>
                        <a:buChar char="•"/>
                      </a:pPr>
                      <a:r>
                        <a:rPr lang="tr-TR" sz="1900" b="1" kern="1200" baseline="0" dirty="0" smtClean="0"/>
                        <a:t>Cumhuriyet Dönemi Anayasal Gelişmeleri</a:t>
                      </a:r>
                    </a:p>
                    <a:p>
                      <a:pPr algn="l">
                        <a:buFont typeface="Arial" pitchFamily="34" charset="0"/>
                        <a:buChar char="•"/>
                      </a:pPr>
                      <a:r>
                        <a:rPr lang="tr-TR" sz="1900" b="1" kern="1200" baseline="0" dirty="0" smtClean="0"/>
                        <a:t>1921 </a:t>
                      </a:r>
                      <a:r>
                        <a:rPr lang="tr-TR" sz="1900" b="1" kern="1200" baseline="0" dirty="0" smtClean="0"/>
                        <a:t>– 1924- 1961- 1982</a:t>
                      </a:r>
                      <a:endParaRPr lang="tr-TR" sz="1900" b="1" baseline="0" dirty="0" smtClean="0"/>
                    </a:p>
                  </a:txBody>
                  <a:tcPr marL="68580" marR="68580" anchor="ctr"/>
                </a:tc>
                <a:tc hMerge="1">
                  <a:txBody>
                    <a:bodyPr/>
                    <a:lstStyle/>
                    <a:p>
                      <a:endParaRPr lang="tr-TR" b="1" dirty="0"/>
                    </a:p>
                  </a:txBody>
                  <a:tcPr anchor="ctr"/>
                </a:tc>
                <a:tc>
                  <a:txBody>
                    <a:bodyPr/>
                    <a:lstStyle/>
                    <a:p>
                      <a:endParaRPr lang="tr-TR" sz="1900" dirty="0"/>
                    </a:p>
                  </a:txBody>
                  <a:tcPr marL="68580" marR="68580" anchor="ctr"/>
                </a:tc>
                <a:extLst>
                  <a:ext uri="{0D108BD9-81ED-4DB2-BD59-A6C34878D82A}">
                    <a16:rowId xmlns:a16="http://schemas.microsoft.com/office/drawing/2014/main" val="10002"/>
                  </a:ext>
                </a:extLst>
              </a:tr>
              <a:tr h="875887">
                <a:tc>
                  <a:txBody>
                    <a:bodyPr/>
                    <a:lstStyle/>
                    <a:p>
                      <a:r>
                        <a:rPr lang="tr-TR" sz="1900" b="1" dirty="0" smtClean="0"/>
                        <a:t>ÖĞRETİM ELEMANI</a:t>
                      </a:r>
                      <a:endParaRPr lang="tr-TR" sz="1900" b="1" dirty="0"/>
                    </a:p>
                  </a:txBody>
                  <a:tcPr marL="68580" marR="68580" anchor="ctr"/>
                </a:tc>
                <a:tc>
                  <a:txBody>
                    <a:bodyPr/>
                    <a:lstStyle/>
                    <a:p>
                      <a:pPr algn="ctr"/>
                      <a:r>
                        <a:rPr lang="tr-TR" sz="1900" dirty="0" err="1" smtClean="0"/>
                        <a:t>Öğr</a:t>
                      </a:r>
                      <a:r>
                        <a:rPr lang="tr-TR" sz="1900" dirty="0" smtClean="0"/>
                        <a:t>. Gör. Yusuf Can</a:t>
                      </a:r>
                      <a:r>
                        <a:rPr lang="tr-TR" sz="1900" baseline="0" dirty="0" smtClean="0"/>
                        <a:t> ÇALIŞIR</a:t>
                      </a:r>
                      <a:endParaRPr lang="tr-TR" sz="1900" dirty="0"/>
                    </a:p>
                  </a:txBody>
                  <a:tcPr marL="68580" marR="68580" anchor="ctr"/>
                </a:tc>
                <a:tc>
                  <a:txBody>
                    <a:bodyPr/>
                    <a:lstStyle/>
                    <a:p>
                      <a:endParaRPr lang="tr-TR" sz="1900"/>
                    </a:p>
                  </a:txBody>
                  <a:tcPr marL="68580" marR="68580"/>
                </a:tc>
                <a:tc>
                  <a:txBody>
                    <a:bodyPr/>
                    <a:lstStyle/>
                    <a:p>
                      <a:endParaRPr lang="tr-TR" sz="1900"/>
                    </a:p>
                  </a:txBody>
                  <a:tcPr marL="68580" marR="68580"/>
                </a:tc>
                <a:extLst>
                  <a:ext uri="{0D108BD9-81ED-4DB2-BD59-A6C34878D82A}">
                    <a16:rowId xmlns:a16="http://schemas.microsoft.com/office/drawing/2014/main" val="10003"/>
                  </a:ext>
                </a:extLst>
              </a:tr>
              <a:tr h="1484142">
                <a:tc>
                  <a:txBody>
                    <a:bodyPr/>
                    <a:lstStyle/>
                    <a:p>
                      <a:r>
                        <a:rPr lang="tr-TR" sz="1900" b="1" kern="1200" dirty="0" smtClean="0"/>
                        <a:t>E-mail:</a:t>
                      </a:r>
                    </a:p>
                    <a:p>
                      <a:endParaRPr lang="tr-TR" sz="1900" kern="1200" dirty="0" smtClean="0"/>
                    </a:p>
                    <a:p>
                      <a:r>
                        <a:rPr lang="tr-TR" sz="1900" b="1" kern="1200" dirty="0" smtClean="0"/>
                        <a:t>Tel:</a:t>
                      </a:r>
                    </a:p>
                    <a:p>
                      <a:endParaRPr lang="tr-TR" sz="1900" dirty="0"/>
                    </a:p>
                  </a:txBody>
                  <a:tcPr marL="68580" marR="68580"/>
                </a:tc>
                <a:tc>
                  <a:txBody>
                    <a:bodyPr/>
                    <a:lstStyle/>
                    <a:p>
                      <a:pPr algn="ctr"/>
                      <a:r>
                        <a:rPr lang="tr-TR" sz="1900" u="sng" kern="1200" dirty="0" err="1" smtClean="0">
                          <a:hlinkClick r:id="rId2"/>
                        </a:rPr>
                        <a:t>ccalisir</a:t>
                      </a:r>
                      <a:r>
                        <a:rPr lang="tr-TR" sz="1900" u="sng" kern="1200" dirty="0" smtClean="0">
                          <a:hlinkClick r:id="rId2"/>
                        </a:rPr>
                        <a:t>@</a:t>
                      </a:r>
                      <a:r>
                        <a:rPr lang="tr-TR" sz="1900" u="sng" kern="1200" dirty="0" err="1" smtClean="0">
                          <a:hlinkClick r:id="rId2"/>
                        </a:rPr>
                        <a:t>ankara</a:t>
                      </a:r>
                      <a:r>
                        <a:rPr lang="tr-TR" sz="1900" u="sng" kern="1200" dirty="0" smtClean="0">
                          <a:hlinkClick r:id="rId2"/>
                        </a:rPr>
                        <a:t>.edu.tr</a:t>
                      </a:r>
                      <a:r>
                        <a:rPr lang="tr-TR" sz="1900" u="sng" kern="1200" baseline="0" dirty="0" smtClean="0"/>
                        <a:t> </a:t>
                      </a:r>
                      <a:r>
                        <a:rPr lang="tr-TR" sz="1900" u="none" kern="1200" dirty="0" err="1" smtClean="0">
                          <a:hlinkClick r:id="rId3"/>
                        </a:rPr>
                        <a:t>yusufcan</a:t>
                      </a:r>
                      <a:r>
                        <a:rPr lang="tr-TR" sz="1900" u="none" kern="1200" dirty="0" smtClean="0">
                          <a:hlinkClick r:id="rId3"/>
                        </a:rPr>
                        <a:t>_</a:t>
                      </a:r>
                      <a:r>
                        <a:rPr lang="tr-TR" sz="1900" u="none" kern="1200" dirty="0" err="1" smtClean="0">
                          <a:hlinkClick r:id="rId3"/>
                        </a:rPr>
                        <a:t>calisir</a:t>
                      </a:r>
                      <a:r>
                        <a:rPr lang="tr-TR" sz="1900" u="none" kern="1200" dirty="0" smtClean="0">
                          <a:hlinkClick r:id="rId3"/>
                        </a:rPr>
                        <a:t>@</a:t>
                      </a:r>
                      <a:r>
                        <a:rPr lang="tr-TR" sz="1900" u="none" kern="1200" dirty="0" err="1" smtClean="0">
                          <a:hlinkClick r:id="rId3"/>
                        </a:rPr>
                        <a:t>hotmail</a:t>
                      </a:r>
                      <a:r>
                        <a:rPr lang="tr-TR" sz="1900" u="none" kern="1200" dirty="0" smtClean="0">
                          <a:hlinkClick r:id="rId3"/>
                        </a:rPr>
                        <a:t>.com</a:t>
                      </a:r>
                      <a:r>
                        <a:rPr lang="tr-TR" sz="1900" u="none" kern="1200" dirty="0" smtClean="0"/>
                        <a:t> </a:t>
                      </a:r>
                    </a:p>
                    <a:p>
                      <a:pPr algn="ctr"/>
                      <a:r>
                        <a:rPr lang="tr-TR" sz="1900" kern="1200" dirty="0" smtClean="0"/>
                        <a:t>(0312) 700 05 00 / 144</a:t>
                      </a:r>
                      <a:endParaRPr lang="tr-TR" sz="1900" dirty="0"/>
                    </a:p>
                  </a:txBody>
                  <a:tcPr marL="68580" marR="68580"/>
                </a:tc>
                <a:tc>
                  <a:txBody>
                    <a:bodyPr/>
                    <a:lstStyle/>
                    <a:p>
                      <a:endParaRPr lang="tr-TR" sz="1900"/>
                    </a:p>
                  </a:txBody>
                  <a:tcPr marL="68580" marR="68580"/>
                </a:tc>
                <a:tc>
                  <a:txBody>
                    <a:bodyPr/>
                    <a:lstStyle/>
                    <a:p>
                      <a:endParaRPr lang="tr-TR" sz="1900" dirty="0"/>
                    </a:p>
                  </a:txBody>
                  <a:tcPr marL="68580" marR="68580"/>
                </a:tc>
                <a:extLst>
                  <a:ext uri="{0D108BD9-81ED-4DB2-BD59-A6C34878D82A}">
                    <a16:rowId xmlns:a16="http://schemas.microsoft.com/office/drawing/2014/main" val="10004"/>
                  </a:ext>
                </a:extLst>
              </a:tr>
            </a:tbl>
          </a:graphicData>
        </a:graphic>
      </p:graphicFrame>
      <p:pic>
        <p:nvPicPr>
          <p:cNvPr id="1026" name="Picture 2" descr="C:\Users\Se7en\Desktop\sempozyum\a.ü logo.jpgs.png"/>
          <p:cNvPicPr>
            <a:picLocks noChangeAspect="1" noChangeArrowheads="1"/>
          </p:cNvPicPr>
          <p:nvPr/>
        </p:nvPicPr>
        <p:blipFill>
          <a:blip r:embed="rId4" cstate="print"/>
          <a:srcRect/>
          <a:stretch>
            <a:fillRect/>
          </a:stretch>
        </p:blipFill>
        <p:spPr bwMode="auto">
          <a:xfrm>
            <a:off x="484075" y="379269"/>
            <a:ext cx="1188132" cy="1179513"/>
          </a:xfrm>
          <a:prstGeom prst="rect">
            <a:avLst/>
          </a:prstGeom>
          <a:noFill/>
        </p:spPr>
      </p:pic>
      <p:pic>
        <p:nvPicPr>
          <p:cNvPr id="1027" name="Picture 3" descr="C:\Users\Se7en\Desktop\AYAŞ MYO\ayasmyologo.png"/>
          <p:cNvPicPr>
            <a:picLocks noChangeAspect="1" noChangeArrowheads="1"/>
          </p:cNvPicPr>
          <p:nvPr/>
        </p:nvPicPr>
        <p:blipFill>
          <a:blip r:embed="rId5" cstate="print"/>
          <a:srcRect/>
          <a:stretch>
            <a:fillRect/>
          </a:stretch>
        </p:blipFill>
        <p:spPr bwMode="auto">
          <a:xfrm>
            <a:off x="7367117" y="307257"/>
            <a:ext cx="1080120" cy="1296144"/>
          </a:xfrm>
          <a:prstGeom prst="rect">
            <a:avLst/>
          </a:prstGeom>
          <a:noFill/>
        </p:spPr>
      </p:pic>
    </p:spTree>
    <p:extLst>
      <p:ext uri="{BB962C8B-B14F-4D97-AF65-F5344CB8AC3E}">
        <p14:creationId xmlns:p14="http://schemas.microsoft.com/office/powerpoint/2010/main" val="37943804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52455" y="215900"/>
            <a:ext cx="7886700" cy="616529"/>
          </a:xfrm>
        </p:spPr>
        <p:txBody>
          <a:bodyPr>
            <a:normAutofit/>
          </a:bodyPr>
          <a:lstStyle/>
          <a:p>
            <a:pPr marL="0" indent="0"/>
            <a:r>
              <a:rPr lang="tr-TR" sz="2800" b="1" u="sng" dirty="0" smtClean="0">
                <a:solidFill>
                  <a:srgbClr val="FF0000"/>
                </a:solidFill>
              </a:rPr>
              <a:t>II-1924 ANAYASASI</a:t>
            </a:r>
          </a:p>
        </p:txBody>
      </p:sp>
      <p:sp>
        <p:nvSpPr>
          <p:cNvPr id="3" name="İçerik Yer Tutucusu 2"/>
          <p:cNvSpPr>
            <a:spLocks noGrp="1"/>
          </p:cNvSpPr>
          <p:nvPr>
            <p:ph sz="quarter" idx="1"/>
          </p:nvPr>
        </p:nvSpPr>
        <p:spPr>
          <a:xfrm>
            <a:off x="286793" y="927100"/>
            <a:ext cx="8584971" cy="5664895"/>
          </a:xfrm>
        </p:spPr>
        <p:txBody>
          <a:bodyPr>
            <a:normAutofit fontScale="92500" lnSpcReduction="10000"/>
          </a:bodyPr>
          <a:lstStyle/>
          <a:p>
            <a:pPr marL="0" indent="0">
              <a:buNone/>
            </a:pPr>
            <a:endParaRPr lang="tr-TR" b="1" u="sng" dirty="0">
              <a:solidFill>
                <a:srgbClr val="FF0000"/>
              </a:solidFill>
            </a:endParaRPr>
          </a:p>
          <a:p>
            <a:pPr>
              <a:buNone/>
            </a:pPr>
            <a:r>
              <a:rPr lang="tr-TR" b="1" dirty="0" smtClean="0"/>
              <a:t>11-.Çok Partili Döneme Geçiş</a:t>
            </a:r>
          </a:p>
          <a:p>
            <a:pPr>
              <a:buNone/>
            </a:pPr>
            <a:endParaRPr lang="tr-TR" dirty="0" smtClean="0"/>
          </a:p>
          <a:p>
            <a:r>
              <a:rPr lang="tr-TR" dirty="0" smtClean="0"/>
              <a:t>Cumhuriyet döneminde tek partili rejimden çok partili rejime geçişte </a:t>
            </a:r>
            <a:r>
              <a:rPr lang="tr-TR" b="1" dirty="0" smtClean="0"/>
              <a:t>askerlerin bir rolü yoktur.</a:t>
            </a:r>
          </a:p>
          <a:p>
            <a:endParaRPr lang="tr-TR" b="1" dirty="0" smtClean="0"/>
          </a:p>
          <a:p>
            <a:r>
              <a:rPr lang="tr-TR" dirty="0" smtClean="0"/>
              <a:t>Bu tamamıyla sivil bir süreçtir.</a:t>
            </a:r>
          </a:p>
          <a:p>
            <a:endParaRPr lang="tr-TR" dirty="0" smtClean="0"/>
          </a:p>
          <a:p>
            <a:r>
              <a:rPr lang="tr-TR" b="1" dirty="0" smtClean="0"/>
              <a:t>Çok partiye geçiş için bir anayasa değişikliği yapılmamıştır.</a:t>
            </a:r>
          </a:p>
          <a:p>
            <a:r>
              <a:rPr lang="tr-TR" dirty="0" smtClean="0"/>
              <a:t>Yapılan tek değişiklik Milletvekilleri Seçim Kanunundadır.</a:t>
            </a:r>
          </a:p>
          <a:p>
            <a:endParaRPr lang="tr-TR" dirty="0" smtClean="0"/>
          </a:p>
          <a:p>
            <a:r>
              <a:rPr lang="tr-TR" dirty="0" smtClean="0"/>
              <a:t>Bu kanunda da seçim sistemi değiştirilmemiş (sistem eskiden beri basit çoğunluk sistemidir), sadece gizli oy, açık sayım ve hakim denetimi ilkelerini sağlayıcı değişiklikler yapılmıştır.</a:t>
            </a:r>
          </a:p>
          <a:p>
            <a:endParaRPr lang="tr-TR" dirty="0" smtClean="0"/>
          </a:p>
          <a:p>
            <a:pPr>
              <a:buNone/>
            </a:pPr>
            <a:endParaRPr lang="tr-TR" dirty="0"/>
          </a:p>
        </p:txBody>
      </p:sp>
      <p:sp>
        <p:nvSpPr>
          <p:cNvPr id="4" name="3 Slayt Numarası Yer Tutucusu"/>
          <p:cNvSpPr>
            <a:spLocks noGrp="1"/>
          </p:cNvSpPr>
          <p:nvPr>
            <p:ph type="sldNum" sz="quarter" idx="12"/>
          </p:nvPr>
        </p:nvSpPr>
        <p:spPr/>
        <p:txBody>
          <a:bodyPr/>
          <a:lstStyle/>
          <a:p>
            <a:fld id="{84AB450A-5FE3-42EB-A77A-E09819B2B804}" type="slidenum">
              <a:rPr lang="tr-TR" smtClean="0"/>
              <a:pPr/>
              <a:t>10</a:t>
            </a:fld>
            <a:endParaRPr lang="tr-TR"/>
          </a:p>
        </p:txBody>
      </p:sp>
    </p:spTree>
    <p:extLst>
      <p:ext uri="{BB962C8B-B14F-4D97-AF65-F5344CB8AC3E}">
        <p14:creationId xmlns:p14="http://schemas.microsoft.com/office/powerpoint/2010/main" val="39414488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62074"/>
          </a:xfrm>
        </p:spPr>
        <p:txBody>
          <a:bodyPr>
            <a:normAutofit fontScale="90000"/>
          </a:bodyPr>
          <a:lstStyle/>
          <a:p>
            <a:pPr algn="l"/>
            <a:r>
              <a:rPr lang="tr-TR" sz="2800" b="1" dirty="0"/>
              <a:t>III-1961 </a:t>
            </a:r>
            <a:r>
              <a:rPr lang="tr-TR" sz="2800" b="1" dirty="0" smtClean="0"/>
              <a:t>ANAYASASI</a:t>
            </a:r>
            <a:endParaRPr lang="tr-TR" sz="2800" b="1" dirty="0"/>
          </a:p>
        </p:txBody>
      </p:sp>
      <p:sp>
        <p:nvSpPr>
          <p:cNvPr id="3" name="2 İçerik Yer Tutucusu"/>
          <p:cNvSpPr>
            <a:spLocks noGrp="1"/>
          </p:cNvSpPr>
          <p:nvPr>
            <p:ph idx="1"/>
          </p:nvPr>
        </p:nvSpPr>
        <p:spPr>
          <a:xfrm>
            <a:off x="251520" y="836712"/>
            <a:ext cx="8640960" cy="5760640"/>
          </a:xfrm>
        </p:spPr>
        <p:txBody>
          <a:bodyPr>
            <a:normAutofit fontScale="92500" lnSpcReduction="20000"/>
          </a:bodyPr>
          <a:lstStyle/>
          <a:p>
            <a:pPr>
              <a:buNone/>
            </a:pPr>
            <a:endParaRPr lang="tr-TR" b="1" dirty="0"/>
          </a:p>
          <a:p>
            <a:pPr>
              <a:buNone/>
            </a:pPr>
            <a:r>
              <a:rPr lang="tr-TR" b="1" dirty="0"/>
              <a:t>1961 Anayasasının Hükümleri</a:t>
            </a:r>
          </a:p>
          <a:p>
            <a:endParaRPr lang="tr-TR" dirty="0" smtClean="0"/>
          </a:p>
          <a:p>
            <a:r>
              <a:rPr lang="tr-TR" dirty="0" smtClean="0"/>
              <a:t>1961 </a:t>
            </a:r>
            <a:r>
              <a:rPr lang="tr-TR" dirty="0"/>
              <a:t>A.Y, anayasanın üstünlüğü ve bağlayıcılığı ilkesini (m.8) açıkça kabul eden </a:t>
            </a:r>
            <a:r>
              <a:rPr lang="tr-TR" b="1" dirty="0"/>
              <a:t>katı bir anayasadır</a:t>
            </a:r>
            <a:r>
              <a:rPr lang="tr-TR" b="1" dirty="0" smtClean="0"/>
              <a:t>.</a:t>
            </a:r>
          </a:p>
          <a:p>
            <a:endParaRPr lang="tr-TR" dirty="0"/>
          </a:p>
          <a:p>
            <a:pPr>
              <a:buNone/>
            </a:pPr>
            <a:r>
              <a:rPr lang="tr-TR" b="1" dirty="0"/>
              <a:t>Genel Esaslar</a:t>
            </a:r>
          </a:p>
          <a:p>
            <a:r>
              <a:rPr lang="tr-TR" dirty="0"/>
              <a:t>1961 A.Y Genel Esaslar başlığını taşıyan birinci bölümünde devletin şekli, cumhuriyetin nitelikleri gibi temel ilkeler düzenlenmiştir</a:t>
            </a:r>
            <a:r>
              <a:rPr lang="tr-TR" dirty="0" smtClean="0"/>
              <a:t>.</a:t>
            </a:r>
          </a:p>
          <a:p>
            <a:endParaRPr lang="tr-TR" dirty="0"/>
          </a:p>
          <a:p>
            <a:r>
              <a:rPr lang="tr-TR" b="1" dirty="0"/>
              <a:t>Devletin şekli konusunda bir yenilik yoktur. Devletin şekli, cumhuriyettir</a:t>
            </a:r>
            <a:r>
              <a:rPr lang="tr-TR" b="1" dirty="0" smtClean="0"/>
              <a:t>.</a:t>
            </a:r>
          </a:p>
          <a:p>
            <a:endParaRPr lang="tr-TR" dirty="0"/>
          </a:p>
          <a:p>
            <a:r>
              <a:rPr lang="tr-TR" b="1" dirty="0"/>
              <a:t>Cumhuriyetin nitelikleri konusunda ise 1961 A.Y 1924 Teşkilat-ı Esasiye Kanunundan oldukça farklıdır.</a:t>
            </a:r>
          </a:p>
          <a:p>
            <a:endParaRPr lang="tr-TR" dirty="0"/>
          </a:p>
          <a:p>
            <a:endParaRPr lang="tr-TR" dirty="0"/>
          </a:p>
        </p:txBody>
      </p:sp>
      <p:sp>
        <p:nvSpPr>
          <p:cNvPr id="4" name="3 Slayt Numarası Yer Tutucusu"/>
          <p:cNvSpPr>
            <a:spLocks noGrp="1"/>
          </p:cNvSpPr>
          <p:nvPr>
            <p:ph type="sldNum" sz="quarter" idx="12"/>
          </p:nvPr>
        </p:nvSpPr>
        <p:spPr/>
        <p:txBody>
          <a:bodyPr/>
          <a:lstStyle/>
          <a:p>
            <a:fld id="{BA8B50EE-124C-4535-A402-9A26673A9980}" type="slidenum">
              <a:rPr lang="tr-TR" smtClean="0"/>
              <a:pPr/>
              <a:t>11</a:t>
            </a:fld>
            <a:endParaRPr lang="tr-TR"/>
          </a:p>
        </p:txBody>
      </p:sp>
    </p:spTree>
    <p:extLst>
      <p:ext uri="{BB962C8B-B14F-4D97-AF65-F5344CB8AC3E}">
        <p14:creationId xmlns:p14="http://schemas.microsoft.com/office/powerpoint/2010/main" val="2000088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62074"/>
          </a:xfrm>
        </p:spPr>
        <p:txBody>
          <a:bodyPr>
            <a:normAutofit fontScale="90000"/>
          </a:bodyPr>
          <a:lstStyle/>
          <a:p>
            <a:pPr algn="l"/>
            <a:r>
              <a:rPr lang="tr-TR" sz="2800" b="1" dirty="0"/>
              <a:t>III-1961 </a:t>
            </a:r>
            <a:r>
              <a:rPr lang="tr-TR" sz="2800" b="1" dirty="0" smtClean="0"/>
              <a:t>ANAYASASI</a:t>
            </a:r>
            <a:endParaRPr lang="tr-TR" sz="2800" b="1" dirty="0"/>
          </a:p>
        </p:txBody>
      </p:sp>
      <p:sp>
        <p:nvSpPr>
          <p:cNvPr id="3" name="2 İçerik Yer Tutucusu"/>
          <p:cNvSpPr>
            <a:spLocks noGrp="1"/>
          </p:cNvSpPr>
          <p:nvPr>
            <p:ph idx="1"/>
          </p:nvPr>
        </p:nvSpPr>
        <p:spPr>
          <a:xfrm>
            <a:off x="251520" y="836712"/>
            <a:ext cx="8640960" cy="5760640"/>
          </a:xfrm>
        </p:spPr>
        <p:txBody>
          <a:bodyPr>
            <a:normAutofit/>
          </a:bodyPr>
          <a:lstStyle/>
          <a:p>
            <a:pPr>
              <a:buNone/>
            </a:pPr>
            <a:endParaRPr lang="tr-TR" b="1" dirty="0"/>
          </a:p>
          <a:p>
            <a:pPr>
              <a:buNone/>
            </a:pPr>
            <a:r>
              <a:rPr lang="tr-TR" b="1" dirty="0"/>
              <a:t>Yasama Organı</a:t>
            </a:r>
          </a:p>
          <a:p>
            <a:r>
              <a:rPr lang="tr-TR" b="1" dirty="0"/>
              <a:t>1961 A.Y 1924 A.Y farklı olarak “çift meclis sistemini” kabul etmiştir</a:t>
            </a:r>
            <a:r>
              <a:rPr lang="tr-TR" b="1" dirty="0" smtClean="0"/>
              <a:t>.</a:t>
            </a:r>
          </a:p>
          <a:p>
            <a:endParaRPr lang="tr-TR" dirty="0"/>
          </a:p>
          <a:p>
            <a:r>
              <a:rPr lang="tr-TR" dirty="0"/>
              <a:t>Ancak bu konuda ilk değildir (1876 Kanunu Esasi)</a:t>
            </a:r>
          </a:p>
          <a:p>
            <a:r>
              <a:rPr lang="tr-TR" b="1" dirty="0"/>
              <a:t>1961 A.Y göre yasama yetkisi TBMM’nindir</a:t>
            </a:r>
            <a:r>
              <a:rPr lang="tr-TR" b="1" dirty="0" smtClean="0"/>
              <a:t>.</a:t>
            </a:r>
          </a:p>
          <a:p>
            <a:endParaRPr lang="tr-TR" dirty="0"/>
          </a:p>
          <a:p>
            <a:r>
              <a:rPr lang="tr-TR" b="1" dirty="0"/>
              <a:t>TBMM Millet Meclisi ve Cumhuriyet Senatosu isimli iki ayrı meclisten kurulmuştur.</a:t>
            </a:r>
          </a:p>
          <a:p>
            <a:endParaRPr lang="tr-TR" dirty="0"/>
          </a:p>
          <a:p>
            <a:endParaRPr lang="tr-TR" dirty="0"/>
          </a:p>
        </p:txBody>
      </p:sp>
      <p:sp>
        <p:nvSpPr>
          <p:cNvPr id="4" name="3 Slayt Numarası Yer Tutucusu"/>
          <p:cNvSpPr>
            <a:spLocks noGrp="1"/>
          </p:cNvSpPr>
          <p:nvPr>
            <p:ph type="sldNum" sz="quarter" idx="12"/>
          </p:nvPr>
        </p:nvSpPr>
        <p:spPr/>
        <p:txBody>
          <a:bodyPr/>
          <a:lstStyle/>
          <a:p>
            <a:fld id="{BA8B50EE-124C-4535-A402-9A26673A9980}" type="slidenum">
              <a:rPr lang="tr-TR" smtClean="0"/>
              <a:pPr/>
              <a:t>12</a:t>
            </a:fld>
            <a:endParaRPr lang="tr-TR"/>
          </a:p>
        </p:txBody>
      </p:sp>
    </p:spTree>
    <p:extLst>
      <p:ext uri="{BB962C8B-B14F-4D97-AF65-F5344CB8AC3E}">
        <p14:creationId xmlns:p14="http://schemas.microsoft.com/office/powerpoint/2010/main" val="963632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62074"/>
          </a:xfrm>
        </p:spPr>
        <p:txBody>
          <a:bodyPr>
            <a:normAutofit fontScale="90000"/>
          </a:bodyPr>
          <a:lstStyle/>
          <a:p>
            <a:pPr algn="l"/>
            <a:r>
              <a:rPr lang="tr-TR" sz="2800" b="1" dirty="0" smtClean="0"/>
              <a:t>IV.1982 ANAYASASININ HAZIRLANMASI</a:t>
            </a:r>
            <a:endParaRPr lang="tr-TR" sz="2800" b="1" dirty="0"/>
          </a:p>
        </p:txBody>
      </p:sp>
      <p:sp>
        <p:nvSpPr>
          <p:cNvPr id="3" name="2 İçerik Yer Tutucusu"/>
          <p:cNvSpPr>
            <a:spLocks noGrp="1"/>
          </p:cNvSpPr>
          <p:nvPr>
            <p:ph idx="1"/>
          </p:nvPr>
        </p:nvSpPr>
        <p:spPr>
          <a:xfrm>
            <a:off x="251520" y="836712"/>
            <a:ext cx="8640960" cy="5760640"/>
          </a:xfrm>
        </p:spPr>
        <p:txBody>
          <a:bodyPr>
            <a:normAutofit/>
          </a:bodyPr>
          <a:lstStyle/>
          <a:p>
            <a:pPr lvl="1">
              <a:buNone/>
            </a:pPr>
            <a:endParaRPr lang="tr-TR" dirty="0" smtClean="0"/>
          </a:p>
          <a:p>
            <a:pPr>
              <a:buNone/>
            </a:pPr>
            <a:r>
              <a:rPr lang="tr-TR" b="1" dirty="0" smtClean="0"/>
              <a:t>1961 ve 1982 Anayasalarının Hazırlanışları Bakımından Karşılaştırılması</a:t>
            </a:r>
          </a:p>
          <a:p>
            <a:pPr>
              <a:buNone/>
            </a:pPr>
            <a:r>
              <a:rPr lang="tr-TR" b="1" i="1" u="sng" dirty="0" smtClean="0"/>
              <a:t>1-Benzerlikleri</a:t>
            </a:r>
          </a:p>
          <a:p>
            <a:r>
              <a:rPr lang="tr-TR" b="1" dirty="0" smtClean="0"/>
              <a:t>Her iki anayasa da askeri müdahale sonucu hazırlanmıştır.</a:t>
            </a:r>
          </a:p>
          <a:p>
            <a:endParaRPr lang="tr-TR" dirty="0" smtClean="0"/>
          </a:p>
          <a:p>
            <a:r>
              <a:rPr lang="tr-TR" b="1" dirty="0" smtClean="0"/>
              <a:t>Her iki anayasa da bir kısmı askeri müdahaleyi yapan bir kuruldan (Milli Birlik Kurulu ve Milli Güvenlik Konseyi), diğer kısmı ise sivillerden (Temsilciler Meclisi ve Danışma Meclisi) oluşan Meclisler tarafından yapılmıştır.</a:t>
            </a:r>
          </a:p>
          <a:p>
            <a:endParaRPr lang="tr-TR" dirty="0" smtClean="0"/>
          </a:p>
          <a:p>
            <a:endParaRPr lang="tr-TR" dirty="0" smtClean="0"/>
          </a:p>
          <a:p>
            <a:pPr lvl="1"/>
            <a:endParaRPr lang="tr-TR" dirty="0" smtClean="0"/>
          </a:p>
          <a:p>
            <a:endParaRPr lang="tr-TR" dirty="0"/>
          </a:p>
        </p:txBody>
      </p:sp>
      <p:sp>
        <p:nvSpPr>
          <p:cNvPr id="4" name="3 Slayt Numarası Yer Tutucusu"/>
          <p:cNvSpPr>
            <a:spLocks noGrp="1"/>
          </p:cNvSpPr>
          <p:nvPr>
            <p:ph type="sldNum" sz="quarter" idx="12"/>
          </p:nvPr>
        </p:nvSpPr>
        <p:spPr/>
        <p:txBody>
          <a:bodyPr/>
          <a:lstStyle/>
          <a:p>
            <a:fld id="{BA8B50EE-124C-4535-A402-9A26673A9980}" type="slidenum">
              <a:rPr lang="tr-TR" smtClean="0"/>
              <a:pPr/>
              <a:t>13</a:t>
            </a:fld>
            <a:endParaRPr lang="tr-TR"/>
          </a:p>
        </p:txBody>
      </p:sp>
    </p:spTree>
    <p:extLst>
      <p:ext uri="{BB962C8B-B14F-4D97-AF65-F5344CB8AC3E}">
        <p14:creationId xmlns:p14="http://schemas.microsoft.com/office/powerpoint/2010/main" val="2505187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62074"/>
          </a:xfrm>
        </p:spPr>
        <p:txBody>
          <a:bodyPr>
            <a:normAutofit fontScale="90000"/>
          </a:bodyPr>
          <a:lstStyle/>
          <a:p>
            <a:pPr algn="l"/>
            <a:r>
              <a:rPr lang="tr-TR" sz="2800" b="1" dirty="0" smtClean="0"/>
              <a:t>IV.1982 ANAYASASININ HAZIRLANMASI</a:t>
            </a:r>
            <a:endParaRPr lang="tr-TR" sz="2800" b="1" dirty="0"/>
          </a:p>
        </p:txBody>
      </p:sp>
      <p:sp>
        <p:nvSpPr>
          <p:cNvPr id="3" name="2 İçerik Yer Tutucusu"/>
          <p:cNvSpPr>
            <a:spLocks noGrp="1"/>
          </p:cNvSpPr>
          <p:nvPr>
            <p:ph idx="1"/>
          </p:nvPr>
        </p:nvSpPr>
        <p:spPr>
          <a:xfrm>
            <a:off x="251520" y="836712"/>
            <a:ext cx="8640960" cy="5760640"/>
          </a:xfrm>
        </p:spPr>
        <p:txBody>
          <a:bodyPr>
            <a:normAutofit/>
          </a:bodyPr>
          <a:lstStyle/>
          <a:p>
            <a:pPr lvl="1">
              <a:buNone/>
            </a:pPr>
            <a:endParaRPr lang="tr-TR" dirty="0" smtClean="0"/>
          </a:p>
          <a:p>
            <a:pPr>
              <a:buNone/>
            </a:pPr>
            <a:r>
              <a:rPr lang="tr-TR" b="1" u="sng" dirty="0" smtClean="0"/>
              <a:t>1982 Anayasasıyla Getirilen Yenilikler </a:t>
            </a:r>
          </a:p>
          <a:p>
            <a:pPr lvl="1">
              <a:buNone/>
            </a:pPr>
            <a:endParaRPr lang="tr-TR" dirty="0" smtClean="0"/>
          </a:p>
          <a:p>
            <a:pPr lvl="1">
              <a:buNone/>
            </a:pPr>
            <a:r>
              <a:rPr lang="tr-TR" b="1" dirty="0" smtClean="0"/>
              <a:t>1-Devlet Denetleme Kurulu</a:t>
            </a:r>
          </a:p>
          <a:p>
            <a:pPr lvl="1">
              <a:buNone/>
            </a:pPr>
            <a:r>
              <a:rPr lang="tr-TR" b="1" dirty="0" smtClean="0"/>
              <a:t>2-</a:t>
            </a:r>
            <a:r>
              <a:rPr lang="tr-TR" b="1" dirty="0" err="1" smtClean="0"/>
              <a:t>Yök</a:t>
            </a:r>
            <a:endParaRPr lang="tr-TR" b="1" dirty="0" smtClean="0"/>
          </a:p>
          <a:p>
            <a:pPr lvl="1">
              <a:buNone/>
            </a:pPr>
            <a:r>
              <a:rPr lang="tr-TR" b="1" dirty="0" smtClean="0"/>
              <a:t>3-Atatürk Kültür Dil ve Tarih Yüksek Kurumu</a:t>
            </a:r>
          </a:p>
          <a:p>
            <a:pPr lvl="1">
              <a:buNone/>
            </a:pPr>
            <a:r>
              <a:rPr lang="tr-TR" b="1" dirty="0" smtClean="0"/>
              <a:t>4-Cumhurbaşkanlığı Genel Sekreterliği</a:t>
            </a:r>
          </a:p>
          <a:p>
            <a:pPr lvl="1">
              <a:buNone/>
            </a:pPr>
            <a:r>
              <a:rPr lang="tr-TR" b="1" dirty="0" smtClean="0"/>
              <a:t>5-Cumhurbaşkanlığı Kararnamesi</a:t>
            </a:r>
          </a:p>
          <a:p>
            <a:pPr lvl="1">
              <a:buNone/>
            </a:pPr>
            <a:r>
              <a:rPr lang="tr-TR" b="1" dirty="0" smtClean="0"/>
              <a:t>6-Olağanüstü Hal ve Sıkıyönetim KHK’leri</a:t>
            </a:r>
          </a:p>
          <a:p>
            <a:endParaRPr lang="tr-TR" dirty="0" smtClean="0"/>
          </a:p>
          <a:p>
            <a:endParaRPr lang="tr-TR" dirty="0" smtClean="0"/>
          </a:p>
          <a:p>
            <a:pPr lvl="1"/>
            <a:endParaRPr lang="tr-TR" dirty="0" smtClean="0"/>
          </a:p>
          <a:p>
            <a:endParaRPr lang="tr-TR" dirty="0"/>
          </a:p>
        </p:txBody>
      </p:sp>
      <p:sp>
        <p:nvSpPr>
          <p:cNvPr id="4" name="3 Slayt Numarası Yer Tutucusu"/>
          <p:cNvSpPr>
            <a:spLocks noGrp="1"/>
          </p:cNvSpPr>
          <p:nvPr>
            <p:ph type="sldNum" sz="quarter" idx="12"/>
          </p:nvPr>
        </p:nvSpPr>
        <p:spPr/>
        <p:txBody>
          <a:bodyPr/>
          <a:lstStyle/>
          <a:p>
            <a:fld id="{BA8B50EE-124C-4535-A402-9A26673A9980}" type="slidenum">
              <a:rPr lang="tr-TR" smtClean="0"/>
              <a:pPr/>
              <a:t>14</a:t>
            </a:fld>
            <a:endParaRPr lang="tr-TR"/>
          </a:p>
        </p:txBody>
      </p:sp>
    </p:spTree>
    <p:extLst>
      <p:ext uri="{BB962C8B-B14F-4D97-AF65-F5344CB8AC3E}">
        <p14:creationId xmlns:p14="http://schemas.microsoft.com/office/powerpoint/2010/main" val="3389995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62074"/>
          </a:xfrm>
        </p:spPr>
        <p:txBody>
          <a:bodyPr>
            <a:normAutofit fontScale="90000"/>
          </a:bodyPr>
          <a:lstStyle/>
          <a:p>
            <a:pPr algn="l"/>
            <a:r>
              <a:rPr lang="tr-TR" sz="2800" b="1" dirty="0" smtClean="0"/>
              <a:t>IV.1982 ANAYASASININ HAZIRLANMASI</a:t>
            </a:r>
            <a:endParaRPr lang="tr-TR" sz="2800" b="1" dirty="0"/>
          </a:p>
        </p:txBody>
      </p:sp>
      <p:sp>
        <p:nvSpPr>
          <p:cNvPr id="3" name="2 İçerik Yer Tutucusu"/>
          <p:cNvSpPr>
            <a:spLocks noGrp="1"/>
          </p:cNvSpPr>
          <p:nvPr>
            <p:ph idx="1"/>
          </p:nvPr>
        </p:nvSpPr>
        <p:spPr>
          <a:xfrm>
            <a:off x="251520" y="836712"/>
            <a:ext cx="8640960" cy="5760640"/>
          </a:xfrm>
        </p:spPr>
        <p:txBody>
          <a:bodyPr>
            <a:normAutofit/>
          </a:bodyPr>
          <a:lstStyle/>
          <a:p>
            <a:pPr lvl="1">
              <a:buNone/>
            </a:pPr>
            <a:endParaRPr lang="tr-TR" dirty="0" smtClean="0"/>
          </a:p>
          <a:p>
            <a:pPr>
              <a:buNone/>
            </a:pPr>
            <a:r>
              <a:rPr lang="tr-TR" b="1" u="sng" dirty="0" smtClean="0"/>
              <a:t>1982 ANAYASASININ BAŞLICA ÖZELLİKLERİ</a:t>
            </a:r>
          </a:p>
          <a:p>
            <a:pPr>
              <a:buNone/>
            </a:pPr>
            <a:r>
              <a:rPr lang="tr-TR" b="1" dirty="0" smtClean="0"/>
              <a:t>1-</a:t>
            </a:r>
            <a:r>
              <a:rPr lang="tr-TR" b="1" dirty="0" err="1" smtClean="0"/>
              <a:t>Kazuistik</a:t>
            </a:r>
            <a:r>
              <a:rPr lang="tr-TR" b="1" dirty="0" smtClean="0"/>
              <a:t> Yöntem.</a:t>
            </a:r>
          </a:p>
          <a:p>
            <a:r>
              <a:rPr lang="tr-TR" dirty="0" smtClean="0"/>
              <a:t>1982 A.Y devletin temel kuruluşunu ve temel hakları ana hatlarıyla belirleyen bir çerçeve anayasa değil; </a:t>
            </a:r>
          </a:p>
          <a:p>
            <a:r>
              <a:rPr lang="tr-TR" b="1" dirty="0" smtClean="0"/>
              <a:t>her şeyi her ayrıntısına kadar düzenlemek isteyen bir düzenleyici anayasadır.</a:t>
            </a:r>
          </a:p>
          <a:p>
            <a:endParaRPr lang="tr-TR" dirty="0" smtClean="0"/>
          </a:p>
          <a:p>
            <a:r>
              <a:rPr lang="tr-TR" dirty="0" smtClean="0"/>
              <a:t>Yani </a:t>
            </a:r>
            <a:r>
              <a:rPr lang="tr-TR" dirty="0" err="1" smtClean="0"/>
              <a:t>kazuistik</a:t>
            </a:r>
            <a:r>
              <a:rPr lang="tr-TR" dirty="0" smtClean="0"/>
              <a:t> yöntem ile hazırlanmış bir anayasadır.</a:t>
            </a:r>
          </a:p>
          <a:p>
            <a:endParaRPr lang="tr-TR" dirty="0" smtClean="0"/>
          </a:p>
          <a:p>
            <a:r>
              <a:rPr lang="tr-TR" b="1" dirty="0" smtClean="0"/>
              <a:t>1961 A.Y 1982 A.Y.</a:t>
            </a:r>
            <a:r>
              <a:rPr lang="tr-TR" b="1" dirty="0" err="1" smtClean="0"/>
              <a:t>na</a:t>
            </a:r>
            <a:r>
              <a:rPr lang="tr-TR" b="1" dirty="0" smtClean="0"/>
              <a:t> oranla daha kısa, daha az </a:t>
            </a:r>
            <a:r>
              <a:rPr lang="tr-TR" b="1" dirty="0" err="1" smtClean="0"/>
              <a:t>kazuistik</a:t>
            </a:r>
            <a:r>
              <a:rPr lang="tr-TR" b="1" dirty="0" smtClean="0"/>
              <a:t> olsa da, aynı huşu 1961 A.Y için de genel olarak söylenebilir.</a:t>
            </a:r>
          </a:p>
          <a:p>
            <a:pPr lvl="1">
              <a:buNone/>
            </a:pPr>
            <a:endParaRPr lang="tr-TR" dirty="0" smtClean="0"/>
          </a:p>
          <a:p>
            <a:endParaRPr lang="tr-TR" dirty="0" smtClean="0"/>
          </a:p>
          <a:p>
            <a:endParaRPr lang="tr-TR" dirty="0" smtClean="0"/>
          </a:p>
          <a:p>
            <a:pPr lvl="1"/>
            <a:endParaRPr lang="tr-TR" dirty="0" smtClean="0"/>
          </a:p>
          <a:p>
            <a:endParaRPr lang="tr-TR" dirty="0"/>
          </a:p>
        </p:txBody>
      </p:sp>
      <p:sp>
        <p:nvSpPr>
          <p:cNvPr id="4" name="3 Slayt Numarası Yer Tutucusu"/>
          <p:cNvSpPr>
            <a:spLocks noGrp="1"/>
          </p:cNvSpPr>
          <p:nvPr>
            <p:ph type="sldNum" sz="quarter" idx="12"/>
          </p:nvPr>
        </p:nvSpPr>
        <p:spPr/>
        <p:txBody>
          <a:bodyPr/>
          <a:lstStyle/>
          <a:p>
            <a:fld id="{BA8B50EE-124C-4535-A402-9A26673A9980}" type="slidenum">
              <a:rPr lang="tr-TR" smtClean="0"/>
              <a:pPr/>
              <a:t>15</a:t>
            </a:fld>
            <a:endParaRPr lang="tr-TR"/>
          </a:p>
        </p:txBody>
      </p:sp>
    </p:spTree>
    <p:extLst>
      <p:ext uri="{BB962C8B-B14F-4D97-AF65-F5344CB8AC3E}">
        <p14:creationId xmlns:p14="http://schemas.microsoft.com/office/powerpoint/2010/main" val="2557864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1355" y="279400"/>
            <a:ext cx="7886700" cy="705429"/>
          </a:xfrm>
        </p:spPr>
        <p:txBody>
          <a:bodyPr>
            <a:noAutofit/>
          </a:bodyPr>
          <a:lstStyle/>
          <a:p>
            <a:r>
              <a:rPr lang="tr-TR" sz="2800" b="1" dirty="0">
                <a:solidFill>
                  <a:schemeClr val="tx1"/>
                </a:solidFill>
              </a:rPr>
              <a:t>CUMHURİYET DÖNEMİ ANAYASAL </a:t>
            </a:r>
            <a:r>
              <a:rPr lang="tr-TR" sz="2800" b="1" dirty="0" smtClean="0">
                <a:solidFill>
                  <a:schemeClr val="tx1"/>
                </a:solidFill>
              </a:rPr>
              <a:t>GELİŞMELERİ</a:t>
            </a:r>
            <a:endParaRPr lang="tr-TR" sz="2800" b="1" dirty="0">
              <a:solidFill>
                <a:schemeClr val="tx1"/>
              </a:solidFill>
            </a:endParaRPr>
          </a:p>
        </p:txBody>
      </p:sp>
      <p:sp>
        <p:nvSpPr>
          <p:cNvPr id="3" name="İçerik Yer Tutucusu 2"/>
          <p:cNvSpPr>
            <a:spLocks noGrp="1"/>
          </p:cNvSpPr>
          <p:nvPr>
            <p:ph sz="quarter" idx="1"/>
          </p:nvPr>
        </p:nvSpPr>
        <p:spPr>
          <a:xfrm>
            <a:off x="324893" y="1160088"/>
            <a:ext cx="8584971" cy="5228707"/>
          </a:xfrm>
        </p:spPr>
        <p:txBody>
          <a:bodyPr>
            <a:normAutofit/>
          </a:bodyPr>
          <a:lstStyle/>
          <a:p>
            <a:endParaRPr lang="tr-TR" dirty="0" smtClean="0"/>
          </a:p>
          <a:p>
            <a:endParaRPr lang="tr-TR" dirty="0"/>
          </a:p>
          <a:p>
            <a:r>
              <a:rPr lang="tr-TR" dirty="0" smtClean="0"/>
              <a:t>1921</a:t>
            </a:r>
          </a:p>
          <a:p>
            <a:endParaRPr lang="tr-TR" dirty="0"/>
          </a:p>
          <a:p>
            <a:r>
              <a:rPr lang="tr-TR" dirty="0" smtClean="0"/>
              <a:t>1924</a:t>
            </a:r>
          </a:p>
          <a:p>
            <a:endParaRPr lang="tr-TR" dirty="0"/>
          </a:p>
          <a:p>
            <a:r>
              <a:rPr lang="tr-TR" dirty="0" smtClean="0"/>
              <a:t>1961</a:t>
            </a:r>
          </a:p>
          <a:p>
            <a:endParaRPr lang="tr-TR" dirty="0"/>
          </a:p>
          <a:p>
            <a:r>
              <a:rPr lang="tr-TR" dirty="0"/>
              <a:t>1982 Anayasasının Hazırlanması</a:t>
            </a:r>
          </a:p>
        </p:txBody>
      </p:sp>
      <p:sp>
        <p:nvSpPr>
          <p:cNvPr id="4" name="3 Slayt Numarası Yer Tutucusu"/>
          <p:cNvSpPr>
            <a:spLocks noGrp="1"/>
          </p:cNvSpPr>
          <p:nvPr>
            <p:ph type="sldNum" sz="quarter" idx="12"/>
          </p:nvPr>
        </p:nvSpPr>
        <p:spPr/>
        <p:txBody>
          <a:bodyPr/>
          <a:lstStyle/>
          <a:p>
            <a:fld id="{84AB450A-5FE3-42EB-A77A-E09819B2B804}" type="slidenum">
              <a:rPr lang="tr-TR" smtClean="0"/>
              <a:pPr/>
              <a:t>2</a:t>
            </a:fld>
            <a:endParaRPr lang="tr-TR"/>
          </a:p>
        </p:txBody>
      </p:sp>
    </p:spTree>
    <p:extLst>
      <p:ext uri="{BB962C8B-B14F-4D97-AF65-F5344CB8AC3E}">
        <p14:creationId xmlns:p14="http://schemas.microsoft.com/office/powerpoint/2010/main" val="42055297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3255" y="228600"/>
            <a:ext cx="7886700" cy="591129"/>
          </a:xfrm>
        </p:spPr>
        <p:txBody>
          <a:bodyPr>
            <a:noAutofit/>
          </a:bodyPr>
          <a:lstStyle/>
          <a:p>
            <a:pPr marL="0" indent="0"/>
            <a:r>
              <a:rPr lang="tr-TR" sz="2800" b="1" u="sng" dirty="0" smtClean="0">
                <a:solidFill>
                  <a:srgbClr val="FF0000"/>
                </a:solidFill>
              </a:rPr>
              <a:t>1-1921 Anayasası</a:t>
            </a:r>
          </a:p>
        </p:txBody>
      </p:sp>
      <p:sp>
        <p:nvSpPr>
          <p:cNvPr id="3" name="İçerik Yer Tutucusu 2"/>
          <p:cNvSpPr>
            <a:spLocks noGrp="1"/>
          </p:cNvSpPr>
          <p:nvPr>
            <p:ph sz="quarter" idx="1"/>
          </p:nvPr>
        </p:nvSpPr>
        <p:spPr>
          <a:xfrm>
            <a:off x="286793" y="914400"/>
            <a:ext cx="8584971" cy="5677595"/>
          </a:xfrm>
        </p:spPr>
        <p:txBody>
          <a:bodyPr>
            <a:normAutofit/>
          </a:bodyPr>
          <a:lstStyle/>
          <a:p>
            <a:pPr>
              <a:buNone/>
            </a:pPr>
            <a:endParaRPr lang="tr-TR" dirty="0"/>
          </a:p>
          <a:p>
            <a:pPr marL="0" indent="0">
              <a:buNone/>
            </a:pPr>
            <a:r>
              <a:rPr lang="tr-TR" b="1" dirty="0"/>
              <a:t>2-1921 Anayasasının Üstünlüğü ve Katılığı Sorunu</a:t>
            </a:r>
            <a:r>
              <a:rPr lang="tr-TR" b="1" dirty="0" smtClean="0"/>
              <a:t>:</a:t>
            </a:r>
          </a:p>
          <a:p>
            <a:pPr marL="0" indent="0">
              <a:buNone/>
            </a:pPr>
            <a:endParaRPr lang="tr-TR" b="1" dirty="0"/>
          </a:p>
          <a:p>
            <a:r>
              <a:rPr lang="tr-TR" dirty="0"/>
              <a:t>1921 anayasasında kendisinin adı kanunlardan üstün olduğunu ilan eden bir hüküm yoktur</a:t>
            </a:r>
            <a:r>
              <a:rPr lang="tr-TR" dirty="0" smtClean="0"/>
              <a:t>.</a:t>
            </a:r>
          </a:p>
          <a:p>
            <a:endParaRPr lang="tr-TR" dirty="0"/>
          </a:p>
          <a:p>
            <a:r>
              <a:rPr lang="tr-TR" dirty="0"/>
              <a:t>1921 anayasası kendi değiştirilişi için bir hüküm de getirmemiştir</a:t>
            </a:r>
            <a:r>
              <a:rPr lang="tr-TR" dirty="0" smtClean="0"/>
              <a:t>.</a:t>
            </a:r>
          </a:p>
          <a:p>
            <a:endParaRPr lang="tr-TR" dirty="0"/>
          </a:p>
          <a:p>
            <a:r>
              <a:rPr lang="tr-TR" dirty="0"/>
              <a:t>Dolayısıyla 1921 anayasasının </a:t>
            </a:r>
            <a:r>
              <a:rPr lang="tr-TR" b="1" dirty="0"/>
              <a:t>“yumuşak” bir anayasa </a:t>
            </a:r>
            <a:r>
              <a:rPr lang="tr-TR" dirty="0"/>
              <a:t>olduğu, kanunlar gibi değiştirilebileceğini söyleyebiliriz.</a:t>
            </a:r>
          </a:p>
        </p:txBody>
      </p:sp>
      <p:sp>
        <p:nvSpPr>
          <p:cNvPr id="4" name="3 Slayt Numarası Yer Tutucusu"/>
          <p:cNvSpPr>
            <a:spLocks noGrp="1"/>
          </p:cNvSpPr>
          <p:nvPr>
            <p:ph type="sldNum" sz="quarter" idx="12"/>
          </p:nvPr>
        </p:nvSpPr>
        <p:spPr/>
        <p:txBody>
          <a:bodyPr/>
          <a:lstStyle/>
          <a:p>
            <a:fld id="{84AB450A-5FE3-42EB-A77A-E09819B2B804}" type="slidenum">
              <a:rPr lang="tr-TR" smtClean="0"/>
              <a:pPr/>
              <a:t>3</a:t>
            </a:fld>
            <a:endParaRPr lang="tr-TR"/>
          </a:p>
        </p:txBody>
      </p:sp>
    </p:spTree>
    <p:extLst>
      <p:ext uri="{BB962C8B-B14F-4D97-AF65-F5344CB8AC3E}">
        <p14:creationId xmlns:p14="http://schemas.microsoft.com/office/powerpoint/2010/main" val="2185233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14355" y="241300"/>
            <a:ext cx="7886700" cy="578429"/>
          </a:xfrm>
        </p:spPr>
        <p:txBody>
          <a:bodyPr>
            <a:normAutofit/>
          </a:bodyPr>
          <a:lstStyle/>
          <a:p>
            <a:pPr marL="0" indent="0"/>
            <a:r>
              <a:rPr lang="tr-TR" sz="2800" b="1" u="sng" dirty="0" smtClean="0">
                <a:solidFill>
                  <a:srgbClr val="FF0000"/>
                </a:solidFill>
              </a:rPr>
              <a:t>1-1921 Anayasası</a:t>
            </a:r>
          </a:p>
        </p:txBody>
      </p:sp>
      <p:sp>
        <p:nvSpPr>
          <p:cNvPr id="3" name="İçerik Yer Tutucusu 2"/>
          <p:cNvSpPr>
            <a:spLocks noGrp="1"/>
          </p:cNvSpPr>
          <p:nvPr>
            <p:ph sz="quarter" idx="1"/>
          </p:nvPr>
        </p:nvSpPr>
        <p:spPr>
          <a:xfrm>
            <a:off x="286793" y="939800"/>
            <a:ext cx="8584971" cy="5652195"/>
          </a:xfrm>
        </p:spPr>
        <p:txBody>
          <a:bodyPr>
            <a:normAutofit/>
          </a:bodyPr>
          <a:lstStyle/>
          <a:p>
            <a:pPr>
              <a:buNone/>
            </a:pPr>
            <a:endParaRPr lang="tr-TR" dirty="0"/>
          </a:p>
          <a:p>
            <a:pPr marL="0" indent="0">
              <a:buNone/>
            </a:pPr>
            <a:r>
              <a:rPr lang="tr-TR" b="1" dirty="0"/>
              <a:t>7-Hükümet Sistemi</a:t>
            </a:r>
          </a:p>
          <a:p>
            <a:r>
              <a:rPr lang="tr-TR" dirty="0"/>
              <a:t>Meclis hükümet sistemi, yasama ve yürütme kuvvetlerinin mecliste toplandığı bir “</a:t>
            </a:r>
            <a:r>
              <a:rPr lang="tr-TR" b="1" dirty="0"/>
              <a:t>kuvvetler birliği</a:t>
            </a:r>
            <a:r>
              <a:rPr lang="tr-TR" dirty="0"/>
              <a:t>” hükümet sistemidir</a:t>
            </a:r>
            <a:r>
              <a:rPr lang="tr-TR" dirty="0" smtClean="0"/>
              <a:t>.</a:t>
            </a:r>
          </a:p>
          <a:p>
            <a:endParaRPr lang="tr-TR" dirty="0"/>
          </a:p>
          <a:p>
            <a:r>
              <a:rPr lang="tr-TR" dirty="0"/>
              <a:t>Şu nedenlerden dolayı 1921 Anayasasının hükümet sistemi olarak “meclis hükümeti </a:t>
            </a:r>
            <a:r>
              <a:rPr lang="tr-TR" dirty="0" err="1"/>
              <a:t>sistemi”ni</a:t>
            </a:r>
            <a:r>
              <a:rPr lang="tr-TR" dirty="0"/>
              <a:t> benimsediğini söyleyebiliriz:</a:t>
            </a:r>
          </a:p>
        </p:txBody>
      </p:sp>
      <p:sp>
        <p:nvSpPr>
          <p:cNvPr id="4" name="3 Slayt Numarası Yer Tutucusu"/>
          <p:cNvSpPr>
            <a:spLocks noGrp="1"/>
          </p:cNvSpPr>
          <p:nvPr>
            <p:ph type="sldNum" sz="quarter" idx="12"/>
          </p:nvPr>
        </p:nvSpPr>
        <p:spPr/>
        <p:txBody>
          <a:bodyPr/>
          <a:lstStyle/>
          <a:p>
            <a:fld id="{84AB450A-5FE3-42EB-A77A-E09819B2B804}" type="slidenum">
              <a:rPr lang="tr-TR" smtClean="0"/>
              <a:pPr/>
              <a:t>4</a:t>
            </a:fld>
            <a:endParaRPr lang="tr-TR"/>
          </a:p>
        </p:txBody>
      </p:sp>
    </p:spTree>
    <p:extLst>
      <p:ext uri="{BB962C8B-B14F-4D97-AF65-F5344CB8AC3E}">
        <p14:creationId xmlns:p14="http://schemas.microsoft.com/office/powerpoint/2010/main" val="25975501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88955" y="241300"/>
            <a:ext cx="7886700" cy="641929"/>
          </a:xfrm>
        </p:spPr>
        <p:txBody>
          <a:bodyPr>
            <a:normAutofit/>
          </a:bodyPr>
          <a:lstStyle/>
          <a:p>
            <a:pPr marL="0" indent="0"/>
            <a:r>
              <a:rPr lang="tr-TR" sz="2800" b="1" u="sng" dirty="0" smtClean="0">
                <a:solidFill>
                  <a:srgbClr val="FF0000"/>
                </a:solidFill>
              </a:rPr>
              <a:t>1-1921 Anayasası</a:t>
            </a:r>
          </a:p>
        </p:txBody>
      </p:sp>
      <p:sp>
        <p:nvSpPr>
          <p:cNvPr id="3" name="İçerik Yer Tutucusu 2"/>
          <p:cNvSpPr>
            <a:spLocks noGrp="1"/>
          </p:cNvSpPr>
          <p:nvPr>
            <p:ph sz="quarter" idx="1"/>
          </p:nvPr>
        </p:nvSpPr>
        <p:spPr>
          <a:xfrm>
            <a:off x="286793" y="927100"/>
            <a:ext cx="8584971" cy="5664895"/>
          </a:xfrm>
        </p:spPr>
        <p:txBody>
          <a:bodyPr>
            <a:normAutofit fontScale="92500" lnSpcReduction="10000"/>
          </a:bodyPr>
          <a:lstStyle/>
          <a:p>
            <a:pPr marL="0" indent="0">
              <a:buNone/>
            </a:pPr>
            <a:endParaRPr lang="tr-TR" dirty="0"/>
          </a:p>
          <a:p>
            <a:pPr marL="0" indent="0">
              <a:buNone/>
            </a:pPr>
            <a:r>
              <a:rPr lang="tr-TR" b="1" dirty="0"/>
              <a:t>13-Cumhuriyetin İlanı ve 1923 Anayasa </a:t>
            </a:r>
            <a:r>
              <a:rPr lang="tr-TR" b="1" dirty="0" smtClean="0"/>
              <a:t>Değişikleri</a:t>
            </a:r>
          </a:p>
          <a:p>
            <a:pPr marL="0" indent="0">
              <a:buNone/>
            </a:pPr>
            <a:endParaRPr lang="tr-TR" b="1" dirty="0"/>
          </a:p>
          <a:p>
            <a:r>
              <a:rPr lang="tr-TR" dirty="0"/>
              <a:t>Cumhuriyet Birinci Meclis tarafından değil, </a:t>
            </a:r>
            <a:r>
              <a:rPr lang="tr-TR" b="1" dirty="0"/>
              <a:t>ikinci dönem Büyük Millet Meclisi tarafından ilan edilmiştir. </a:t>
            </a:r>
            <a:endParaRPr lang="tr-TR" b="1" dirty="0" smtClean="0"/>
          </a:p>
          <a:p>
            <a:endParaRPr lang="tr-TR" b="1" dirty="0"/>
          </a:p>
          <a:p>
            <a:r>
              <a:rPr lang="tr-TR" dirty="0"/>
              <a:t>Cumhuriyet 29 Ekim 1923 tarih ve 364 sayılı Teşkilat-ı Esasiye Kanunun Bazı </a:t>
            </a:r>
            <a:r>
              <a:rPr lang="tr-TR" dirty="0" err="1"/>
              <a:t>Mevaddının</a:t>
            </a:r>
            <a:r>
              <a:rPr lang="tr-TR" dirty="0"/>
              <a:t> </a:t>
            </a:r>
            <a:r>
              <a:rPr lang="tr-TR" dirty="0" err="1"/>
              <a:t>Tavzihan</a:t>
            </a:r>
            <a:r>
              <a:rPr lang="tr-TR" dirty="0"/>
              <a:t> Tadiline Dair Kanun ile ilan edilmiştir</a:t>
            </a:r>
            <a:r>
              <a:rPr lang="tr-TR" dirty="0" smtClean="0"/>
              <a:t>.</a:t>
            </a:r>
          </a:p>
          <a:p>
            <a:endParaRPr lang="tr-TR" dirty="0"/>
          </a:p>
          <a:p>
            <a:r>
              <a:rPr lang="tr-TR" b="1" dirty="0"/>
              <a:t>Bu kanun bir anayasa değişikliği kanunudur</a:t>
            </a:r>
            <a:r>
              <a:rPr lang="tr-TR" b="1" dirty="0" smtClean="0"/>
              <a:t>.</a:t>
            </a:r>
          </a:p>
          <a:p>
            <a:endParaRPr lang="tr-TR" b="1" dirty="0"/>
          </a:p>
          <a:p>
            <a:r>
              <a:rPr lang="tr-TR" dirty="0"/>
              <a:t>Kanun 1921 anayasasının 1.md.ne “</a:t>
            </a:r>
            <a:r>
              <a:rPr lang="tr-TR" b="1" dirty="0"/>
              <a:t>Türkiye Devletinin şekli Hükümeti, Cumhuriyettir”</a:t>
            </a:r>
            <a:r>
              <a:rPr lang="tr-TR" dirty="0"/>
              <a:t> cümlesini eklemiştir. </a:t>
            </a:r>
          </a:p>
        </p:txBody>
      </p:sp>
      <p:sp>
        <p:nvSpPr>
          <p:cNvPr id="4" name="3 Slayt Numarası Yer Tutucusu"/>
          <p:cNvSpPr>
            <a:spLocks noGrp="1"/>
          </p:cNvSpPr>
          <p:nvPr>
            <p:ph type="sldNum" sz="quarter" idx="12"/>
          </p:nvPr>
        </p:nvSpPr>
        <p:spPr/>
        <p:txBody>
          <a:bodyPr/>
          <a:lstStyle/>
          <a:p>
            <a:fld id="{84AB450A-5FE3-42EB-A77A-E09819B2B804}" type="slidenum">
              <a:rPr lang="tr-TR" smtClean="0"/>
              <a:pPr/>
              <a:t>5</a:t>
            </a:fld>
            <a:endParaRPr lang="tr-TR"/>
          </a:p>
        </p:txBody>
      </p:sp>
    </p:spTree>
    <p:extLst>
      <p:ext uri="{BB962C8B-B14F-4D97-AF65-F5344CB8AC3E}">
        <p14:creationId xmlns:p14="http://schemas.microsoft.com/office/powerpoint/2010/main" val="2179075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65155" y="241300"/>
            <a:ext cx="7886700" cy="654629"/>
          </a:xfrm>
        </p:spPr>
        <p:txBody>
          <a:bodyPr>
            <a:normAutofit/>
          </a:bodyPr>
          <a:lstStyle/>
          <a:p>
            <a:pPr marL="0" indent="0"/>
            <a:r>
              <a:rPr lang="tr-TR" sz="2800" b="1" u="sng" dirty="0" smtClean="0">
                <a:solidFill>
                  <a:srgbClr val="FF0000"/>
                </a:solidFill>
              </a:rPr>
              <a:t>1-1921 Anayasası</a:t>
            </a:r>
          </a:p>
        </p:txBody>
      </p:sp>
      <p:sp>
        <p:nvSpPr>
          <p:cNvPr id="3" name="İçerik Yer Tutucusu 2"/>
          <p:cNvSpPr>
            <a:spLocks noGrp="1"/>
          </p:cNvSpPr>
          <p:nvPr>
            <p:ph sz="quarter" idx="1"/>
          </p:nvPr>
        </p:nvSpPr>
        <p:spPr>
          <a:xfrm>
            <a:off x="286793" y="927100"/>
            <a:ext cx="8584971" cy="5664895"/>
          </a:xfrm>
        </p:spPr>
        <p:txBody>
          <a:bodyPr>
            <a:normAutofit/>
          </a:bodyPr>
          <a:lstStyle/>
          <a:p>
            <a:pPr marL="0" indent="0">
              <a:buNone/>
            </a:pPr>
            <a:endParaRPr lang="tr-TR" dirty="0"/>
          </a:p>
          <a:p>
            <a:pPr marL="0" indent="0">
              <a:buNone/>
            </a:pPr>
            <a:r>
              <a:rPr lang="tr-TR" b="1" dirty="0"/>
              <a:t>14-1923 Anayasa Değişikliği Kanunun Diğer Hükümleri:</a:t>
            </a:r>
          </a:p>
          <a:p>
            <a:pPr marL="0" indent="0">
              <a:buNone/>
            </a:pPr>
            <a:r>
              <a:rPr lang="tr-TR" dirty="0"/>
              <a:t> </a:t>
            </a:r>
            <a:r>
              <a:rPr lang="tr-TR" b="1" u="sng" dirty="0"/>
              <a:t>Yapılan Değişikler</a:t>
            </a:r>
            <a:r>
              <a:rPr lang="tr-TR" b="1" u="sng" dirty="0" smtClean="0"/>
              <a:t>;</a:t>
            </a:r>
          </a:p>
          <a:p>
            <a:pPr marL="0" indent="0">
              <a:buNone/>
            </a:pPr>
            <a:endParaRPr lang="tr-TR" b="1" u="sng" dirty="0"/>
          </a:p>
          <a:p>
            <a:pPr marL="0" indent="0">
              <a:buNone/>
            </a:pPr>
            <a:r>
              <a:rPr lang="tr-TR" dirty="0"/>
              <a:t>4-Devletin dininin İslam olduğu yönündeki hüküm de 1923 Anayasa Değişikliği ile ilave edilmiştir (m.2</a:t>
            </a:r>
            <a:r>
              <a:rPr lang="tr-TR" dirty="0" smtClean="0"/>
              <a:t>)</a:t>
            </a:r>
          </a:p>
          <a:p>
            <a:pPr marL="0" indent="0">
              <a:buNone/>
            </a:pPr>
            <a:endParaRPr lang="tr-TR" dirty="0"/>
          </a:p>
          <a:p>
            <a:pPr marL="0" indent="0">
              <a:buNone/>
            </a:pPr>
            <a:r>
              <a:rPr lang="tr-TR" dirty="0"/>
              <a:t>5-Resmi dilin Türkçe olduğu hükmü de yine 1923 değişikliğiyle 1921 anayasasına ilave edilmiştir (m.2</a:t>
            </a:r>
            <a:r>
              <a:rPr lang="tr-TR" dirty="0" smtClean="0"/>
              <a:t>)</a:t>
            </a:r>
          </a:p>
          <a:p>
            <a:pPr marL="0" indent="0">
              <a:buNone/>
            </a:pPr>
            <a:endParaRPr lang="tr-TR" dirty="0"/>
          </a:p>
          <a:p>
            <a:r>
              <a:rPr lang="tr-TR" b="1" dirty="0"/>
              <a:t>Özetle şunu ifade edebiliriz: 1921 anayasasının ilk şeklinde devletin dinine ve resmi diline ilişkin bir hüküm yoktur.</a:t>
            </a:r>
          </a:p>
          <a:p>
            <a:pPr marL="0" indent="0">
              <a:buNone/>
            </a:pPr>
            <a:endParaRPr lang="tr-TR" b="1" dirty="0"/>
          </a:p>
        </p:txBody>
      </p:sp>
      <p:sp>
        <p:nvSpPr>
          <p:cNvPr id="4" name="3 Slayt Numarası Yer Tutucusu"/>
          <p:cNvSpPr>
            <a:spLocks noGrp="1"/>
          </p:cNvSpPr>
          <p:nvPr>
            <p:ph type="sldNum" sz="quarter" idx="12"/>
          </p:nvPr>
        </p:nvSpPr>
        <p:spPr/>
        <p:txBody>
          <a:bodyPr/>
          <a:lstStyle/>
          <a:p>
            <a:fld id="{84AB450A-5FE3-42EB-A77A-E09819B2B804}" type="slidenum">
              <a:rPr lang="tr-TR" smtClean="0"/>
              <a:pPr/>
              <a:t>6</a:t>
            </a:fld>
            <a:endParaRPr lang="tr-TR"/>
          </a:p>
        </p:txBody>
      </p:sp>
    </p:spTree>
    <p:extLst>
      <p:ext uri="{BB962C8B-B14F-4D97-AF65-F5344CB8AC3E}">
        <p14:creationId xmlns:p14="http://schemas.microsoft.com/office/powerpoint/2010/main" val="32159305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90555" y="241300"/>
            <a:ext cx="7886700" cy="641929"/>
          </a:xfrm>
        </p:spPr>
        <p:txBody>
          <a:bodyPr>
            <a:normAutofit/>
          </a:bodyPr>
          <a:lstStyle/>
          <a:p>
            <a:pPr marL="0" indent="0"/>
            <a:r>
              <a:rPr lang="tr-TR" sz="2800" b="1" u="sng" dirty="0" smtClean="0">
                <a:solidFill>
                  <a:srgbClr val="FF0000"/>
                </a:solidFill>
              </a:rPr>
              <a:t>II-1924 ANAYASASI</a:t>
            </a:r>
          </a:p>
        </p:txBody>
      </p:sp>
      <p:sp>
        <p:nvSpPr>
          <p:cNvPr id="3" name="İçerik Yer Tutucusu 2"/>
          <p:cNvSpPr>
            <a:spLocks noGrp="1"/>
          </p:cNvSpPr>
          <p:nvPr>
            <p:ph sz="quarter" idx="1"/>
          </p:nvPr>
        </p:nvSpPr>
        <p:spPr>
          <a:xfrm>
            <a:off x="286793" y="952500"/>
            <a:ext cx="8584971" cy="5639495"/>
          </a:xfrm>
        </p:spPr>
        <p:txBody>
          <a:bodyPr>
            <a:normAutofit fontScale="92500" lnSpcReduction="20000"/>
          </a:bodyPr>
          <a:lstStyle/>
          <a:p>
            <a:pPr marL="0" indent="0">
              <a:buNone/>
            </a:pPr>
            <a:endParaRPr lang="tr-TR" b="1" u="sng" dirty="0">
              <a:solidFill>
                <a:srgbClr val="FF0000"/>
              </a:solidFill>
            </a:endParaRPr>
          </a:p>
          <a:p>
            <a:pPr>
              <a:buNone/>
            </a:pPr>
            <a:r>
              <a:rPr lang="tr-TR" b="1" dirty="0" smtClean="0"/>
              <a:t>2-Anayasanın Üstünlüğü:</a:t>
            </a:r>
          </a:p>
          <a:p>
            <a:r>
              <a:rPr lang="tr-TR" dirty="0" smtClean="0"/>
              <a:t>1924 Anayasası, 1876 ve 1921 anayasasını açıkça yürürlükten kaldırmıştır.</a:t>
            </a:r>
          </a:p>
          <a:p>
            <a:r>
              <a:rPr lang="tr-TR" dirty="0" smtClean="0"/>
              <a:t>Böylece 1921 anayasası döneminde yaşanan ikili anayasal düzen son bulmuştur.</a:t>
            </a:r>
          </a:p>
          <a:p>
            <a:endParaRPr lang="tr-TR" dirty="0" smtClean="0"/>
          </a:p>
          <a:p>
            <a:r>
              <a:rPr lang="tr-TR" dirty="0" smtClean="0"/>
              <a:t>1924 A.Y. /103 Anayasanın Üstünlüğü İlkesine yer vermiştir.</a:t>
            </a:r>
          </a:p>
          <a:p>
            <a:r>
              <a:rPr lang="tr-TR" dirty="0" smtClean="0"/>
              <a:t>Fakat bu dönemde kanunların anayasaya uygunluğu denetleyecek bir </a:t>
            </a:r>
            <a:r>
              <a:rPr lang="tr-TR" b="1" dirty="0" smtClean="0"/>
              <a:t>A.Y Mah. Yoktur.</a:t>
            </a:r>
          </a:p>
          <a:p>
            <a:endParaRPr lang="tr-TR" dirty="0" smtClean="0"/>
          </a:p>
          <a:p>
            <a:r>
              <a:rPr lang="tr-TR" dirty="0" smtClean="0"/>
              <a:t>Yargıtay ve Danıştay  da kanunların anayasaya uygunluğunu denetleme yetkisini kendilerinde görmemiştir.</a:t>
            </a:r>
          </a:p>
          <a:p>
            <a:r>
              <a:rPr lang="tr-TR" b="1" dirty="0" smtClean="0"/>
              <a:t>Bu nedenle 1924 anayasası döneminde anayasasının pratikte büyük ölçüde etkisiz kaldığını ifade edebiliriz.</a:t>
            </a:r>
          </a:p>
          <a:p>
            <a:pPr marL="0" indent="0">
              <a:buNone/>
            </a:pPr>
            <a:endParaRPr lang="tr-TR" b="1" dirty="0"/>
          </a:p>
        </p:txBody>
      </p:sp>
      <p:sp>
        <p:nvSpPr>
          <p:cNvPr id="4" name="3 Slayt Numarası Yer Tutucusu"/>
          <p:cNvSpPr>
            <a:spLocks noGrp="1"/>
          </p:cNvSpPr>
          <p:nvPr>
            <p:ph type="sldNum" sz="quarter" idx="12"/>
          </p:nvPr>
        </p:nvSpPr>
        <p:spPr/>
        <p:txBody>
          <a:bodyPr/>
          <a:lstStyle/>
          <a:p>
            <a:fld id="{84AB450A-5FE3-42EB-A77A-E09819B2B804}" type="slidenum">
              <a:rPr lang="tr-TR" smtClean="0"/>
              <a:pPr/>
              <a:t>7</a:t>
            </a:fld>
            <a:endParaRPr lang="tr-TR"/>
          </a:p>
        </p:txBody>
      </p:sp>
    </p:spTree>
    <p:extLst>
      <p:ext uri="{BB962C8B-B14F-4D97-AF65-F5344CB8AC3E}">
        <p14:creationId xmlns:p14="http://schemas.microsoft.com/office/powerpoint/2010/main" val="39414488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1355" y="279400"/>
            <a:ext cx="7886700" cy="705429"/>
          </a:xfrm>
        </p:spPr>
        <p:txBody>
          <a:bodyPr>
            <a:normAutofit/>
          </a:bodyPr>
          <a:lstStyle/>
          <a:p>
            <a:pPr marL="0" indent="0"/>
            <a:r>
              <a:rPr lang="tr-TR" sz="2800" b="1" u="sng" dirty="0" smtClean="0">
                <a:solidFill>
                  <a:srgbClr val="FF0000"/>
                </a:solidFill>
              </a:rPr>
              <a:t>II-1924 ANAYASASI</a:t>
            </a:r>
          </a:p>
        </p:txBody>
      </p:sp>
      <p:sp>
        <p:nvSpPr>
          <p:cNvPr id="3" name="İçerik Yer Tutucusu 2"/>
          <p:cNvSpPr>
            <a:spLocks noGrp="1"/>
          </p:cNvSpPr>
          <p:nvPr>
            <p:ph sz="quarter" idx="1"/>
          </p:nvPr>
        </p:nvSpPr>
        <p:spPr>
          <a:xfrm>
            <a:off x="286793" y="1041400"/>
            <a:ext cx="8584971" cy="5550595"/>
          </a:xfrm>
        </p:spPr>
        <p:txBody>
          <a:bodyPr>
            <a:normAutofit/>
          </a:bodyPr>
          <a:lstStyle/>
          <a:p>
            <a:pPr marL="0" indent="0">
              <a:buNone/>
            </a:pPr>
            <a:endParaRPr lang="tr-TR" b="1" u="sng" dirty="0">
              <a:solidFill>
                <a:srgbClr val="FF0000"/>
              </a:solidFill>
            </a:endParaRPr>
          </a:p>
          <a:p>
            <a:pPr>
              <a:buNone/>
            </a:pPr>
            <a:r>
              <a:rPr lang="tr-TR" b="1" dirty="0" smtClean="0"/>
              <a:t>4-Hükümleri</a:t>
            </a:r>
          </a:p>
          <a:p>
            <a:r>
              <a:rPr lang="tr-TR" dirty="0" smtClean="0"/>
              <a:t>1924 A.Y 6 bölümden oluşur.</a:t>
            </a:r>
          </a:p>
          <a:p>
            <a:pPr>
              <a:buNone/>
            </a:pPr>
            <a:endParaRPr lang="tr-TR" dirty="0" smtClean="0"/>
          </a:p>
          <a:p>
            <a:r>
              <a:rPr lang="tr-TR" dirty="0" smtClean="0"/>
              <a:t>Birinci bölüm (m.1-8) genel hükümler,</a:t>
            </a:r>
          </a:p>
          <a:p>
            <a:r>
              <a:rPr lang="tr-TR" dirty="0" smtClean="0"/>
              <a:t>İkinci bölüm (m.9-30) yasama,</a:t>
            </a:r>
          </a:p>
          <a:p>
            <a:r>
              <a:rPr lang="tr-TR" dirty="0" smtClean="0"/>
              <a:t>Üçüncü bölüm (m.31-52) yürütme,</a:t>
            </a:r>
          </a:p>
          <a:p>
            <a:r>
              <a:rPr lang="tr-TR" dirty="0" smtClean="0"/>
              <a:t>Dördüncü bölüm (m.53-67) yargı,</a:t>
            </a:r>
          </a:p>
          <a:p>
            <a:r>
              <a:rPr lang="tr-TR" dirty="0" smtClean="0"/>
              <a:t>Beşinci bölüm (m.68-88) temel hak ve hürriyetler</a:t>
            </a:r>
          </a:p>
          <a:p>
            <a:r>
              <a:rPr lang="tr-TR" dirty="0" smtClean="0"/>
              <a:t>Altıncı bölümde ise değişik konular düzenlenmiştir.</a:t>
            </a:r>
            <a:endParaRPr lang="tr-TR" b="1" dirty="0"/>
          </a:p>
        </p:txBody>
      </p:sp>
      <p:sp>
        <p:nvSpPr>
          <p:cNvPr id="4" name="3 Slayt Numarası Yer Tutucusu"/>
          <p:cNvSpPr>
            <a:spLocks noGrp="1"/>
          </p:cNvSpPr>
          <p:nvPr>
            <p:ph type="sldNum" sz="quarter" idx="12"/>
          </p:nvPr>
        </p:nvSpPr>
        <p:spPr/>
        <p:txBody>
          <a:bodyPr/>
          <a:lstStyle/>
          <a:p>
            <a:fld id="{84AB450A-5FE3-42EB-A77A-E09819B2B804}" type="slidenum">
              <a:rPr lang="tr-TR" smtClean="0"/>
              <a:pPr/>
              <a:t>8</a:t>
            </a:fld>
            <a:endParaRPr lang="tr-TR"/>
          </a:p>
        </p:txBody>
      </p:sp>
    </p:spTree>
    <p:extLst>
      <p:ext uri="{BB962C8B-B14F-4D97-AF65-F5344CB8AC3E}">
        <p14:creationId xmlns:p14="http://schemas.microsoft.com/office/powerpoint/2010/main" val="39414488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77855" y="254000"/>
            <a:ext cx="7886700" cy="616529"/>
          </a:xfrm>
        </p:spPr>
        <p:txBody>
          <a:bodyPr>
            <a:normAutofit/>
          </a:bodyPr>
          <a:lstStyle/>
          <a:p>
            <a:pPr marL="0" indent="0"/>
            <a:r>
              <a:rPr lang="tr-TR" sz="2800" b="1" u="sng" dirty="0" smtClean="0">
                <a:solidFill>
                  <a:srgbClr val="FF0000"/>
                </a:solidFill>
              </a:rPr>
              <a:t>II-1924 ANAYASASI</a:t>
            </a:r>
          </a:p>
        </p:txBody>
      </p:sp>
      <p:sp>
        <p:nvSpPr>
          <p:cNvPr id="3" name="İçerik Yer Tutucusu 2"/>
          <p:cNvSpPr>
            <a:spLocks noGrp="1"/>
          </p:cNvSpPr>
          <p:nvPr>
            <p:ph sz="quarter" idx="1"/>
          </p:nvPr>
        </p:nvSpPr>
        <p:spPr>
          <a:xfrm>
            <a:off x="286793" y="952500"/>
            <a:ext cx="8584971" cy="5639495"/>
          </a:xfrm>
        </p:spPr>
        <p:txBody>
          <a:bodyPr>
            <a:normAutofit/>
          </a:bodyPr>
          <a:lstStyle/>
          <a:p>
            <a:pPr marL="0" indent="0">
              <a:buNone/>
            </a:pPr>
            <a:endParaRPr lang="tr-TR" b="1" u="sng" dirty="0">
              <a:solidFill>
                <a:srgbClr val="FF0000"/>
              </a:solidFill>
            </a:endParaRPr>
          </a:p>
          <a:p>
            <a:pPr>
              <a:buNone/>
            </a:pPr>
            <a:r>
              <a:rPr lang="tr-TR" b="1" dirty="0" smtClean="0"/>
              <a:t>11-.Çok Partili Döneme Geçiş</a:t>
            </a:r>
          </a:p>
          <a:p>
            <a:r>
              <a:rPr lang="tr-TR" dirty="0" smtClean="0"/>
              <a:t>Öncelikle belirtelim ki, </a:t>
            </a:r>
            <a:r>
              <a:rPr lang="tr-TR" b="1" dirty="0" smtClean="0"/>
              <a:t>Türk tarihinde ilk kez çok partili döneme 1924 Anayasası döneminde 1946’da </a:t>
            </a:r>
            <a:r>
              <a:rPr lang="tr-TR" b="1" u="sng" dirty="0" smtClean="0"/>
              <a:t>geçilmemiştir.</a:t>
            </a:r>
          </a:p>
          <a:p>
            <a:endParaRPr lang="tr-TR" b="1" u="sng" dirty="0" smtClean="0"/>
          </a:p>
          <a:p>
            <a:r>
              <a:rPr lang="tr-TR" b="1" dirty="0" smtClean="0"/>
              <a:t>Çok partili döneme İkinci Meşrutiyette (1908) geçilmiştir.</a:t>
            </a:r>
          </a:p>
          <a:p>
            <a:r>
              <a:rPr lang="tr-TR" dirty="0" smtClean="0"/>
              <a:t>Bu çok partili dönem, aslında birinci ve ikinci gruplar adı altında birinci TBMM döneminde de sürmüştür (1920-1923).</a:t>
            </a:r>
          </a:p>
          <a:p>
            <a:endParaRPr lang="tr-TR" dirty="0" smtClean="0"/>
          </a:p>
          <a:p>
            <a:r>
              <a:rPr lang="tr-TR" dirty="0" smtClean="0"/>
              <a:t>Türkiye’de çok partili rejim, 1923’te faaliyete geçen ikinci TBMM ile kesintiye uğramış ve bu kesinti 1946’ya kadar sürmüştür.</a:t>
            </a:r>
          </a:p>
          <a:p>
            <a:pPr lvl="1">
              <a:buNone/>
            </a:pPr>
            <a:endParaRPr lang="tr-TR" dirty="0" smtClean="0"/>
          </a:p>
          <a:p>
            <a:endParaRPr lang="tr-TR" dirty="0" smtClean="0"/>
          </a:p>
          <a:p>
            <a:pPr>
              <a:buNone/>
            </a:pPr>
            <a:endParaRPr lang="tr-TR" dirty="0"/>
          </a:p>
        </p:txBody>
      </p:sp>
      <p:sp>
        <p:nvSpPr>
          <p:cNvPr id="4" name="3 Slayt Numarası Yer Tutucusu"/>
          <p:cNvSpPr>
            <a:spLocks noGrp="1"/>
          </p:cNvSpPr>
          <p:nvPr>
            <p:ph type="sldNum" sz="quarter" idx="12"/>
          </p:nvPr>
        </p:nvSpPr>
        <p:spPr/>
        <p:txBody>
          <a:bodyPr/>
          <a:lstStyle/>
          <a:p>
            <a:fld id="{84AB450A-5FE3-42EB-A77A-E09819B2B804}" type="slidenum">
              <a:rPr lang="tr-TR" smtClean="0"/>
              <a:pPr/>
              <a:t>9</a:t>
            </a:fld>
            <a:endParaRPr lang="tr-TR"/>
          </a:p>
        </p:txBody>
      </p:sp>
    </p:spTree>
    <p:extLst>
      <p:ext uri="{BB962C8B-B14F-4D97-AF65-F5344CB8AC3E}">
        <p14:creationId xmlns:p14="http://schemas.microsoft.com/office/powerpoint/2010/main" val="39414488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81</TotalTime>
  <Words>830</Words>
  <Application>Microsoft Office PowerPoint</Application>
  <PresentationFormat>Ekran Gösterisi (4:3)</PresentationFormat>
  <Paragraphs>174</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Arial</vt:lpstr>
      <vt:lpstr>Calibri</vt:lpstr>
      <vt:lpstr>Wingdings 2</vt:lpstr>
      <vt:lpstr>Hisse Senedi</vt:lpstr>
      <vt:lpstr>T.C. ANKARA ÜNİVERSİTESİ   AYAŞ MESLEK YÜKSEK OKULU</vt:lpstr>
      <vt:lpstr>CUMHURİYET DÖNEMİ ANAYASAL GELİŞMELERİ</vt:lpstr>
      <vt:lpstr>1-1921 Anayasası</vt:lpstr>
      <vt:lpstr>1-1921 Anayasası</vt:lpstr>
      <vt:lpstr>1-1921 Anayasası</vt:lpstr>
      <vt:lpstr>1-1921 Anayasası</vt:lpstr>
      <vt:lpstr>II-1924 ANAYASASI</vt:lpstr>
      <vt:lpstr>II-1924 ANAYASASI</vt:lpstr>
      <vt:lpstr>II-1924 ANAYASASI</vt:lpstr>
      <vt:lpstr>II-1924 ANAYASASI</vt:lpstr>
      <vt:lpstr>III-1961 ANAYASASI</vt:lpstr>
      <vt:lpstr>III-1961 ANAYASASI</vt:lpstr>
      <vt:lpstr>IV.1982 ANAYASASININ HAZIRLANMASI</vt:lpstr>
      <vt:lpstr>IV.1982 ANAYASASININ HAZIRLANMASI</vt:lpstr>
      <vt:lpstr>IV.1982 ANAYASASININ HAZIRLANMASI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ANKARA ÜNİVERSİTESİ   AYAŞ MESLEK YÜKSEK OKULU</dc:title>
  <dc:creator>y</dc:creator>
  <cp:lastModifiedBy>user</cp:lastModifiedBy>
  <cp:revision>12</cp:revision>
  <dcterms:created xsi:type="dcterms:W3CDTF">2019-03-04T10:29:01Z</dcterms:created>
  <dcterms:modified xsi:type="dcterms:W3CDTF">2020-01-13T18:05:03Z</dcterms:modified>
</cp:coreProperties>
</file>