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4" r:id="rId5"/>
    <p:sldId id="278" r:id="rId6"/>
    <p:sldId id="279" r:id="rId7"/>
    <p:sldId id="281" r:id="rId8"/>
    <p:sldId id="283" r:id="rId9"/>
    <p:sldId id="284" r:id="rId10"/>
    <p:sldId id="286" r:id="rId11"/>
    <p:sldId id="289" r:id="rId12"/>
    <p:sldId id="299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660"/>
  </p:normalViewPr>
  <p:slideViewPr>
    <p:cSldViewPr>
      <p:cViewPr varScale="1">
        <p:scale>
          <a:sx n="83" d="100"/>
          <a:sy n="83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AA79-5845-4C54-B739-C51AF2AC3566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C47A-56BA-4A50-9B2B-C4281C90850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AA79-5845-4C54-B739-C51AF2AC3566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C47A-56BA-4A50-9B2B-C4281C90850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AA79-5845-4C54-B739-C51AF2AC3566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C47A-56BA-4A50-9B2B-C4281C90850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AA79-5845-4C54-B739-C51AF2AC3566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C47A-56BA-4A50-9B2B-C4281C90850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AA79-5845-4C54-B739-C51AF2AC3566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C47A-56BA-4A50-9B2B-C4281C90850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AA79-5845-4C54-B739-C51AF2AC3566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C47A-56BA-4A50-9B2B-C4281C90850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AA79-5845-4C54-B739-C51AF2AC3566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C47A-56BA-4A50-9B2B-C4281C90850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AA79-5845-4C54-B739-C51AF2AC3566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C47A-56BA-4A50-9B2B-C4281C90850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AA79-5845-4C54-B739-C51AF2AC3566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C47A-56BA-4A50-9B2B-C4281C90850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AA79-5845-4C54-B739-C51AF2AC3566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C47A-56BA-4A50-9B2B-C4281C90850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AA79-5845-4C54-B739-C51AF2AC3566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C47A-56BA-4A50-9B2B-C4281C90850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4AA79-5845-4C54-B739-C51AF2AC3566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2C47A-56BA-4A50-9B2B-C4281C90850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85900" y="274640"/>
            <a:ext cx="6172200" cy="1426171"/>
          </a:xfrm>
        </p:spPr>
        <p:txBody>
          <a:bodyPr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T.C.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sz="2400" b="1" dirty="0">
                <a:solidFill>
                  <a:schemeClr val="tx1"/>
                </a:solidFill>
              </a:rPr>
              <a:t>ANKARA ÜNİVERSİTESİ  </a:t>
            </a:r>
            <a:br>
              <a:rPr lang="tr-TR" sz="2400" b="1" dirty="0">
                <a:solidFill>
                  <a:schemeClr val="tx1"/>
                </a:solidFill>
              </a:rPr>
            </a:br>
            <a:r>
              <a:rPr lang="tr-TR" sz="2400" b="1" dirty="0">
                <a:solidFill>
                  <a:schemeClr val="tx1"/>
                </a:solidFill>
              </a:rPr>
              <a:t>AYAŞ MESLEK YÜKSEK OKULU</a:t>
            </a: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59939459"/>
              </p:ext>
            </p:extLst>
          </p:nvPr>
        </p:nvGraphicFramePr>
        <p:xfrm>
          <a:off x="635000" y="1756049"/>
          <a:ext cx="7886699" cy="450505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954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0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698"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135">
                <a:tc>
                  <a:txBody>
                    <a:bodyPr/>
                    <a:lstStyle/>
                    <a:p>
                      <a:r>
                        <a:rPr lang="tr-TR" sz="1900" b="1" dirty="0" smtClean="0"/>
                        <a:t>DERSİN ADI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b="1" dirty="0" smtClean="0"/>
                        <a:t>Türk</a:t>
                      </a:r>
                      <a:r>
                        <a:rPr lang="tr-TR" sz="1900" b="1" baseline="0" dirty="0" smtClean="0"/>
                        <a:t> </a:t>
                      </a:r>
                      <a:r>
                        <a:rPr lang="tr-TR" sz="1900" b="1" dirty="0" smtClean="0"/>
                        <a:t>Anayasa</a:t>
                      </a:r>
                      <a:r>
                        <a:rPr lang="tr-TR" sz="1900" b="1" baseline="0" dirty="0" smtClean="0"/>
                        <a:t> Hukuku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r>
                        <a:rPr lang="tr-TR" sz="1900" b="1" dirty="0" smtClean="0"/>
                        <a:t>HAFTA NO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dirty="0" smtClean="0"/>
                        <a:t>6</a:t>
                      </a:r>
                      <a:endParaRPr lang="tr-TR" sz="1900" dirty="0"/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189">
                <a:tc>
                  <a:txBody>
                    <a:bodyPr/>
                    <a:lstStyle/>
                    <a:p>
                      <a:r>
                        <a:rPr lang="tr-TR" sz="1900" b="1" dirty="0" smtClean="0"/>
                        <a:t>KONU</a:t>
                      </a:r>
                      <a:r>
                        <a:rPr lang="tr-TR" sz="1900" b="1" baseline="0" dirty="0" smtClean="0"/>
                        <a:t> BAŞLIĞI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 gridSpan="2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TEMEL </a:t>
                      </a: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İLKELER-2</a:t>
                      </a:r>
                      <a:endParaRPr lang="tr-TR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/>
                </a:tc>
                <a:tc h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5887">
                <a:tc>
                  <a:txBody>
                    <a:bodyPr/>
                    <a:lstStyle/>
                    <a:p>
                      <a:r>
                        <a:rPr lang="tr-TR" sz="1900" b="1" dirty="0" smtClean="0"/>
                        <a:t>ÖĞRETİM ELEMANI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dirty="0" err="1" smtClean="0"/>
                        <a:t>Öğr</a:t>
                      </a:r>
                      <a:r>
                        <a:rPr lang="tr-TR" sz="1900" dirty="0" smtClean="0"/>
                        <a:t>. Gör. Yusuf Can</a:t>
                      </a:r>
                      <a:r>
                        <a:rPr lang="tr-TR" sz="1900" baseline="0" dirty="0" smtClean="0"/>
                        <a:t> ÇALIŞIR</a:t>
                      </a:r>
                      <a:endParaRPr lang="tr-TR" sz="19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endParaRPr lang="tr-TR" sz="19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4142">
                <a:tc>
                  <a:txBody>
                    <a:bodyPr/>
                    <a:lstStyle/>
                    <a:p>
                      <a:r>
                        <a:rPr lang="tr-TR" sz="1900" b="1" kern="1200" dirty="0" smtClean="0"/>
                        <a:t>E-mail:</a:t>
                      </a:r>
                    </a:p>
                    <a:p>
                      <a:endParaRPr lang="tr-TR" sz="1900" kern="1200" dirty="0" smtClean="0"/>
                    </a:p>
                    <a:p>
                      <a:r>
                        <a:rPr lang="tr-TR" sz="1900" b="1" kern="1200" dirty="0" smtClean="0"/>
                        <a:t>Tel:</a:t>
                      </a:r>
                    </a:p>
                    <a:p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u="sng" kern="1200" dirty="0" err="1" smtClean="0">
                          <a:hlinkClick r:id="rId2"/>
                        </a:rPr>
                        <a:t>ccalisir</a:t>
                      </a:r>
                      <a:r>
                        <a:rPr lang="tr-TR" sz="1900" u="sng" kern="1200" dirty="0" smtClean="0">
                          <a:hlinkClick r:id="rId2"/>
                        </a:rPr>
                        <a:t>@</a:t>
                      </a:r>
                      <a:r>
                        <a:rPr lang="tr-TR" sz="1900" u="sng" kern="1200" dirty="0" err="1" smtClean="0">
                          <a:hlinkClick r:id="rId2"/>
                        </a:rPr>
                        <a:t>ankara</a:t>
                      </a:r>
                      <a:r>
                        <a:rPr lang="tr-TR" sz="1900" u="sng" kern="1200" dirty="0" smtClean="0">
                          <a:hlinkClick r:id="rId2"/>
                        </a:rPr>
                        <a:t>.edu.tr</a:t>
                      </a:r>
                      <a:r>
                        <a:rPr lang="tr-TR" sz="1900" u="sng" kern="1200" baseline="0" dirty="0" smtClean="0"/>
                        <a:t> </a:t>
                      </a:r>
                      <a:r>
                        <a:rPr lang="tr-TR" sz="1900" u="none" kern="1200" dirty="0" err="1" smtClean="0">
                          <a:hlinkClick r:id="rId3"/>
                        </a:rPr>
                        <a:t>yusufcan</a:t>
                      </a:r>
                      <a:r>
                        <a:rPr lang="tr-TR" sz="1900" u="none" kern="1200" dirty="0" smtClean="0">
                          <a:hlinkClick r:id="rId3"/>
                        </a:rPr>
                        <a:t>_</a:t>
                      </a:r>
                      <a:r>
                        <a:rPr lang="tr-TR" sz="1900" u="none" kern="1200" dirty="0" err="1" smtClean="0">
                          <a:hlinkClick r:id="rId3"/>
                        </a:rPr>
                        <a:t>calisir</a:t>
                      </a:r>
                      <a:r>
                        <a:rPr lang="tr-TR" sz="1900" u="none" kern="1200" dirty="0" smtClean="0">
                          <a:hlinkClick r:id="rId3"/>
                        </a:rPr>
                        <a:t>@</a:t>
                      </a:r>
                      <a:r>
                        <a:rPr lang="tr-TR" sz="1900" u="none" kern="1200" dirty="0" err="1" smtClean="0">
                          <a:hlinkClick r:id="rId3"/>
                        </a:rPr>
                        <a:t>hotmail</a:t>
                      </a:r>
                      <a:r>
                        <a:rPr lang="tr-TR" sz="1900" u="none" kern="1200" dirty="0" smtClean="0">
                          <a:hlinkClick r:id="rId3"/>
                        </a:rPr>
                        <a:t>.com</a:t>
                      </a:r>
                      <a:r>
                        <a:rPr lang="tr-TR" sz="1900" u="none" kern="1200" dirty="0" smtClean="0"/>
                        <a:t> </a:t>
                      </a:r>
                    </a:p>
                    <a:p>
                      <a:pPr algn="ctr"/>
                      <a:r>
                        <a:rPr lang="tr-TR" sz="1900" kern="1200" dirty="0" smtClean="0"/>
                        <a:t>(0312) 700 05 00 / 144</a:t>
                      </a:r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4075" y="379269"/>
            <a:ext cx="1188132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67117" y="307257"/>
            <a:ext cx="1080120" cy="1296144"/>
          </a:xfrm>
          <a:prstGeom prst="rect">
            <a:avLst/>
          </a:prstGeom>
          <a:noFill/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50EE-124C-4535-A402-9A26673A9980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43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864096"/>
          </a:xfrm>
        </p:spPr>
        <p:txBody>
          <a:bodyPr>
            <a:noAutofit/>
          </a:bodyPr>
          <a:lstStyle/>
          <a:p>
            <a:pPr algn="l"/>
            <a:r>
              <a:rPr lang="tr-TR" sz="2400" b="1" dirty="0" smtClean="0">
                <a:solidFill>
                  <a:srgbClr val="FF0000"/>
                </a:solidFill>
              </a:rPr>
              <a:t>XI. MİLLİ EGEMENLİK İLKESİ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47260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Milli egemenlik ilkesi Türkiye’de Cumhuriyetçilik ilkesinden daha eskidir (1921 Teşkilat-ı Esasi)</a:t>
            </a:r>
          </a:p>
          <a:p>
            <a:endParaRPr lang="tr-TR" b="1" dirty="0"/>
          </a:p>
          <a:p>
            <a:r>
              <a:rPr lang="tr-TR" b="1" dirty="0" smtClean="0"/>
              <a:t>Milli egemenlik ilkesi sonraki anayasalarımızda da yer almıştır.</a:t>
            </a:r>
          </a:p>
          <a:p>
            <a:endParaRPr lang="tr-TR" b="1" dirty="0"/>
          </a:p>
          <a:p>
            <a:r>
              <a:rPr lang="tr-TR" b="1" dirty="0" smtClean="0"/>
              <a:t>«egemenlik kayıtsız şartsız milletindir»</a:t>
            </a:r>
          </a:p>
          <a:p>
            <a:pPr marL="0" indent="0">
              <a:buNone/>
            </a:pP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2794734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864096"/>
          </a:xfrm>
        </p:spPr>
        <p:txBody>
          <a:bodyPr>
            <a:noAutofit/>
          </a:bodyPr>
          <a:lstStyle/>
          <a:p>
            <a:pPr algn="l"/>
            <a:r>
              <a:rPr lang="tr-TR" sz="2400" b="1" dirty="0" smtClean="0">
                <a:solidFill>
                  <a:srgbClr val="FF0000"/>
                </a:solidFill>
              </a:rPr>
              <a:t>Egemenlik kavramı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4726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Egemenlik, devletin üç unsurundan biridir (insan topluluğu; ülke).</a:t>
            </a:r>
          </a:p>
          <a:p>
            <a:r>
              <a:rPr lang="tr-TR" dirty="0" smtClean="0"/>
              <a:t>Egemenlik; devletin iktidar unsurudur.</a:t>
            </a:r>
          </a:p>
          <a:p>
            <a:endParaRPr lang="tr-TR" b="1" dirty="0" smtClean="0"/>
          </a:p>
          <a:p>
            <a:r>
              <a:rPr lang="tr-TR" b="1" dirty="0" smtClean="0"/>
              <a:t>Bizim anayasamızda egemenlik yasama, yürütme ve yargı yetkilerinden oluşmaktadır.</a:t>
            </a:r>
          </a:p>
          <a:p>
            <a:endParaRPr lang="tr-TR" b="1" dirty="0" smtClean="0"/>
          </a:p>
          <a:p>
            <a:r>
              <a:rPr lang="tr-TR" b="1" dirty="0" smtClean="0"/>
              <a:t>Yasama yetkisi </a:t>
            </a:r>
            <a:r>
              <a:rPr lang="tr-TR" b="1" dirty="0" smtClean="0">
                <a:sym typeface="Wingdings" pitchFamily="2" charset="2"/>
              </a:rPr>
              <a:t> kural koyma</a:t>
            </a:r>
          </a:p>
          <a:p>
            <a:r>
              <a:rPr lang="tr-TR" b="1" dirty="0" smtClean="0">
                <a:sym typeface="Wingdings" pitchFamily="2" charset="2"/>
              </a:rPr>
              <a:t>Yürütme yetkisi kuralları uygulama</a:t>
            </a:r>
          </a:p>
          <a:p>
            <a:r>
              <a:rPr lang="tr-TR" b="1" dirty="0" smtClean="0">
                <a:sym typeface="Wingdings" pitchFamily="2" charset="2"/>
              </a:rPr>
              <a:t>Yargı yetkisi  uyuşmazlıkları karara bağlama yetkisidir.</a:t>
            </a:r>
          </a:p>
          <a:p>
            <a:endParaRPr lang="tr-TR" b="1" dirty="0" smtClean="0">
              <a:sym typeface="Wingdings" pitchFamily="2" charset="2"/>
            </a:endParaRPr>
          </a:p>
          <a:p>
            <a:r>
              <a:rPr lang="tr-TR" b="1" dirty="0" smtClean="0">
                <a:sym typeface="Wingdings" pitchFamily="2" charset="2"/>
              </a:rPr>
              <a:t>Dolayısıyla; Türkiye’de egemenliğin millete ait olması demek, yasama, yürütme ve yargılama yetkilerinin millete ait olması demektir.</a:t>
            </a:r>
          </a:p>
          <a:p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911010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864096"/>
          </a:xfrm>
        </p:spPr>
        <p:txBody>
          <a:bodyPr>
            <a:noAutofit/>
          </a:bodyPr>
          <a:lstStyle/>
          <a:p>
            <a:pPr algn="l"/>
            <a:r>
              <a:rPr lang="tr-TR" sz="2400" b="1" dirty="0" smtClean="0">
                <a:solidFill>
                  <a:srgbClr val="FF0000"/>
                </a:solidFill>
              </a:rPr>
              <a:t>XII.EŞİTLİK İLKESİ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472608"/>
          </a:xfrm>
        </p:spPr>
        <p:txBody>
          <a:bodyPr>
            <a:normAutofit/>
          </a:bodyPr>
          <a:lstStyle/>
          <a:p>
            <a:r>
              <a:rPr lang="tr-TR" dirty="0"/>
              <a:t>Eşitlik ilkesi anayasamızda kanun önünde eşitlik başlığının taşıyan 10’uncu maddesinde düzenlenmiştir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Temel bir ilke olmakla birlikte anayasamızda 2. Md yer almadığı için bu ilkenin Cumhuriyetin bir niteliği olmadığını ve dolayısıyla </a:t>
            </a:r>
            <a:r>
              <a:rPr lang="tr-TR" dirty="0" err="1"/>
              <a:t>değiştirilemezlik</a:t>
            </a:r>
            <a:r>
              <a:rPr lang="tr-TR" dirty="0"/>
              <a:t> güvencesinden de yararlanmadığını söyleyebiliriz.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11010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864096"/>
          </a:xfrm>
        </p:spPr>
        <p:txBody>
          <a:bodyPr>
            <a:noAutofit/>
          </a:bodyPr>
          <a:lstStyle/>
          <a:p>
            <a:pPr algn="l"/>
            <a:r>
              <a:rPr lang="tr-TR" sz="3200" b="1" dirty="0"/>
              <a:t>VII.SOSYAL DEVLET İLKESİ</a:t>
            </a:r>
            <a:br>
              <a:rPr lang="tr-TR" sz="3200" b="1" dirty="0"/>
            </a:br>
            <a:r>
              <a:rPr lang="tr-TR" sz="3200" b="1" i="1" dirty="0"/>
              <a:t>A.GENEL OLARAK SOSYAL DEVLET </a:t>
            </a:r>
            <a:r>
              <a:rPr lang="tr-TR" sz="3200" b="1" i="1" dirty="0" smtClean="0"/>
              <a:t>ANLAYIŞI</a:t>
            </a:r>
            <a:endParaRPr lang="tr-TR" sz="3200" b="1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184576"/>
          </a:xfrm>
        </p:spPr>
        <p:txBody>
          <a:bodyPr>
            <a:normAutofit fontScale="92500"/>
          </a:bodyPr>
          <a:lstStyle/>
          <a:p>
            <a:r>
              <a:rPr lang="tr-TR" dirty="0"/>
              <a:t>1982 / 2 T.C … SOSYAL … BİR… DEVLETTİR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b="1" dirty="0"/>
              <a:t>SOSYAL DEVLET: </a:t>
            </a:r>
            <a:r>
              <a:rPr lang="tr-TR" dirty="0"/>
              <a:t>Devletin sosyal barışı ve sosyal adaleti sağlamak amacıyla sosyal ve ekonomik hayata aktif müdahalesini gerekli ve meşru gören bir anlayıştır.</a:t>
            </a:r>
          </a:p>
          <a:p>
            <a:r>
              <a:rPr lang="tr-TR" dirty="0"/>
              <a:t>Ya da</a:t>
            </a:r>
            <a:r>
              <a:rPr lang="tr-TR" dirty="0" smtClean="0"/>
              <a:t>,</a:t>
            </a:r>
          </a:p>
          <a:p>
            <a:endParaRPr lang="tr-TR" dirty="0"/>
          </a:p>
          <a:p>
            <a:r>
              <a:rPr lang="tr-TR" dirty="0"/>
              <a:t>Sosyal devlet, herkese insan onuruna yaraşır asgari bir hayat seviyesi sağlamayı amaçlayan devlettir.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864096"/>
          </a:xfrm>
        </p:spPr>
        <p:txBody>
          <a:bodyPr>
            <a:noAutofit/>
          </a:bodyPr>
          <a:lstStyle/>
          <a:p>
            <a:pPr algn="l"/>
            <a:r>
              <a:rPr lang="tr-TR" sz="3200" b="1" dirty="0"/>
              <a:t>VII.SOSYAL DEVLET İLKESİ</a:t>
            </a:r>
            <a:br>
              <a:rPr lang="tr-TR" sz="3200" b="1" dirty="0"/>
            </a:br>
            <a:r>
              <a:rPr lang="tr-TR" sz="2800" b="1" i="1" dirty="0" smtClean="0"/>
              <a:t>3.Sosyal Devlet- Sosyalist Devlet</a:t>
            </a:r>
            <a:endParaRPr lang="tr-TR" sz="3200" b="1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184576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Sosyal </a:t>
            </a:r>
            <a:r>
              <a:rPr lang="tr-TR" dirty="0"/>
              <a:t>devlet sosyalist devlet demek değildir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Sosyalist devlet üretim araçlarının üzerinde özel mülkiyeti tamamen kaldırır; ekonomik hayatın düzenini serbest rekabete değil, merkezi planlamaya dayandırır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Oysa sosyal devlet üretim araçları üzerinde özel mülkiyet hakkının ve özel teşebbüs hürriyetini tanır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Sosyal devlette ekonomik  hayatın düzeni, esas olarak serbest rekabete ve </a:t>
            </a:r>
            <a:r>
              <a:rPr lang="tr-TR" dirty="0" smtClean="0"/>
              <a:t>piyasa </a:t>
            </a:r>
            <a:r>
              <a:rPr lang="tr-TR" dirty="0"/>
              <a:t>ekonomisi kurallarına dayanır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1982 </a:t>
            </a:r>
            <a:r>
              <a:rPr lang="tr-TR" dirty="0"/>
              <a:t>anayasası sosyalist devlet değil, sosyal devlet sistemini kabul etmiştir.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864096"/>
          </a:xfrm>
        </p:spPr>
        <p:txBody>
          <a:bodyPr>
            <a:noAutofit/>
          </a:bodyPr>
          <a:lstStyle/>
          <a:p>
            <a:pPr algn="l"/>
            <a:r>
              <a:rPr lang="tr-TR" sz="3200" b="1" dirty="0"/>
              <a:t>VII.SOSYAL DEVLET İLKESİ</a:t>
            </a:r>
            <a:br>
              <a:rPr lang="tr-TR" sz="3200" b="1" dirty="0"/>
            </a:br>
            <a:r>
              <a:rPr lang="tr-TR" sz="2800" b="1" i="1" dirty="0" smtClean="0"/>
              <a:t>6-Anayasalarımızda</a:t>
            </a:r>
            <a:endParaRPr lang="tr-TR" sz="3200" b="1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184576"/>
          </a:xfrm>
        </p:spPr>
        <p:txBody>
          <a:bodyPr>
            <a:normAutofit/>
          </a:bodyPr>
          <a:lstStyle/>
          <a:p>
            <a:r>
              <a:rPr lang="tr-TR" dirty="0" smtClean="0"/>
              <a:t>Sosyal </a:t>
            </a:r>
            <a:r>
              <a:rPr lang="tr-TR" dirty="0"/>
              <a:t>devlet ilkesi anayasal düzeyde ilk kez 1961 anayasasıyla tanınmıştır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1982 anayasasında da vardır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Sosyal devletin gereği olan sosyal haklar gerek 1961, gerekse 1982 anayasası tarafından tanınmıştır.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864096"/>
          </a:xfrm>
        </p:spPr>
        <p:txBody>
          <a:bodyPr>
            <a:noAutofit/>
          </a:bodyPr>
          <a:lstStyle/>
          <a:p>
            <a:pPr algn="l"/>
            <a:r>
              <a:rPr lang="tr-TR" sz="1600" b="1" u="sng" dirty="0"/>
              <a:t>B-SOSYAL DEVLETİ GERÇEKLEŞTİRMEYE YÖNELİK TEDBİRLER</a:t>
            </a:r>
            <a:r>
              <a:rPr lang="tr-TR" sz="1600" b="1" dirty="0"/>
              <a:t/>
            </a:r>
            <a:br>
              <a:rPr lang="tr-TR" sz="1600" b="1" dirty="0"/>
            </a:br>
            <a:r>
              <a:rPr lang="tr-TR" sz="2400" b="1" dirty="0" smtClean="0"/>
              <a:t>4-Sosyal Devletin Gerçekleşmesinde Sendikal Hakların Önemi </a:t>
            </a:r>
            <a:endParaRPr lang="tr-TR" sz="1600" b="1" i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184576"/>
          </a:xfrm>
        </p:spPr>
        <p:txBody>
          <a:bodyPr>
            <a:normAutofit/>
          </a:bodyPr>
          <a:lstStyle/>
          <a:p>
            <a:r>
              <a:rPr lang="tr-TR" b="1" dirty="0"/>
              <a:t>Not: Grev hakkının bütün çalışanlara değil, sadece işçilere tanındığını, yani memurlara ve diğer kamu görevlilerinin grev hakkı tanınmamıştır</a:t>
            </a:r>
            <a:r>
              <a:rPr lang="tr-TR" b="1" dirty="0" smtClean="0"/>
              <a:t>.</a:t>
            </a:r>
          </a:p>
          <a:p>
            <a:endParaRPr lang="tr-TR" b="1" dirty="0"/>
          </a:p>
          <a:p>
            <a:r>
              <a:rPr lang="tr-TR" b="1" dirty="0"/>
              <a:t> 1982 anayasasının 54.md.de kendisinden hak olarak bahsedilmekle birlikte lokavt da düzenlenmiştir. Bu husus 1961 anayasasından farklı olan bir yandır.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864096"/>
          </a:xfrm>
        </p:spPr>
        <p:txBody>
          <a:bodyPr>
            <a:noAutofit/>
          </a:bodyPr>
          <a:lstStyle/>
          <a:p>
            <a:pPr algn="l"/>
            <a:r>
              <a:rPr lang="tr-TR" sz="3200" b="1" dirty="0">
                <a:solidFill>
                  <a:srgbClr val="FF0000"/>
                </a:solidFill>
              </a:rPr>
              <a:t>VIII.HUKUK DEVLETİ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472608"/>
          </a:xfrm>
        </p:spPr>
        <p:txBody>
          <a:bodyPr>
            <a:normAutofit/>
          </a:bodyPr>
          <a:lstStyle/>
          <a:p>
            <a:r>
              <a:rPr lang="tr-TR" b="1" dirty="0" smtClean="0"/>
              <a:t>1982 A.Y /2 göre “T.C. … bir hukuk devletidir.</a:t>
            </a:r>
          </a:p>
          <a:p>
            <a:endParaRPr lang="tr-TR" b="1" dirty="0" smtClean="0"/>
          </a:p>
          <a:p>
            <a:r>
              <a:rPr lang="tr-TR" b="1" dirty="0" smtClean="0"/>
              <a:t>Hukuk devleti ilkesi,  Cumhuriyetin bir niteliği olarak ilk defa 1961 anayasasıyla benimsenmiştir.</a:t>
            </a:r>
          </a:p>
          <a:p>
            <a:endParaRPr lang="tr-TR" b="1" dirty="0" smtClean="0"/>
          </a:p>
          <a:p>
            <a:endParaRPr lang="tr-TR" b="1" dirty="0" smtClean="0"/>
          </a:p>
          <a:p>
            <a:r>
              <a:rPr lang="tr-TR" b="1" dirty="0" smtClean="0"/>
              <a:t>Hukuk Devleti: </a:t>
            </a:r>
            <a:r>
              <a:rPr lang="tr-TR" dirty="0" smtClean="0"/>
              <a:t>faaliyetlerinde hukuk kurallarına bağlı olan, vatandaşlarına hukuki güvenlik sağlayan devlettir.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864096"/>
          </a:xfrm>
        </p:spPr>
        <p:txBody>
          <a:bodyPr>
            <a:noAutofit/>
          </a:bodyPr>
          <a:lstStyle/>
          <a:p>
            <a:pPr algn="l"/>
            <a:r>
              <a:rPr lang="tr-TR" sz="3200" b="1" dirty="0">
                <a:solidFill>
                  <a:srgbClr val="FF0000"/>
                </a:solidFill>
              </a:rPr>
              <a:t>VIII.HUKUK DEVLETİ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u="sng" dirty="0" smtClean="0"/>
              <a:t>Hukuk Devleti İlkesinin Gerekleri (Hukuk Devletinin Şartları)</a:t>
            </a:r>
          </a:p>
          <a:p>
            <a:r>
              <a:rPr lang="tr-TR" dirty="0" smtClean="0"/>
              <a:t>Hukuk devletinin genel gerekleri; devletin (yasama, yürütme ve yargı organlarının) hukuka bağlılığının;</a:t>
            </a:r>
          </a:p>
          <a:p>
            <a:endParaRPr lang="tr-TR" dirty="0" smtClean="0"/>
          </a:p>
          <a:p>
            <a:r>
              <a:rPr lang="tr-TR" dirty="0" smtClean="0"/>
              <a:t>Özel gerekleri ise idarenin hukuka bağlılığının şartlarıdır.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864096"/>
          </a:xfrm>
        </p:spPr>
        <p:txBody>
          <a:bodyPr>
            <a:noAutofit/>
          </a:bodyPr>
          <a:lstStyle/>
          <a:p>
            <a:pPr algn="l"/>
            <a:r>
              <a:rPr lang="tr-TR" sz="2400" b="1" dirty="0" smtClean="0">
                <a:solidFill>
                  <a:srgbClr val="FF0000"/>
                </a:solidFill>
              </a:rPr>
              <a:t>IX.TOPLUMUN HUZURU, MİLLİ DAYANIŞMA VE ADALET İLKELERİ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47260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1982 A.Y /2 T.C toplumun huzuru, milli dayanışma ve adalet anlayışı içinde… bir… devlettir.</a:t>
            </a:r>
          </a:p>
          <a:p>
            <a:pPr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816259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864096"/>
          </a:xfrm>
        </p:spPr>
        <p:txBody>
          <a:bodyPr>
            <a:noAutofit/>
          </a:bodyPr>
          <a:lstStyle/>
          <a:p>
            <a:pPr algn="l"/>
            <a:r>
              <a:rPr lang="tr-TR" sz="2400" b="1" dirty="0" smtClean="0">
                <a:solidFill>
                  <a:srgbClr val="FF0000"/>
                </a:solidFill>
              </a:rPr>
              <a:t>X. BAŞLANGIÇTA BELİRTİLEN TEMEL İLKELER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4726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tr-TR" dirty="0" smtClean="0"/>
          </a:p>
          <a:p>
            <a:pPr lvl="1"/>
            <a:r>
              <a:rPr lang="tr-TR" dirty="0" smtClean="0"/>
              <a:t>Atatürk ilke ve inkılaplarına bağlılık</a:t>
            </a:r>
          </a:p>
          <a:p>
            <a:pPr lvl="1"/>
            <a:r>
              <a:rPr lang="tr-TR" dirty="0" smtClean="0"/>
              <a:t>Atatürk milliyetçiliği</a:t>
            </a:r>
          </a:p>
          <a:p>
            <a:pPr lvl="1"/>
            <a:r>
              <a:rPr lang="tr-TR" dirty="0" smtClean="0"/>
              <a:t>Atatürk medeniyetçiliği</a:t>
            </a:r>
          </a:p>
          <a:p>
            <a:pPr lvl="1"/>
            <a:r>
              <a:rPr lang="tr-TR" dirty="0" smtClean="0"/>
              <a:t>Çağdaş medeniyetler düzeyine ulaşma azmi</a:t>
            </a:r>
          </a:p>
          <a:p>
            <a:pPr lvl="1"/>
            <a:r>
              <a:rPr lang="tr-TR" dirty="0" smtClean="0"/>
              <a:t>Milli egemenlik</a:t>
            </a:r>
          </a:p>
          <a:p>
            <a:pPr lvl="1"/>
            <a:r>
              <a:rPr lang="tr-TR" dirty="0" smtClean="0"/>
              <a:t>Anayasanın ve hukukun üstünlüğü</a:t>
            </a:r>
          </a:p>
          <a:p>
            <a:pPr lvl="1"/>
            <a:r>
              <a:rPr lang="tr-TR" dirty="0" smtClean="0"/>
              <a:t>Hürriyetçi demokrasi</a:t>
            </a:r>
          </a:p>
          <a:p>
            <a:pPr lvl="1"/>
            <a:r>
              <a:rPr lang="tr-TR" dirty="0" smtClean="0"/>
              <a:t>Kuvvetler ayrılığı</a:t>
            </a:r>
          </a:p>
          <a:p>
            <a:pPr lvl="1"/>
            <a:r>
              <a:rPr lang="tr-TR" dirty="0" smtClean="0"/>
              <a:t>Laiklik</a:t>
            </a:r>
          </a:p>
          <a:p>
            <a:pPr lvl="1"/>
            <a:r>
              <a:rPr lang="tr-TR" dirty="0" smtClean="0"/>
              <a:t>Türk varlığının devleti ve ülkesiyle bölünmezliği</a:t>
            </a:r>
          </a:p>
          <a:p>
            <a:pPr lvl="1"/>
            <a:r>
              <a:rPr lang="tr-TR" dirty="0" smtClean="0"/>
              <a:t>Her Türk vatandaşının onurlu bir hayat sürdürme ve maddi ve manevi varlığını geliştirme</a:t>
            </a:r>
          </a:p>
          <a:p>
            <a:pPr lvl="1"/>
            <a:r>
              <a:rPr lang="tr-TR" dirty="0" smtClean="0"/>
              <a:t>Türk vatandaşlarının milli varlığa karşı hak ve ödevlerde</a:t>
            </a:r>
          </a:p>
          <a:p>
            <a:pPr lvl="1"/>
            <a:r>
              <a:rPr lang="tr-TR" dirty="0"/>
              <a:t> </a:t>
            </a:r>
            <a:r>
              <a:rPr lang="tr-TR" dirty="0" smtClean="0"/>
              <a:t>nimet ve külfetlerde ve millet hayatının her türlü tecellisinde ortak olduğu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337955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572</Words>
  <Application>Microsoft Office PowerPoint</Application>
  <PresentationFormat>Ekran Gösterisi (4:3)</PresentationFormat>
  <Paragraphs>97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Ofis Teması</vt:lpstr>
      <vt:lpstr>T.C. ANKARA ÜNİVERSİTESİ   AYAŞ MESLEK YÜKSEK OKULU</vt:lpstr>
      <vt:lpstr>VII.SOSYAL DEVLET İLKESİ A.GENEL OLARAK SOSYAL DEVLET ANLAYIŞI</vt:lpstr>
      <vt:lpstr>VII.SOSYAL DEVLET İLKESİ 3.Sosyal Devlet- Sosyalist Devlet</vt:lpstr>
      <vt:lpstr>VII.SOSYAL DEVLET İLKESİ 6-Anayasalarımızda</vt:lpstr>
      <vt:lpstr>B-SOSYAL DEVLETİ GERÇEKLEŞTİRMEYE YÖNELİK TEDBİRLER 4-Sosyal Devletin Gerçekleşmesinde Sendikal Hakların Önemi </vt:lpstr>
      <vt:lpstr>VIII.HUKUK DEVLETİ</vt:lpstr>
      <vt:lpstr>VIII.HUKUK DEVLETİ</vt:lpstr>
      <vt:lpstr>IX.TOPLUMUN HUZURU, MİLLİ DAYANIŞMA VE ADALET İLKELERİ</vt:lpstr>
      <vt:lpstr>X. BAŞLANGIÇTA BELİRTİLEN TEMEL İLKELER</vt:lpstr>
      <vt:lpstr>XI. MİLLİ EGEMENLİK İLKESİ</vt:lpstr>
      <vt:lpstr>Egemenlik kavramı</vt:lpstr>
      <vt:lpstr>XII.EŞİTLİK İLKESİ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user</cp:lastModifiedBy>
  <cp:revision>20</cp:revision>
  <dcterms:created xsi:type="dcterms:W3CDTF">2019-03-17T19:46:24Z</dcterms:created>
  <dcterms:modified xsi:type="dcterms:W3CDTF">2020-01-13T18:11:57Z</dcterms:modified>
</cp:coreProperties>
</file>