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60" r:id="rId4"/>
    <p:sldId id="263" r:id="rId5"/>
    <p:sldId id="275" r:id="rId6"/>
    <p:sldId id="277" r:id="rId7"/>
    <p:sldId id="279" r:id="rId8"/>
    <p:sldId id="283" r:id="rId9"/>
    <p:sldId id="303" r:id="rId10"/>
    <p:sldId id="304" r:id="rId11"/>
    <p:sldId id="305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3FCDEF-33DE-43B2-844D-DF5E9086C139}" type="datetimeFigureOut">
              <a:rPr lang="tr-TR" smtClean="0"/>
              <a:pPr/>
              <a:t>13.01.2020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1B4EE7-1B83-4A9F-B023-6E27533A32D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B4EE7-1B83-4A9F-B023-6E27533A32D1}" type="slidenum">
              <a:rPr lang="tr-TR" smtClean="0"/>
              <a:pPr/>
              <a:t>7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B4EE7-1B83-4A9F-B023-6E27533A32D1}" type="slidenum">
              <a:rPr lang="tr-TR" smtClean="0"/>
              <a:pPr/>
              <a:t>8</a:t>
            </a:fld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B4EE7-1B83-4A9F-B023-6E27533A32D1}" type="slidenum">
              <a:rPr lang="tr-TR" smtClean="0"/>
              <a:pPr/>
              <a:t>9</a:t>
            </a:fld>
            <a:endParaRPr 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B4EE7-1B83-4A9F-B023-6E27533A32D1}" type="slidenum">
              <a:rPr lang="tr-TR" smtClean="0"/>
              <a:pPr/>
              <a:t>10</a:t>
            </a:fld>
            <a:endParaRPr lang="tr-T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B4EE7-1B83-4A9F-B023-6E27533A32D1}" type="slidenum">
              <a:rPr lang="tr-TR" smtClean="0"/>
              <a:pPr/>
              <a:t>11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0D383-309C-4CFE-BCA9-CD7B1FC91638}" type="datetimeFigureOut">
              <a:rPr lang="tr-TR" smtClean="0"/>
              <a:pPr/>
              <a:t>13.01.2020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CF1F5-A32A-4047-A43C-FDFAC703952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0D383-309C-4CFE-BCA9-CD7B1FC91638}" type="datetimeFigureOut">
              <a:rPr lang="tr-TR" smtClean="0"/>
              <a:pPr/>
              <a:t>13.01.2020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CF1F5-A32A-4047-A43C-FDFAC703952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0D383-309C-4CFE-BCA9-CD7B1FC91638}" type="datetimeFigureOut">
              <a:rPr lang="tr-TR" smtClean="0"/>
              <a:pPr/>
              <a:t>13.01.2020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CF1F5-A32A-4047-A43C-FDFAC703952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0D383-309C-4CFE-BCA9-CD7B1FC91638}" type="datetimeFigureOut">
              <a:rPr lang="tr-TR" smtClean="0"/>
              <a:pPr/>
              <a:t>13.01.2020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CF1F5-A32A-4047-A43C-FDFAC703952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0D383-309C-4CFE-BCA9-CD7B1FC91638}" type="datetimeFigureOut">
              <a:rPr lang="tr-TR" smtClean="0"/>
              <a:pPr/>
              <a:t>13.01.2020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CF1F5-A32A-4047-A43C-FDFAC703952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0D383-309C-4CFE-BCA9-CD7B1FC91638}" type="datetimeFigureOut">
              <a:rPr lang="tr-TR" smtClean="0"/>
              <a:pPr/>
              <a:t>13.01.2020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CF1F5-A32A-4047-A43C-FDFAC703952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0D383-309C-4CFE-BCA9-CD7B1FC91638}" type="datetimeFigureOut">
              <a:rPr lang="tr-TR" smtClean="0"/>
              <a:pPr/>
              <a:t>13.01.2020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CF1F5-A32A-4047-A43C-FDFAC703952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0D383-309C-4CFE-BCA9-CD7B1FC91638}" type="datetimeFigureOut">
              <a:rPr lang="tr-TR" smtClean="0"/>
              <a:pPr/>
              <a:t>13.01.2020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CF1F5-A32A-4047-A43C-FDFAC703952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0D383-309C-4CFE-BCA9-CD7B1FC91638}" type="datetimeFigureOut">
              <a:rPr lang="tr-TR" smtClean="0"/>
              <a:pPr/>
              <a:t>13.01.2020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CF1F5-A32A-4047-A43C-FDFAC703952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0D383-309C-4CFE-BCA9-CD7B1FC91638}" type="datetimeFigureOut">
              <a:rPr lang="tr-TR" smtClean="0"/>
              <a:pPr/>
              <a:t>13.01.2020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CF1F5-A32A-4047-A43C-FDFAC703952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0D383-309C-4CFE-BCA9-CD7B1FC91638}" type="datetimeFigureOut">
              <a:rPr lang="tr-TR" smtClean="0"/>
              <a:pPr/>
              <a:t>13.01.2020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CF1F5-A32A-4047-A43C-FDFAC703952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0D383-309C-4CFE-BCA9-CD7B1FC91638}" type="datetimeFigureOut">
              <a:rPr lang="tr-TR" smtClean="0"/>
              <a:pPr/>
              <a:t>13.01.2020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CF1F5-A32A-4047-A43C-FDFAC7039529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yusufcan_calisir@hotmail.com" TargetMode="External"/><Relationship Id="rId2" Type="http://schemas.openxmlformats.org/officeDocument/2006/relationships/hyperlink" Target="mailto:ccalisir@ankara.edu.tr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85900" y="274640"/>
            <a:ext cx="6172200" cy="1426171"/>
          </a:xfrm>
        </p:spPr>
        <p:txBody>
          <a:bodyPr/>
          <a:lstStyle/>
          <a:p>
            <a:pPr algn="ctr"/>
            <a:r>
              <a:rPr lang="tr-TR" sz="2400" b="1" dirty="0">
                <a:solidFill>
                  <a:schemeClr val="tx1"/>
                </a:solidFill>
              </a:rPr>
              <a:t>T.C.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sz="2400" b="1" dirty="0">
                <a:solidFill>
                  <a:schemeClr val="tx1"/>
                </a:solidFill>
              </a:rPr>
              <a:t>ANKARA ÜNİVERSİTESİ  </a:t>
            </a:r>
            <a:br>
              <a:rPr lang="tr-TR" sz="2400" b="1" dirty="0">
                <a:solidFill>
                  <a:schemeClr val="tx1"/>
                </a:solidFill>
              </a:rPr>
            </a:br>
            <a:r>
              <a:rPr lang="tr-TR" sz="2400" b="1" dirty="0">
                <a:solidFill>
                  <a:schemeClr val="tx1"/>
                </a:solidFill>
              </a:rPr>
              <a:t>AYAŞ MESLEK YÜKSEK OKULU</a:t>
            </a:r>
          </a:p>
        </p:txBody>
      </p:sp>
      <p:graphicFrame>
        <p:nvGraphicFramePr>
          <p:cNvPr id="6" name="5 İçerik Yer Tutucusu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81133898"/>
              </p:ext>
            </p:extLst>
          </p:nvPr>
        </p:nvGraphicFramePr>
        <p:xfrm>
          <a:off x="635000" y="1756049"/>
          <a:ext cx="7886699" cy="4505051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19548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703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07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07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1698">
                <a:tc>
                  <a:txBody>
                    <a:bodyPr/>
                    <a:lstStyle/>
                    <a:p>
                      <a:endParaRPr lang="tr-TR" sz="19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tr-TR" sz="19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tr-TR" sz="19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tr-TR" sz="190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3135">
                <a:tc>
                  <a:txBody>
                    <a:bodyPr/>
                    <a:lstStyle/>
                    <a:p>
                      <a:r>
                        <a:rPr lang="tr-TR" sz="1900" b="1" dirty="0" smtClean="0"/>
                        <a:t>DERSİN ADI</a:t>
                      </a:r>
                      <a:endParaRPr lang="tr-TR" sz="1900" b="1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900" b="1" dirty="0" smtClean="0"/>
                        <a:t>Türk</a:t>
                      </a:r>
                      <a:r>
                        <a:rPr lang="tr-TR" sz="1900" b="1" baseline="0" dirty="0" smtClean="0"/>
                        <a:t> </a:t>
                      </a:r>
                      <a:r>
                        <a:rPr lang="tr-TR" sz="1900" b="1" dirty="0" smtClean="0"/>
                        <a:t>Anayasa</a:t>
                      </a:r>
                      <a:r>
                        <a:rPr lang="tr-TR" sz="1900" b="1" baseline="0" dirty="0" smtClean="0"/>
                        <a:t> Hukuku</a:t>
                      </a:r>
                      <a:endParaRPr lang="tr-TR" sz="1900" b="1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r>
                        <a:rPr lang="tr-TR" sz="1900" b="1" dirty="0" smtClean="0"/>
                        <a:t>HAFTA NO</a:t>
                      </a:r>
                      <a:endParaRPr lang="tr-TR" sz="1900" b="1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900" dirty="0" smtClean="0"/>
                        <a:t>10</a:t>
                      </a:r>
                      <a:endParaRPr lang="tr-TR" sz="1900" dirty="0"/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0189">
                <a:tc>
                  <a:txBody>
                    <a:bodyPr/>
                    <a:lstStyle/>
                    <a:p>
                      <a:r>
                        <a:rPr lang="tr-TR" sz="1900" b="1" dirty="0" smtClean="0"/>
                        <a:t>KONU</a:t>
                      </a:r>
                      <a:r>
                        <a:rPr lang="tr-TR" sz="1900" b="1" baseline="0" dirty="0" smtClean="0"/>
                        <a:t> BAŞLIĞI</a:t>
                      </a:r>
                      <a:endParaRPr lang="tr-TR" sz="1900" b="1" dirty="0"/>
                    </a:p>
                  </a:txBody>
                  <a:tcPr marL="68580" marR="68580" anchor="ctr"/>
                </a:tc>
                <a:tc gridSpan="2"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r-TR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Cumhuriyetin</a:t>
                      </a:r>
                      <a:r>
                        <a:rPr lang="tr-TR" sz="14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Temel Organları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tr-TR" sz="1800" b="1" u="sng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1-Yasama Organı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tr-TR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--TBMM Üyelerinin Hukuki Statüsü</a:t>
                      </a:r>
                    </a:p>
                  </a:txBody>
                  <a:tcPr marL="68580" marR="68580" anchor="ctr"/>
                </a:tc>
                <a:tc hMerge="1">
                  <a:txBody>
                    <a:bodyPr/>
                    <a:lstStyle/>
                    <a:p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900" dirty="0"/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5887">
                <a:tc>
                  <a:txBody>
                    <a:bodyPr/>
                    <a:lstStyle/>
                    <a:p>
                      <a:r>
                        <a:rPr lang="tr-TR" sz="1900" b="1" dirty="0" smtClean="0"/>
                        <a:t>ÖĞRETİM ELEMANI</a:t>
                      </a:r>
                      <a:endParaRPr lang="tr-TR" sz="1900" b="1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900" dirty="0" err="1" smtClean="0"/>
                        <a:t>Öğr</a:t>
                      </a:r>
                      <a:r>
                        <a:rPr lang="tr-TR" sz="1900" dirty="0" smtClean="0"/>
                        <a:t>. Gör. Yusuf Can</a:t>
                      </a:r>
                      <a:r>
                        <a:rPr lang="tr-TR" sz="1900" baseline="0" dirty="0" smtClean="0"/>
                        <a:t> ÇALIŞIR</a:t>
                      </a:r>
                      <a:endParaRPr lang="tr-TR" sz="190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endParaRPr lang="tr-TR" sz="190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tr-TR" sz="190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84142">
                <a:tc>
                  <a:txBody>
                    <a:bodyPr/>
                    <a:lstStyle/>
                    <a:p>
                      <a:r>
                        <a:rPr lang="tr-TR" sz="1900" b="1" kern="1200" dirty="0" smtClean="0"/>
                        <a:t>E-mail:</a:t>
                      </a:r>
                    </a:p>
                    <a:p>
                      <a:endParaRPr lang="tr-TR" sz="1900" kern="1200" dirty="0" smtClean="0"/>
                    </a:p>
                    <a:p>
                      <a:r>
                        <a:rPr lang="tr-TR" sz="1900" b="1" kern="1200" dirty="0" smtClean="0"/>
                        <a:t>Tel:</a:t>
                      </a:r>
                    </a:p>
                    <a:p>
                      <a:endParaRPr lang="tr-TR" sz="19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900" u="sng" kern="1200" dirty="0" err="1" smtClean="0">
                          <a:hlinkClick r:id="rId2"/>
                        </a:rPr>
                        <a:t>ccalisir</a:t>
                      </a:r>
                      <a:r>
                        <a:rPr lang="tr-TR" sz="1900" u="sng" kern="1200" dirty="0" smtClean="0">
                          <a:hlinkClick r:id="rId2"/>
                        </a:rPr>
                        <a:t>@</a:t>
                      </a:r>
                      <a:r>
                        <a:rPr lang="tr-TR" sz="1900" u="sng" kern="1200" dirty="0" err="1" smtClean="0">
                          <a:hlinkClick r:id="rId2"/>
                        </a:rPr>
                        <a:t>ankara</a:t>
                      </a:r>
                      <a:r>
                        <a:rPr lang="tr-TR" sz="1900" u="sng" kern="1200" dirty="0" smtClean="0">
                          <a:hlinkClick r:id="rId2"/>
                        </a:rPr>
                        <a:t>.edu.tr</a:t>
                      </a:r>
                      <a:r>
                        <a:rPr lang="tr-TR" sz="1900" u="sng" kern="1200" baseline="0" dirty="0" smtClean="0"/>
                        <a:t> </a:t>
                      </a:r>
                      <a:r>
                        <a:rPr lang="tr-TR" sz="1900" u="none" kern="1200" dirty="0" err="1" smtClean="0">
                          <a:hlinkClick r:id="rId3"/>
                        </a:rPr>
                        <a:t>yusufcan</a:t>
                      </a:r>
                      <a:r>
                        <a:rPr lang="tr-TR" sz="1900" u="none" kern="1200" dirty="0" smtClean="0">
                          <a:hlinkClick r:id="rId3"/>
                        </a:rPr>
                        <a:t>_</a:t>
                      </a:r>
                      <a:r>
                        <a:rPr lang="tr-TR" sz="1900" u="none" kern="1200" dirty="0" err="1" smtClean="0">
                          <a:hlinkClick r:id="rId3"/>
                        </a:rPr>
                        <a:t>calisir</a:t>
                      </a:r>
                      <a:r>
                        <a:rPr lang="tr-TR" sz="1900" u="none" kern="1200" dirty="0" smtClean="0">
                          <a:hlinkClick r:id="rId3"/>
                        </a:rPr>
                        <a:t>@</a:t>
                      </a:r>
                      <a:r>
                        <a:rPr lang="tr-TR" sz="1900" u="none" kern="1200" dirty="0" err="1" smtClean="0">
                          <a:hlinkClick r:id="rId3"/>
                        </a:rPr>
                        <a:t>hotmail</a:t>
                      </a:r>
                      <a:r>
                        <a:rPr lang="tr-TR" sz="1900" u="none" kern="1200" dirty="0" smtClean="0">
                          <a:hlinkClick r:id="rId3"/>
                        </a:rPr>
                        <a:t>.com</a:t>
                      </a:r>
                      <a:r>
                        <a:rPr lang="tr-TR" sz="1900" u="none" kern="1200" dirty="0" smtClean="0"/>
                        <a:t> </a:t>
                      </a:r>
                    </a:p>
                    <a:p>
                      <a:pPr algn="ctr"/>
                      <a:r>
                        <a:rPr lang="tr-TR" sz="1900" kern="1200" dirty="0" smtClean="0"/>
                        <a:t>(0312) 700 05 00 / 144</a:t>
                      </a:r>
                      <a:endParaRPr lang="tr-TR" sz="19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tr-TR" sz="190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tr-TR" sz="1900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026" name="Picture 2" descr="C:\Users\Se7en\Desktop\sempozyum\a.ü logo.jpg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4075" y="379269"/>
            <a:ext cx="1188132" cy="1179513"/>
          </a:xfrm>
          <a:prstGeom prst="rect">
            <a:avLst/>
          </a:prstGeom>
          <a:noFill/>
        </p:spPr>
      </p:pic>
      <p:pic>
        <p:nvPicPr>
          <p:cNvPr id="1027" name="Picture 3" descr="C:\Users\Se7en\Desktop\AYAŞ MYO\ayasmyologo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67117" y="307257"/>
            <a:ext cx="1080120" cy="1296144"/>
          </a:xfrm>
          <a:prstGeom prst="rect">
            <a:avLst/>
          </a:prstGeom>
          <a:noFill/>
        </p:spPr>
      </p:pic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B50EE-124C-4535-A402-9A26673A9980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438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68952" cy="792088"/>
          </a:xfrm>
        </p:spPr>
        <p:txBody>
          <a:bodyPr>
            <a:noAutofit/>
          </a:bodyPr>
          <a:lstStyle/>
          <a:p>
            <a:pPr algn="l"/>
            <a:r>
              <a:rPr lang="tr-TR" sz="2800" b="1" dirty="0" smtClean="0"/>
              <a:t>YASAMA DOKUNULMAZLIĞI -VIII</a:t>
            </a:r>
            <a:endParaRPr lang="tr-TR" sz="28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980728"/>
            <a:ext cx="8568952" cy="5616624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tr-TR" b="1" u="sng" dirty="0" smtClean="0"/>
              <a:t>Not:</a:t>
            </a:r>
          </a:p>
          <a:p>
            <a:r>
              <a:rPr lang="tr-TR" dirty="0" smtClean="0"/>
              <a:t>Türk siyasi hayatında öne çıkan örnekler için sayfa 209, 210 ve 211’deki örnekleri inceleyebilirsiniz.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68952" cy="792088"/>
          </a:xfrm>
        </p:spPr>
        <p:txBody>
          <a:bodyPr>
            <a:noAutofit/>
          </a:bodyPr>
          <a:lstStyle/>
          <a:p>
            <a:pPr algn="l"/>
            <a:r>
              <a:rPr lang="tr-TR" sz="2800" b="1" dirty="0" smtClean="0"/>
              <a:t>Milletvekillerinin Mali Statüsü -IX</a:t>
            </a:r>
            <a:endParaRPr lang="tr-TR" sz="28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980728"/>
            <a:ext cx="8568952" cy="5616624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/>
              <a:t>TBMM üyelerinin aylıkları, ödenek ve yollukları kanunla tespit edilir ve kanun TBMM tarafından yapılır.</a:t>
            </a:r>
          </a:p>
          <a:p>
            <a:endParaRPr lang="tr-TR" dirty="0" smtClean="0"/>
          </a:p>
          <a:p>
            <a:r>
              <a:rPr lang="tr-TR" dirty="0" smtClean="0"/>
              <a:t>Dolayısıyla milletvekillerinin maaşlarını çok yüksek belirleme imkanları vardır.</a:t>
            </a:r>
          </a:p>
          <a:p>
            <a:endParaRPr lang="tr-TR" dirty="0" smtClean="0"/>
          </a:p>
          <a:p>
            <a:r>
              <a:rPr lang="tr-TR" dirty="0" smtClean="0"/>
              <a:t>İşte bu nedenle, milletvekili ödenekleri en yüksek devlet memurunun almakta olduğu miktarla sınırlandırılmıştır.</a:t>
            </a:r>
          </a:p>
          <a:p>
            <a:r>
              <a:rPr lang="tr-TR" dirty="0" smtClean="0"/>
              <a:t>En yüksek devlet memuru, Cumhurbaşkanlığı İdari İşler Başkanıdır. </a:t>
            </a:r>
          </a:p>
          <a:p>
            <a:r>
              <a:rPr lang="tr-TR" dirty="0" smtClean="0"/>
              <a:t>Milletvekili maaşları Ocak 2018 itibariyle 18.893 TL.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68952" cy="936104"/>
          </a:xfrm>
        </p:spPr>
        <p:txBody>
          <a:bodyPr/>
          <a:lstStyle/>
          <a:p>
            <a:r>
              <a:rPr lang="tr-TR" b="1" dirty="0" smtClean="0"/>
              <a:t>Milletvekili sıfatının kazanılması -I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268760"/>
            <a:ext cx="8568952" cy="5328592"/>
          </a:xfrm>
        </p:spPr>
        <p:txBody>
          <a:bodyPr>
            <a:normAutofit fontScale="85000" lnSpcReduction="20000"/>
          </a:bodyPr>
          <a:lstStyle/>
          <a:p>
            <a:r>
              <a:rPr lang="tr-TR" dirty="0" smtClean="0"/>
              <a:t>Anayasamız milletvekili sıfatının </a:t>
            </a:r>
            <a:r>
              <a:rPr lang="tr-TR" b="1" dirty="0" smtClean="0"/>
              <a:t>seçimle</a:t>
            </a:r>
            <a:r>
              <a:rPr lang="tr-TR" dirty="0" smtClean="0"/>
              <a:t> kazanılacağını öngörmektedir.</a:t>
            </a:r>
          </a:p>
          <a:p>
            <a:endParaRPr lang="tr-TR" dirty="0" smtClean="0"/>
          </a:p>
          <a:p>
            <a:r>
              <a:rPr lang="tr-TR" dirty="0" smtClean="0"/>
              <a:t>Yani </a:t>
            </a:r>
            <a:r>
              <a:rPr lang="tr-TR" u="sng" dirty="0" err="1" smtClean="0"/>
              <a:t>andiçme</a:t>
            </a:r>
            <a:r>
              <a:rPr lang="tr-TR" u="sng" dirty="0" smtClean="0"/>
              <a:t> veya </a:t>
            </a:r>
            <a:r>
              <a:rPr lang="tr-TR" u="sng" dirty="0" err="1" smtClean="0"/>
              <a:t>andiçmemenin</a:t>
            </a:r>
            <a:r>
              <a:rPr lang="tr-TR" u="sng" dirty="0" smtClean="0"/>
              <a:t> </a:t>
            </a:r>
            <a:r>
              <a:rPr lang="tr-TR" b="1" dirty="0" smtClean="0"/>
              <a:t>milletvekili sıfatının kazanılması üzerinde bir etkisi yoktur. </a:t>
            </a:r>
          </a:p>
          <a:p>
            <a:endParaRPr lang="tr-TR" dirty="0" smtClean="0"/>
          </a:p>
          <a:p>
            <a:r>
              <a:rPr lang="tr-TR" b="1" dirty="0" err="1" smtClean="0"/>
              <a:t>Andiçme</a:t>
            </a:r>
            <a:r>
              <a:rPr lang="tr-TR" b="1" dirty="0" smtClean="0"/>
              <a:t> yasama çalışmalarına katılmanın şartıdır. </a:t>
            </a:r>
          </a:p>
          <a:p>
            <a:r>
              <a:rPr lang="tr-TR" b="1" dirty="0" smtClean="0"/>
              <a:t>Seçilen ama henüz </a:t>
            </a:r>
            <a:r>
              <a:rPr lang="tr-TR" b="1" dirty="0" err="1" smtClean="0"/>
              <a:t>andiçmemiş</a:t>
            </a:r>
            <a:r>
              <a:rPr lang="tr-TR" b="1" dirty="0" smtClean="0"/>
              <a:t> milletvekili, yasama çalışmalarına katılamaz.</a:t>
            </a:r>
          </a:p>
          <a:p>
            <a:endParaRPr lang="tr-TR" b="1" dirty="0" smtClean="0"/>
          </a:p>
          <a:p>
            <a:r>
              <a:rPr lang="tr-TR" dirty="0" smtClean="0"/>
              <a:t>Örneğin kanun teklifi veremez; ama yine milletvekili statüsünden yararlanır.</a:t>
            </a:r>
          </a:p>
          <a:p>
            <a:r>
              <a:rPr lang="tr-TR" b="1" dirty="0" smtClean="0"/>
              <a:t>Yasama dokunulmazlığı kaldırılmadıkça tutuklanamaz.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68952" cy="936104"/>
          </a:xfrm>
        </p:spPr>
        <p:txBody>
          <a:bodyPr/>
          <a:lstStyle/>
          <a:p>
            <a:r>
              <a:rPr lang="tr-TR" b="1" dirty="0" smtClean="0"/>
              <a:t>Milletvekilliğinin sona ermesi -II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268760"/>
            <a:ext cx="8568952" cy="5328592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/>
              <a:t>Milletvekilliğini sona erdiren </a:t>
            </a:r>
            <a:r>
              <a:rPr lang="tr-TR" b="1" dirty="0" smtClean="0"/>
              <a:t>normal neden seçimlerdir. </a:t>
            </a:r>
          </a:p>
          <a:p>
            <a:endParaRPr lang="tr-TR" dirty="0" smtClean="0"/>
          </a:p>
          <a:p>
            <a:r>
              <a:rPr lang="tr-TR" dirty="0" smtClean="0"/>
              <a:t>Yeni seçimlere ister normal seçim döneminin  (5yıl) dolmasıyla, </a:t>
            </a:r>
          </a:p>
          <a:p>
            <a:r>
              <a:rPr lang="tr-TR" dirty="0" smtClean="0"/>
              <a:t>ister Meclisin kendi alacağı erken seçim kararıyla, </a:t>
            </a:r>
          </a:p>
          <a:p>
            <a:r>
              <a:rPr lang="tr-TR" dirty="0" smtClean="0"/>
              <a:t>isterse C.</a:t>
            </a:r>
            <a:r>
              <a:rPr lang="tr-TR" dirty="0" err="1" smtClean="0"/>
              <a:t>bşk.nın</a:t>
            </a:r>
            <a:r>
              <a:rPr lang="tr-TR" dirty="0" smtClean="0"/>
              <a:t> Meclisi feshetmesiyle gidilsin, </a:t>
            </a:r>
          </a:p>
          <a:p>
            <a:endParaRPr lang="tr-TR" dirty="0" smtClean="0"/>
          </a:p>
          <a:p>
            <a:r>
              <a:rPr lang="tr-TR" dirty="0" smtClean="0"/>
              <a:t>Seçimlere girmeyen veya girip de seçilemeyen milletvekillerinin milletvekilliği sıfatı sona erer; seçimlere girip de kazananların ise milletvekili sıfatı devam eder.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68952" cy="936104"/>
          </a:xfrm>
        </p:spPr>
        <p:txBody>
          <a:bodyPr/>
          <a:lstStyle/>
          <a:p>
            <a:r>
              <a:rPr lang="tr-TR" b="1" dirty="0" smtClean="0"/>
              <a:t>Milletvekilliğinin düşmesi -III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268760"/>
            <a:ext cx="8568952" cy="5328592"/>
          </a:xfrm>
        </p:spPr>
        <p:txBody>
          <a:bodyPr>
            <a:normAutofit fontScale="77500" lnSpcReduction="20000"/>
          </a:bodyPr>
          <a:lstStyle/>
          <a:p>
            <a:pPr marL="342900" lvl="1" indent="0">
              <a:buNone/>
            </a:pPr>
            <a:r>
              <a:rPr lang="tr-TR" b="1" u="sng" dirty="0" smtClean="0"/>
              <a:t>DÜŞME HALLERİ</a:t>
            </a:r>
          </a:p>
          <a:p>
            <a:endParaRPr lang="tr-TR" dirty="0" smtClean="0"/>
          </a:p>
          <a:p>
            <a:pPr marL="785813" lvl="1" indent="-385763">
              <a:buFont typeface="+mj-lt"/>
              <a:buAutoNum type="arabicPeriod"/>
            </a:pPr>
            <a:r>
              <a:rPr lang="tr-TR" b="1" dirty="0" smtClean="0"/>
              <a:t>İstifa</a:t>
            </a:r>
          </a:p>
          <a:p>
            <a:pPr marL="785813" lvl="1" indent="-385763">
              <a:buFont typeface="+mj-lt"/>
              <a:buAutoNum type="arabicPeriod"/>
            </a:pPr>
            <a:r>
              <a:rPr lang="tr-TR" b="1" dirty="0" smtClean="0"/>
              <a:t>Kesin Hüküm Giyme</a:t>
            </a:r>
          </a:p>
          <a:p>
            <a:pPr marL="785813" lvl="1" indent="-385763">
              <a:buFont typeface="+mj-lt"/>
              <a:buAutoNum type="arabicPeriod"/>
            </a:pPr>
            <a:r>
              <a:rPr lang="tr-TR" b="1" dirty="0" smtClean="0"/>
              <a:t>Kısıtlanma</a:t>
            </a:r>
          </a:p>
          <a:p>
            <a:pPr marL="785813" lvl="1" indent="-385763">
              <a:buFont typeface="+mj-lt"/>
              <a:buAutoNum type="arabicPeriod"/>
            </a:pPr>
            <a:r>
              <a:rPr lang="tr-TR" b="1" dirty="0" smtClean="0"/>
              <a:t>Milletvekilliğiyle Bağdaşmayan Bir Görev Veya Hizmeti Sürdürmekte Israr Etme</a:t>
            </a:r>
          </a:p>
          <a:p>
            <a:pPr marL="785813" lvl="1" indent="-385763">
              <a:buFont typeface="+mj-lt"/>
              <a:buAutoNum type="arabicPeriod"/>
            </a:pPr>
            <a:r>
              <a:rPr lang="tr-TR" b="1" dirty="0" smtClean="0"/>
              <a:t>Devamsızlık</a:t>
            </a:r>
          </a:p>
          <a:p>
            <a:pPr marL="785813" lvl="1" indent="-385763">
              <a:buFont typeface="+mj-lt"/>
              <a:buAutoNum type="arabicPeriod"/>
            </a:pPr>
            <a:r>
              <a:rPr lang="tr-TR" b="1" dirty="0" smtClean="0"/>
              <a:t>Cumhurbaşkanı Seçilme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b="1" i="1" u="sng" dirty="0" smtClean="0"/>
              <a:t>UYARI: </a:t>
            </a:r>
            <a:r>
              <a:rPr lang="tr-TR" b="1" dirty="0" smtClean="0">
                <a:solidFill>
                  <a:srgbClr val="C00000"/>
                </a:solidFill>
              </a:rPr>
              <a:t>Yasama dokunulmazlığının kaldırılması milletvekilliğinin düşme sebebi değildir.</a:t>
            </a:r>
          </a:p>
          <a:p>
            <a:pPr marL="0" indent="0">
              <a:buNone/>
            </a:pPr>
            <a:r>
              <a:rPr lang="tr-TR" b="1" dirty="0" smtClean="0">
                <a:solidFill>
                  <a:srgbClr val="C00000"/>
                </a:solidFill>
              </a:rPr>
              <a:t>-yasama dokunulmazlığı kaldırılan milletvekilinin milletvekilliği düşmez devam eder ve yasama çalışmalarına katılabilir.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68952" cy="936104"/>
          </a:xfrm>
        </p:spPr>
        <p:txBody>
          <a:bodyPr/>
          <a:lstStyle/>
          <a:p>
            <a:r>
              <a:rPr lang="tr-TR" b="1" dirty="0" smtClean="0"/>
              <a:t>Bütün milletin temsili ilkesi -IV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268760"/>
            <a:ext cx="8568952" cy="5328592"/>
          </a:xfrm>
        </p:spPr>
        <p:txBody>
          <a:bodyPr>
            <a:normAutofit/>
          </a:bodyPr>
          <a:lstStyle/>
          <a:p>
            <a:pPr marL="342900" lvl="1" indent="0"/>
            <a:endParaRPr lang="tr-TR" dirty="0" smtClean="0"/>
          </a:p>
          <a:p>
            <a:pPr marL="342900" lvl="1" indent="0"/>
            <a:r>
              <a:rPr lang="tr-TR" dirty="0" smtClean="0"/>
              <a:t>TBMM üyeleri seçildikleri bölgeyi veya kendilerini seçenleri değil, bütün milleti temsil ederler. </a:t>
            </a:r>
          </a:p>
          <a:p>
            <a:pPr marL="342900" lvl="1" indent="0"/>
            <a:endParaRPr lang="tr-TR" dirty="0"/>
          </a:p>
          <a:p>
            <a:pPr marL="342900" lvl="1" indent="0"/>
            <a:r>
              <a:rPr lang="tr-TR" dirty="0" smtClean="0"/>
              <a:t>Türkiye’de seçmenlere, milletvekillerine emir ve talimat verme veya milletvekillerini azletme gibi yetkiler verilemez. </a:t>
            </a:r>
            <a:endParaRPr lang="tr-TR" dirty="0"/>
          </a:p>
          <a:p>
            <a:pPr marL="342900" lvl="1" indent="0">
              <a:buFont typeface="Wingdings" pitchFamily="2" charset="2"/>
              <a:buChar char="Ø"/>
            </a:pP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68952" cy="936104"/>
          </a:xfrm>
        </p:spPr>
        <p:txBody>
          <a:bodyPr/>
          <a:lstStyle/>
          <a:p>
            <a:r>
              <a:rPr lang="tr-TR" b="1" dirty="0" err="1" smtClean="0"/>
              <a:t>Andiçme</a:t>
            </a:r>
            <a:r>
              <a:rPr lang="tr-TR" b="1" dirty="0" smtClean="0"/>
              <a:t> - V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052736"/>
            <a:ext cx="8568952" cy="5544616"/>
          </a:xfrm>
        </p:spPr>
        <p:txBody>
          <a:bodyPr>
            <a:normAutofit fontScale="92500" lnSpcReduction="10000"/>
          </a:bodyPr>
          <a:lstStyle/>
          <a:p>
            <a:pPr marL="342900" lvl="1" indent="0"/>
            <a:endParaRPr lang="tr-TR" dirty="0" smtClean="0"/>
          </a:p>
          <a:p>
            <a:pPr marL="342900" lvl="1" indent="0">
              <a:buFont typeface="Arial" pitchFamily="34" charset="0"/>
              <a:buChar char="•"/>
            </a:pPr>
            <a:r>
              <a:rPr lang="tr-TR" dirty="0" smtClean="0"/>
              <a:t>A.Y-81 TBMM üyelerinin, göreve başlarken </a:t>
            </a:r>
            <a:r>
              <a:rPr lang="tr-TR" dirty="0" err="1" smtClean="0"/>
              <a:t>andiçmelerini</a:t>
            </a:r>
            <a:r>
              <a:rPr lang="tr-TR" dirty="0" smtClean="0"/>
              <a:t> öngörmektedir.</a:t>
            </a:r>
          </a:p>
          <a:p>
            <a:pPr marL="342900" lvl="1" indent="0">
              <a:buFont typeface="Arial" pitchFamily="34" charset="0"/>
              <a:buChar char="•"/>
            </a:pPr>
            <a:r>
              <a:rPr lang="tr-TR" dirty="0" smtClean="0"/>
              <a:t>Daha öncede belirttiğimiz gibi </a:t>
            </a:r>
            <a:r>
              <a:rPr lang="tr-TR" b="1" dirty="0" smtClean="0"/>
              <a:t>Milletvekili andının milletvekili sıfatının kazanılmasıyla bir ilgisi yoktur. </a:t>
            </a:r>
          </a:p>
          <a:p>
            <a:pPr marL="342900" lvl="1" indent="0">
              <a:buFont typeface="Arial" pitchFamily="34" charset="0"/>
              <a:buChar char="•"/>
            </a:pPr>
            <a:endParaRPr lang="tr-TR" b="1" dirty="0" smtClean="0"/>
          </a:p>
          <a:p>
            <a:pPr marL="342900" lvl="1" indent="0">
              <a:buFont typeface="Arial" pitchFamily="34" charset="0"/>
              <a:buChar char="•"/>
            </a:pPr>
            <a:r>
              <a:rPr lang="tr-TR" dirty="0" err="1" smtClean="0"/>
              <a:t>Andiçmemiş</a:t>
            </a:r>
            <a:r>
              <a:rPr lang="tr-TR" dirty="0" smtClean="0"/>
              <a:t> milletvekili de yasama dokunulmazlığından yararlanır; maaşı alır, vs. </a:t>
            </a:r>
          </a:p>
          <a:p>
            <a:pPr marL="342900" lvl="1" indent="0">
              <a:buFont typeface="Arial" pitchFamily="34" charset="0"/>
              <a:buChar char="•"/>
            </a:pPr>
            <a:endParaRPr lang="tr-TR" dirty="0" smtClean="0"/>
          </a:p>
          <a:p>
            <a:pPr marL="342900" lvl="1" indent="0">
              <a:buFont typeface="Arial" pitchFamily="34" charset="0"/>
              <a:buChar char="•"/>
            </a:pPr>
            <a:r>
              <a:rPr lang="tr-TR" b="1" dirty="0" smtClean="0"/>
              <a:t>Ancak </a:t>
            </a:r>
            <a:r>
              <a:rPr lang="tr-TR" b="1" dirty="0" err="1" smtClean="0"/>
              <a:t>andiçmemiş</a:t>
            </a:r>
            <a:r>
              <a:rPr lang="tr-TR" b="1" dirty="0" smtClean="0"/>
              <a:t> bir milletvekilinin göreve başlaması, genel kurul ve komisyonlardaki yasama çalışmalarına katılması, örneğin kanun teklif etmesi, önerge vermesi mümkün değildir. </a:t>
            </a:r>
          </a:p>
          <a:p>
            <a:pPr marL="342900" lvl="1" indent="0">
              <a:buFont typeface="Arial" pitchFamily="34" charset="0"/>
              <a:buChar char="•"/>
            </a:pPr>
            <a:endParaRPr lang="tr-TR" dirty="0" smtClean="0"/>
          </a:p>
          <a:p>
            <a:pPr marL="342900" lvl="1" indent="0">
              <a:buFont typeface="Wingdings" pitchFamily="2" charset="2"/>
              <a:buChar char="Ø"/>
            </a:pP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68952" cy="792088"/>
          </a:xfrm>
        </p:spPr>
        <p:txBody>
          <a:bodyPr>
            <a:noAutofit/>
          </a:bodyPr>
          <a:lstStyle/>
          <a:p>
            <a:pPr algn="l"/>
            <a:r>
              <a:rPr lang="tr-TR" sz="2800" b="1" dirty="0" smtClean="0"/>
              <a:t>YASAMA SORUMSUZLUĞU -VII</a:t>
            </a:r>
            <a:endParaRPr lang="tr-TR" sz="28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980728"/>
            <a:ext cx="8568952" cy="5616624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Milletvekillerinin görevlerini yerine getirmeleri sırasında açıkladıkları düşüncelerden ve verdikleri oylardan dolayı herhangi bir soruşturmaya </a:t>
            </a:r>
            <a:r>
              <a:rPr lang="tr-TR" u="sng" dirty="0" smtClean="0"/>
              <a:t>uğramamalarına</a:t>
            </a:r>
            <a:r>
              <a:rPr lang="tr-TR" dirty="0" smtClean="0"/>
              <a:t> </a:t>
            </a:r>
            <a:r>
              <a:rPr lang="tr-TR" b="1" dirty="0" smtClean="0"/>
              <a:t>“yasama sorumsuzluğu” </a:t>
            </a:r>
            <a:r>
              <a:rPr lang="tr-TR" dirty="0" smtClean="0"/>
              <a:t>denir.</a:t>
            </a:r>
          </a:p>
          <a:p>
            <a:endParaRPr lang="tr-TR" dirty="0" smtClean="0"/>
          </a:p>
          <a:p>
            <a:r>
              <a:rPr lang="tr-TR" dirty="0" smtClean="0"/>
              <a:t>Yasama sorumsuzluğundaki temel amaç; söz, düşünce hürriyetinin tam olarak korunmasıdır.</a:t>
            </a:r>
          </a:p>
          <a:p>
            <a:endParaRPr lang="tr-TR" dirty="0" smtClean="0"/>
          </a:p>
          <a:p>
            <a:r>
              <a:rPr lang="tr-TR" dirty="0" smtClean="0"/>
              <a:t>Bu sayede hükümetin daha iyi denetleneceği varsayılır. 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68952" cy="792088"/>
          </a:xfrm>
        </p:spPr>
        <p:txBody>
          <a:bodyPr>
            <a:noAutofit/>
          </a:bodyPr>
          <a:lstStyle/>
          <a:p>
            <a:pPr algn="l"/>
            <a:r>
              <a:rPr lang="tr-TR" sz="2800" b="1" dirty="0" smtClean="0"/>
              <a:t>YASAMA DOKUNULMAZLIĞI -VIII</a:t>
            </a:r>
            <a:endParaRPr lang="tr-TR" sz="28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980728"/>
            <a:ext cx="8568952" cy="5616624"/>
          </a:xfrm>
        </p:spPr>
        <p:txBody>
          <a:bodyPr>
            <a:normAutofit fontScale="85000" lnSpcReduction="20000"/>
          </a:bodyPr>
          <a:lstStyle/>
          <a:p>
            <a:r>
              <a:rPr lang="tr-TR" dirty="0" smtClean="0"/>
              <a:t>Milletvekillerinin suç işlediklerinden bahisle, </a:t>
            </a:r>
            <a:r>
              <a:rPr lang="tr-TR" b="1" dirty="0" smtClean="0"/>
              <a:t>Meclisin kararı olmadan cezai takibata maruz bırakılamayacakları anlamına gelir. </a:t>
            </a:r>
          </a:p>
          <a:p>
            <a:endParaRPr lang="tr-TR" b="1" dirty="0" smtClean="0"/>
          </a:p>
          <a:p>
            <a:r>
              <a:rPr lang="tr-TR" b="1" dirty="0" smtClean="0"/>
              <a:t>Yasama dokunulmazlığının başlama anı, </a:t>
            </a:r>
            <a:r>
              <a:rPr lang="tr-TR" b="1" dirty="0" err="1" smtClean="0"/>
              <a:t>andiçme</a:t>
            </a:r>
            <a:r>
              <a:rPr lang="tr-TR" b="1" dirty="0" smtClean="0"/>
              <a:t> anı  değil, milletvekilinin seçildiği andır. </a:t>
            </a:r>
          </a:p>
          <a:p>
            <a:endParaRPr lang="tr-TR" b="1" dirty="0" smtClean="0"/>
          </a:p>
          <a:p>
            <a:r>
              <a:rPr lang="tr-TR" b="1" dirty="0" smtClean="0"/>
              <a:t>Yasama dokunulmazlığının amacı, </a:t>
            </a:r>
            <a:r>
              <a:rPr lang="tr-TR" dirty="0" smtClean="0"/>
              <a:t>milletvekillerini keyfi ve asılsız ceza ve kovuşturmalarından ve tutuklanmalardan korumaktır.</a:t>
            </a:r>
          </a:p>
          <a:p>
            <a:endParaRPr lang="tr-TR" dirty="0" smtClean="0"/>
          </a:p>
          <a:p>
            <a:r>
              <a:rPr lang="tr-TR" dirty="0" smtClean="0"/>
              <a:t>Yani, milletvekillerinin iktidar tarafından tahrik edilebilecek keyfi, zamansız ve esassız ceza kovuşturmalarıyla geçici bir süre için de olsa, yasama çalışmalarından alıkonulmasını önlemektir. 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68952" cy="792088"/>
          </a:xfrm>
        </p:spPr>
        <p:txBody>
          <a:bodyPr>
            <a:noAutofit/>
          </a:bodyPr>
          <a:lstStyle/>
          <a:p>
            <a:pPr algn="l"/>
            <a:r>
              <a:rPr lang="tr-TR" sz="2800" b="1" dirty="0" smtClean="0"/>
              <a:t>YASAMA DOKUNULMAZLIĞI -VIII</a:t>
            </a:r>
            <a:endParaRPr lang="tr-TR" sz="28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980728"/>
            <a:ext cx="8568952" cy="5616624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tr-TR" b="1" u="sng" dirty="0" smtClean="0"/>
              <a:t>Not:</a:t>
            </a:r>
          </a:p>
          <a:p>
            <a:r>
              <a:rPr lang="tr-TR" dirty="0" smtClean="0"/>
              <a:t>Cumhurbaşkanı yardımcıları ve bakanlar, görevleriyle ilgili olmayan suçlarda yasama dokunulmazlığına ilişkin hükümlerden yararlanır. </a:t>
            </a:r>
          </a:p>
          <a:p>
            <a:endParaRPr lang="tr-TR" dirty="0" smtClean="0"/>
          </a:p>
          <a:p>
            <a:r>
              <a:rPr lang="tr-TR" dirty="0" smtClean="0"/>
              <a:t>Dolayısıyla Cumhurbaşkanı yardımcıları ve bakanların kişisel nitelikteki suçlarından dolayı yargılanabilmeleri için önce yasama dokunulmazlığının kaldırılması usulüyle TBMM’den izin alınması gerekir.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558</Words>
  <Application>Microsoft Office PowerPoint</Application>
  <PresentationFormat>Ekran Gösterisi (4:3)</PresentationFormat>
  <Paragraphs>96</Paragraphs>
  <Slides>11</Slides>
  <Notes>5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Ofis Teması</vt:lpstr>
      <vt:lpstr>T.C. ANKARA ÜNİVERSİTESİ   AYAŞ MESLEK YÜKSEK OKULU</vt:lpstr>
      <vt:lpstr>Milletvekili sıfatının kazanılması -I</vt:lpstr>
      <vt:lpstr>Milletvekilliğinin sona ermesi -II</vt:lpstr>
      <vt:lpstr>Milletvekilliğinin düşmesi -III</vt:lpstr>
      <vt:lpstr>Bütün milletin temsili ilkesi -IV</vt:lpstr>
      <vt:lpstr>Andiçme - V</vt:lpstr>
      <vt:lpstr>YASAMA SORUMSUZLUĞU -VII</vt:lpstr>
      <vt:lpstr>YASAMA DOKUNULMAZLIĞI -VIII</vt:lpstr>
      <vt:lpstr>YASAMA DOKUNULMAZLIĞI -VIII</vt:lpstr>
      <vt:lpstr>YASAMA DOKUNULMAZLIĞI -VIII</vt:lpstr>
      <vt:lpstr>Milletvekillerinin Mali Statüsü -IX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T.C. ANKARA ÜNİVERSİTESİ   AYAŞ MESLEK YÜKSEK OKULU</dc:title>
  <dc:creator>Se7en</dc:creator>
  <cp:lastModifiedBy>user</cp:lastModifiedBy>
  <cp:revision>22</cp:revision>
  <dcterms:created xsi:type="dcterms:W3CDTF">2019-05-05T09:50:43Z</dcterms:created>
  <dcterms:modified xsi:type="dcterms:W3CDTF">2020-01-13T18:23:15Z</dcterms:modified>
</cp:coreProperties>
</file>