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7" r:id="rId8"/>
    <p:sldId id="272" r:id="rId9"/>
    <p:sldId id="274" r:id="rId10"/>
    <p:sldId id="275" r:id="rId11"/>
    <p:sldId id="276" r:id="rId12"/>
    <p:sldId id="281" r:id="rId13"/>
    <p:sldId id="28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A6A8-6632-4057-BCC1-17C43F23A7A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36D9-E941-4DC3-9DF0-5B8FCE26BB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9357071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13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CUMHURBAŞKANI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Cumhurbaşkanın Tarafsızlığı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C.bşk devletin başıdır.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Devlet başkanı sıfatıyla T.</a:t>
            </a:r>
            <a:r>
              <a:rPr lang="tr-TR" dirty="0" err="1" smtClean="0"/>
              <a:t>C’ni</a:t>
            </a:r>
            <a:r>
              <a:rPr lang="tr-TR" dirty="0" smtClean="0"/>
              <a:t> ve Türk Milletinin birliğini temsil eder. 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Anayasanın uygulanmasını, devlet organlarının düzenli ve uyumlu çalışmasını temin eder.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Bu görevini yapabilmesi için tarafsız olması arzu edilir. 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i="1" dirty="0" smtClean="0"/>
              <a:t>2017 Anayasa Değişikliğinin C.</a:t>
            </a:r>
            <a:r>
              <a:rPr lang="tr-TR" i="1" dirty="0" err="1" smtClean="0"/>
              <a:t>bşk.nın</a:t>
            </a:r>
            <a:r>
              <a:rPr lang="tr-TR" i="1" dirty="0" smtClean="0"/>
              <a:t> tarafsızlığını zayıflattığı yönündeki eleştiriler için bakınız sayfa 326</a:t>
            </a:r>
            <a:r>
              <a:rPr lang="tr-TR" dirty="0" smtClean="0"/>
              <a:t>.</a:t>
            </a:r>
          </a:p>
          <a:p>
            <a:pPr>
              <a:buBlip>
                <a:blip r:embed="rId2"/>
              </a:buBlip>
            </a:pPr>
            <a:endParaRPr lang="tr-TR" i="1" dirty="0"/>
          </a:p>
          <a:p>
            <a:pPr>
              <a:buBlip>
                <a:blip r:embed="rId2"/>
              </a:buBlip>
            </a:pPr>
            <a:endParaRPr lang="tr-TR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 Görev ve Yetkileri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C.</a:t>
            </a:r>
            <a:r>
              <a:rPr lang="tr-TR" b="1" dirty="0" err="1" smtClean="0"/>
              <a:t>bşk.nın</a:t>
            </a:r>
            <a:r>
              <a:rPr lang="tr-TR" b="1" dirty="0" smtClean="0"/>
              <a:t> Genel Yetkisi: Yürütme Yetkisi.</a:t>
            </a:r>
          </a:p>
          <a:p>
            <a:pPr>
              <a:buBlip>
                <a:blip r:embed="rId2"/>
              </a:buBlip>
            </a:pPr>
            <a:r>
              <a:rPr lang="tr-TR" i="1" dirty="0" smtClean="0"/>
              <a:t>(2017 değişikliği sonrası C.bşk yürütme organı kendisi olmuştur; başbakan, bakanlar(!) yoktur).</a:t>
            </a:r>
          </a:p>
          <a:p>
            <a:pPr>
              <a:buBlip>
                <a:blip r:embed="rId2"/>
              </a:buBlip>
            </a:pPr>
            <a:endParaRPr lang="tr-TR" i="1" dirty="0" smtClean="0"/>
          </a:p>
          <a:p>
            <a:pPr>
              <a:buNone/>
            </a:pPr>
            <a:r>
              <a:rPr lang="tr-TR" b="1" dirty="0" smtClean="0"/>
              <a:t>2. Temsil Görev Yetkisi</a:t>
            </a:r>
          </a:p>
          <a:p>
            <a:pPr>
              <a:buBlip>
                <a:blip r:embed="rId2"/>
              </a:buBlip>
            </a:pPr>
            <a:r>
              <a:rPr lang="tr-TR" i="1" dirty="0" smtClean="0"/>
              <a:t>C.bşk devletin başıdır.</a:t>
            </a:r>
          </a:p>
          <a:p>
            <a:pPr>
              <a:buBlip>
                <a:blip r:embed="rId2"/>
              </a:buBlip>
            </a:pPr>
            <a:r>
              <a:rPr lang="tr-TR" i="1" dirty="0" smtClean="0"/>
              <a:t>Devlet başkanı sıfatıyla T.</a:t>
            </a:r>
            <a:r>
              <a:rPr lang="tr-TR" i="1" dirty="0" err="1" smtClean="0"/>
              <a:t>C’ni</a:t>
            </a:r>
            <a:r>
              <a:rPr lang="tr-TR" i="1" dirty="0" smtClean="0"/>
              <a:t> ve Türk Milletinin birliğini temsil eder. </a:t>
            </a:r>
          </a:p>
          <a:p>
            <a:pPr>
              <a:buBlip>
                <a:blip r:embed="rId2"/>
              </a:buBlip>
            </a:pPr>
            <a:endParaRPr lang="tr-TR" i="1" dirty="0" smtClean="0"/>
          </a:p>
          <a:p>
            <a:pPr>
              <a:buNone/>
            </a:pPr>
            <a:r>
              <a:rPr lang="tr-TR" b="1" dirty="0" smtClean="0"/>
              <a:t>3. Anayasanın uygulanmasını, devlet organlarının düzenli ve uyumlu çalışmasını temin etme görev ve yetkisi </a:t>
            </a:r>
            <a:endParaRPr lang="tr-TR" b="1" dirty="0"/>
          </a:p>
          <a:p>
            <a:pPr>
              <a:buBlip>
                <a:blip r:embed="rId2"/>
              </a:buBlip>
            </a:pPr>
            <a:endParaRPr lang="tr-TR" i="1" dirty="0"/>
          </a:p>
          <a:p>
            <a:pPr>
              <a:buBlip>
                <a:blip r:embed="rId2"/>
              </a:buBlip>
            </a:pPr>
            <a:endParaRPr lang="tr-TR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 Görev ve Yetkileri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tr-TR" b="1" u="sng" dirty="0" smtClean="0"/>
              <a:t>5.Cumhurbaşkanın diğer görev ve yetkileri</a:t>
            </a:r>
          </a:p>
          <a:p>
            <a:pPr marL="914400" lvl="1" indent="-514350"/>
            <a:r>
              <a:rPr lang="tr-TR" b="1" dirty="0" smtClean="0"/>
              <a:t>TBMM Seçimlerinin ve kendi seçimlerinin yenilenmesine karar vermek.</a:t>
            </a:r>
          </a:p>
          <a:p>
            <a:pPr marL="914400" lvl="1" indent="-514350"/>
            <a:r>
              <a:rPr lang="tr-TR" b="1" dirty="0" smtClean="0"/>
              <a:t>Anayasa mahkemesinin 12 üyesini seçmek.</a:t>
            </a:r>
          </a:p>
          <a:p>
            <a:pPr marL="914400" lvl="1" indent="-514350"/>
            <a:r>
              <a:rPr lang="tr-TR" b="1" dirty="0" smtClean="0"/>
              <a:t>Danıştay üyelerinin dörtte birini seçmek</a:t>
            </a:r>
          </a:p>
          <a:p>
            <a:pPr marL="914400" lvl="1" indent="-514350"/>
            <a:r>
              <a:rPr lang="tr-TR" b="1" dirty="0" smtClean="0"/>
              <a:t>Yargıtay Cumhuriyet Başsavcısı ve Yargıtay Cumhuriyet </a:t>
            </a:r>
            <a:r>
              <a:rPr lang="tr-TR" b="1" dirty="0" err="1" smtClean="0"/>
              <a:t>Başsavcıvekilini</a:t>
            </a:r>
            <a:r>
              <a:rPr lang="tr-TR" b="1" dirty="0" smtClean="0"/>
              <a:t> seçmek</a:t>
            </a:r>
          </a:p>
          <a:p>
            <a:pPr marL="914400" lvl="1" indent="-514350"/>
            <a:r>
              <a:rPr lang="tr-TR" b="1" dirty="0" err="1" smtClean="0"/>
              <a:t>HSK’nun</a:t>
            </a:r>
            <a:r>
              <a:rPr lang="tr-TR" b="1" dirty="0" smtClean="0"/>
              <a:t> 4 üyesini seçmek</a:t>
            </a:r>
          </a:p>
          <a:p>
            <a:pPr marL="914400" lvl="1" indent="-514350"/>
            <a:r>
              <a:rPr lang="tr-TR" dirty="0" smtClean="0"/>
              <a:t>Devlet Denetleme Kurulunun üyelerini ve başkanın atamak</a:t>
            </a:r>
          </a:p>
          <a:p>
            <a:pPr marL="914400" lvl="1" indent="-514350"/>
            <a:r>
              <a:rPr lang="tr-TR" dirty="0" smtClean="0"/>
              <a:t>Devlet Denetleme Kuruluna her türlü idari soruşturma, inceleme, araştırma ve denetleme yaptırmak</a:t>
            </a:r>
          </a:p>
          <a:p>
            <a:pPr lvl="1"/>
            <a:endParaRPr lang="tr-TR" i="1" dirty="0" smtClean="0"/>
          </a:p>
          <a:p>
            <a:pPr>
              <a:buBlip>
                <a:blip r:embed="rId2"/>
              </a:buBlip>
            </a:pPr>
            <a:endParaRPr lang="tr-TR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 Görev ve Yetkileri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b="1" u="sng" dirty="0" smtClean="0"/>
              <a:t>5.Cumhurbaşkanın diğer görev ve yetkileri</a:t>
            </a:r>
          </a:p>
          <a:p>
            <a:pPr marL="914400" lvl="1" indent="-514350"/>
            <a:r>
              <a:rPr lang="tr-TR" b="1" dirty="0" smtClean="0"/>
              <a:t>YÖK üyelerini seçmek ve atamak</a:t>
            </a:r>
          </a:p>
          <a:p>
            <a:pPr marL="914400" lvl="1" indent="-514350"/>
            <a:r>
              <a:rPr lang="tr-TR" b="1" dirty="0" smtClean="0"/>
              <a:t>Rektör seçmek ve atamak</a:t>
            </a:r>
          </a:p>
          <a:p>
            <a:pPr marL="914400" lvl="1" indent="-514350"/>
            <a:r>
              <a:rPr lang="tr-TR" b="1" dirty="0" smtClean="0"/>
              <a:t>Genelkurmay Başkanı atamak</a:t>
            </a:r>
          </a:p>
          <a:p>
            <a:pPr marL="914400" lvl="1" indent="-514350"/>
            <a:r>
              <a:rPr lang="tr-TR" b="1" dirty="0" smtClean="0"/>
              <a:t>Milli Güvenlik Kurulunu toplantıya çağırmak ve bu kurula başkanlık etmek</a:t>
            </a:r>
          </a:p>
          <a:p>
            <a:pPr marL="914400" lvl="1" indent="-514350"/>
            <a:r>
              <a:rPr lang="tr-TR" b="1" dirty="0" smtClean="0"/>
              <a:t>Olağanüstü hal ilan etmek</a:t>
            </a:r>
          </a:p>
          <a:p>
            <a:pPr marL="914400" lvl="1" indent="-514350"/>
            <a:r>
              <a:rPr lang="tr-TR" b="1" dirty="0" smtClean="0"/>
              <a:t>Olağanüstü hallerde olağanüstü halin gerekli kıldığı konularda kanun hükmünde C.bşk.lığı kararnamesi çıkarmak</a:t>
            </a:r>
          </a:p>
          <a:p>
            <a:pPr lvl="1"/>
            <a:endParaRPr lang="tr-TR" i="1" dirty="0" smtClean="0"/>
          </a:p>
          <a:p>
            <a:pPr>
              <a:buBlip>
                <a:blip r:embed="rId2"/>
              </a:buBlip>
            </a:pPr>
            <a:endParaRPr lang="tr-TR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Cumhurbaşkanının seçimi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C.bşk seçimi:</a:t>
            </a:r>
          </a:p>
          <a:p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TBMM’nin ve C.</a:t>
            </a:r>
            <a:r>
              <a:rPr lang="tr-TR" b="1" dirty="0" err="1" smtClean="0"/>
              <a:t>bşk.nın</a:t>
            </a:r>
            <a:r>
              <a:rPr lang="tr-TR" b="1" dirty="0" smtClean="0"/>
              <a:t> Normal Seçim Dönemi Sona ermesi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Seçimlerin Yenilenmesine TBMM tarafından karar verilmesiyle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Seçimlerin Yenilenmesine C.bşk tarafından karar verilmesiyle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C.bşk makamının herhangi bir nedenle boşalması</a:t>
            </a:r>
          </a:p>
          <a:p>
            <a:endParaRPr lang="tr-TR" dirty="0"/>
          </a:p>
          <a:p>
            <a:r>
              <a:rPr lang="tr-TR" dirty="0" smtClean="0"/>
              <a:t>Hallerinde Cumhurbaşkanlığı seçimleri yenilenir.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Cumhurbaşkanının seçimi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tr-TR" b="1" dirty="0" smtClean="0"/>
              <a:t>C.</a:t>
            </a:r>
            <a:r>
              <a:rPr lang="tr-TR" b="1" dirty="0" err="1" smtClean="0"/>
              <a:t>bşk.nın</a:t>
            </a:r>
            <a:r>
              <a:rPr lang="tr-TR" b="1" dirty="0" smtClean="0"/>
              <a:t> görev süresi 5 yıldır.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TBMM seçimlerinin başlangıcı aynı zamanda C.bşk seçimlerinin başlangıcı anlamına gelir.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C.bşk.lığı ve TBMM seçimleri, normal seçim döneminin (5 yıl) sona ermesiyle yenilenirse,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C.Bşk ve TBMM görev sürelerinin dolmasından önceki son Pazar günü oy verme günüdür.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Oy verme gününden geriye doğru hesaplanacak 60 günlük sürenin ilk günü seçimin başlangıç tarihidir.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Örneğin son seçim 24 Haziran 2018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Sonraki seçim 19 Haziran 2023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Sonraki seçimin başlangıç tarihi 18 Nisan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Cumhurbaşkanının seçimi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tr-TR" b="1" dirty="0" smtClean="0"/>
              <a:t>TBMM, normal 5 yıllık süre dolmadan önce, </a:t>
            </a:r>
            <a:r>
              <a:rPr lang="tr-TR" b="1" u="sng" dirty="0" err="1" smtClean="0"/>
              <a:t>ÜTS’nın</a:t>
            </a:r>
            <a:r>
              <a:rPr lang="tr-TR" b="1" u="sng" dirty="0" smtClean="0"/>
              <a:t> beşte üçü çoğunluğuyla </a:t>
            </a:r>
            <a:r>
              <a:rPr lang="tr-TR" b="1" dirty="0" smtClean="0"/>
              <a:t>seçimlerin yenilenmesine karar verebilir </a:t>
            </a:r>
            <a:r>
              <a:rPr lang="tr-TR" b="1" u="sng" dirty="0" smtClean="0"/>
              <a:t>(Erken Seçim). </a:t>
            </a:r>
          </a:p>
          <a:p>
            <a:pPr>
              <a:buBlip>
                <a:blip r:embed="rId2"/>
              </a:buBlip>
            </a:pPr>
            <a:endParaRPr lang="tr-TR" b="1" u="sng" dirty="0"/>
          </a:p>
          <a:p>
            <a:pPr>
              <a:buBlip>
                <a:blip r:embed="rId2"/>
              </a:buBlip>
            </a:pPr>
            <a:r>
              <a:rPr lang="tr-TR" dirty="0" smtClean="0"/>
              <a:t>Yine C.bşk, Cumhurbaşkanlığı ve TBMM seçimlerinin yenilenmesine karar verebilir. 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C.bşk bu yetkisini kullanmasının bir şartı yoktur.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Bu halde seçimlerin yenilenmesine karar verilmesi durumunda, bu karar 48 saat içinde </a:t>
            </a:r>
            <a:r>
              <a:rPr lang="tr-TR" dirty="0" err="1" smtClean="0"/>
              <a:t>RG’de</a:t>
            </a:r>
            <a:r>
              <a:rPr lang="tr-TR" dirty="0" smtClean="0"/>
              <a:t> yayımlanarak ilan olunur.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Bu kararın verildiği günden sonra gelen 60. günü takip eden ilk Pazar günü C.bşk ve TBMM genel seçimi birlikte yapılır.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Cumhurbaşkanının seçimi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C.</a:t>
            </a:r>
            <a:r>
              <a:rPr lang="tr-TR" dirty="0" err="1" smtClean="0"/>
              <a:t>bşk.nın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istifası, </a:t>
            </a:r>
          </a:p>
          <a:p>
            <a:pPr lvl="1"/>
            <a:r>
              <a:rPr lang="tr-TR" dirty="0" smtClean="0"/>
              <a:t>ölümü, </a:t>
            </a:r>
          </a:p>
          <a:p>
            <a:pPr lvl="1"/>
            <a:r>
              <a:rPr lang="tr-TR" dirty="0" smtClean="0"/>
              <a:t>görevini yapmasına engel olacak bir tarzda iyileşmesi mümkün olmayan bir hastalığa yakalanması, </a:t>
            </a:r>
          </a:p>
          <a:p>
            <a:pPr lvl="1"/>
            <a:r>
              <a:rPr lang="tr-TR" dirty="0" smtClean="0"/>
              <a:t>seçilmeye engel olan bir suçtan dolayı Yüce Divanda mahkum edilmesi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gibi durumlarda C.</a:t>
            </a:r>
            <a:r>
              <a:rPr lang="tr-TR" dirty="0" err="1" smtClean="0"/>
              <a:t>bşk.nın</a:t>
            </a:r>
            <a:r>
              <a:rPr lang="tr-TR" dirty="0" smtClean="0"/>
              <a:t> görev süresi sona erer.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 Seçilme Yeterliliği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Kimler C.bşk Olabilir!!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Türk Vatandaşı olan,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40 yaşını doldurmuş,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Yükseköğretimini yapmış,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Milletvekili seçilme yeterliliğine sahip olan,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Daha önce bir defadan daha fazla C.başkanlığı yapmamış olan </a:t>
            </a:r>
          </a:p>
          <a:p>
            <a:pPr marL="514350" indent="-514350">
              <a:buNone/>
            </a:pPr>
            <a:endParaRPr lang="tr-TR" b="1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Kişiler Cumhurbaşkanı olabilir.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tr-TR" b="1" dirty="0" smtClean="0"/>
              <a:t>Cumhurbaşkanı Seçme Yetkisi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tr-TR" b="1" dirty="0" smtClean="0"/>
              <a:t>C.bşk seçme yetkisi HALKA aittir. 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C.bşk doğrudan Halk tarafından seçilir.</a:t>
            </a:r>
          </a:p>
          <a:p>
            <a:pPr>
              <a:buBlip>
                <a:blip r:embed="rId2"/>
              </a:buBlip>
            </a:pPr>
            <a:endParaRPr lang="tr-TR" b="1" dirty="0"/>
          </a:p>
          <a:p>
            <a:pPr>
              <a:buBlip>
                <a:blip r:embed="rId2"/>
              </a:buBlip>
            </a:pPr>
            <a:endParaRPr lang="tr-TR" b="1" dirty="0" smtClean="0"/>
          </a:p>
          <a:p>
            <a:pPr>
              <a:buBlip>
                <a:blip r:embed="rId2"/>
              </a:buBlip>
            </a:pPr>
            <a:r>
              <a:rPr lang="tr-TR" b="1" u="sng" dirty="0" smtClean="0"/>
              <a:t>Bir Kişi C.bşk.lığına;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Siyasi parti grupları (20 MİLLETVEKİLİ),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En son yapılan seçimlerde toplam geçerli oyların tek başına veya birlikte en az %5’ini almış olan siyasi partiler ile,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En az 100 bin seçmen imzası toplayarak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aday gösterilir.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Cumhurbaşkanının Görev Süresi, başlaması ve sona ermesi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CUMHURBAŞKANININ GÖREV SÜRESİNİ SONA ERDİREN HALLER: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5 Yıllık görev süresinin dolması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C.bşk.lığı ve TBMM Seçimlerinin Yenilenmesine C.bşk veya TBMM tarafından karar verilmesi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C.bşk makamında herhangi bir sebeple boşalma Hali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İstifa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Ölüm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C.bşk seçilmeye engel bir suçtan dolayı Yüce Divan Tarafından Mahkum edilmesi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Diğer Sebepler ( akıl hastalığı, hastalık, koma durumu vb.)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Cumhurbaşkanının Görev Süresi, başlaması ve sona ermesi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Her iki durumda da C.</a:t>
            </a:r>
            <a:r>
              <a:rPr lang="tr-TR" dirty="0" err="1" smtClean="0"/>
              <a:t>bşk.nına</a:t>
            </a:r>
            <a:r>
              <a:rPr lang="tr-TR" dirty="0" smtClean="0"/>
              <a:t> vekillik eden yardımcı C.</a:t>
            </a:r>
            <a:r>
              <a:rPr lang="tr-TR" dirty="0" err="1" smtClean="0"/>
              <a:t>bşk.na</a:t>
            </a:r>
            <a:r>
              <a:rPr lang="tr-TR" dirty="0" smtClean="0"/>
              <a:t> ait yetkileri kullanır.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i="1" dirty="0" smtClean="0"/>
              <a:t>Buraya kadar olan kısmın özet tablosunu sayfa 325’de bulabilirsiniz. </a:t>
            </a:r>
          </a:p>
          <a:p>
            <a:pPr>
              <a:buBlip>
                <a:blip r:embed="rId2"/>
              </a:buBlip>
            </a:pPr>
            <a:endParaRPr lang="tr-TR" i="1" dirty="0"/>
          </a:p>
          <a:p>
            <a:pPr>
              <a:buBlip>
                <a:blip r:embed="rId2"/>
              </a:buBlip>
            </a:pPr>
            <a:endParaRPr lang="tr-TR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688</Words>
  <Application>Microsoft Office PowerPoint</Application>
  <PresentationFormat>Ekran Gösterisi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T.C. ANKARA ÜNİVERSİTESİ   AYAŞ MESLEK YÜKSEK OKULU</vt:lpstr>
      <vt:lpstr>Cumhurbaşkanının seçimi</vt:lpstr>
      <vt:lpstr>Cumhurbaşkanının seçimi</vt:lpstr>
      <vt:lpstr>Cumhurbaşkanının seçimi</vt:lpstr>
      <vt:lpstr>Cumhurbaşkanının seçimi</vt:lpstr>
      <vt:lpstr>Cumhurbaşkanı Seçilme Yeterliliği</vt:lpstr>
      <vt:lpstr>Cumhurbaşkanı Seçme Yetkisi</vt:lpstr>
      <vt:lpstr>Cumhurbaşkanının Görev Süresi, başlaması ve sona ermesi</vt:lpstr>
      <vt:lpstr>Cumhurbaşkanının Görev Süresi, başlaması ve sona ermesi</vt:lpstr>
      <vt:lpstr>Cumhurbaşkanın Tarafsızlığı</vt:lpstr>
      <vt:lpstr>Cumhurbaşkanı Görev ve Yetkileri</vt:lpstr>
      <vt:lpstr>Cumhurbaşkanı Görev ve Yetkileri</vt:lpstr>
      <vt:lpstr>Cumhurbaşkanı Görev ve Yetkileri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12</cp:revision>
  <dcterms:created xsi:type="dcterms:W3CDTF">2019-05-20T19:25:18Z</dcterms:created>
  <dcterms:modified xsi:type="dcterms:W3CDTF">2020-01-13T18:29:57Z</dcterms:modified>
</cp:coreProperties>
</file>