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7" r:id="rId3"/>
    <p:sldId id="264" r:id="rId4"/>
    <p:sldId id="266" r:id="rId5"/>
    <p:sldId id="275" r:id="rId6"/>
    <p:sldId id="278" r:id="rId7"/>
    <p:sldId id="286" r:id="rId8"/>
    <p:sldId id="288" r:id="rId9"/>
    <p:sldId id="289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B0487-DD3D-43A6-BE00-3C7972F9C705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704B8-EC7E-4BB8-88DD-C7636F013B1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ED95-0FC8-4A8E-903A-EAD2C526CC44}" type="datetime1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3DF3-60D1-4DED-A054-C029775C9D6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48010-F5B6-4A1B-A79F-72571762E670}" type="datetime1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3DF3-60D1-4DED-A054-C029775C9D6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DF688-0A8E-4C53-9398-A8C09ADDA297}" type="datetime1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3DF3-60D1-4DED-A054-C029775C9D6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2E79-158F-4A53-9D02-371A002F2F37}" type="datetime1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3DF3-60D1-4DED-A054-C029775C9D6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D005-164A-4C04-9BB0-1B22F4C4560A}" type="datetime1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3DF3-60D1-4DED-A054-C029775C9D6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6021-6A2F-42A8-9AF6-ACFEC800497F}" type="datetime1">
              <a:rPr lang="tr-TR" smtClean="0"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3DF3-60D1-4DED-A054-C029775C9D6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B82B4-3453-4A33-AE7A-FC3B326107A0}" type="datetime1">
              <a:rPr lang="tr-TR" smtClean="0"/>
              <a:t>15.01.2020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3DF3-60D1-4DED-A054-C029775C9D6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C98AD-9934-47CB-947C-58BFDDA9397C}" type="datetime1">
              <a:rPr lang="tr-TR" smtClean="0"/>
              <a:t>15.01.2020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3DF3-60D1-4DED-A054-C029775C9D6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18D2-EB7B-4F89-8BDC-89C8C171E6F2}" type="datetime1">
              <a:rPr lang="tr-TR" smtClean="0"/>
              <a:t>15.01.2020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3DF3-60D1-4DED-A054-C029775C9D6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25FA-E194-4E99-A49A-4BDF12322FDA}" type="datetime1">
              <a:rPr lang="tr-TR" smtClean="0"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3DF3-60D1-4DED-A054-C029775C9D6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2118-F27B-4933-ABC7-8059AF31C1C8}" type="datetime1">
              <a:rPr lang="tr-TR" smtClean="0"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3DF3-60D1-4DED-A054-C029775C9D6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F1686-F3A7-4187-B0CD-A61196599CCA}" type="datetime1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73DF3-60D1-4DED-A054-C029775C9D6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pPr algn="ctr"/>
            <a:r>
              <a:rPr lang="tr-TR" sz="2400" b="1" dirty="0" smtClean="0"/>
              <a:t>T.C.</a:t>
            </a:r>
            <a:r>
              <a:rPr lang="tr-TR" b="1" dirty="0" smtClean="0"/>
              <a:t> </a:t>
            </a:r>
            <a:r>
              <a:rPr lang="tr-TR" sz="2400" b="1" dirty="0" smtClean="0"/>
              <a:t>ANKARA ÜNİVERSİTESİ  </a:t>
            </a:r>
            <a:br>
              <a:rPr lang="tr-TR" sz="2400" b="1" dirty="0" smtClean="0"/>
            </a:br>
            <a:r>
              <a:rPr lang="tr-TR" sz="2400" b="1" dirty="0" smtClean="0"/>
              <a:t>AYAŞ MESLEK YÜKSEK OKULU</a:t>
            </a:r>
            <a:endParaRPr lang="tr-TR" sz="2400" b="1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78110366"/>
              </p:ext>
            </p:extLst>
          </p:nvPr>
        </p:nvGraphicFramePr>
        <p:xfrm>
          <a:off x="395536" y="2060848"/>
          <a:ext cx="8424937" cy="455780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043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2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DERSİN ADI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Sosyal Güvenliğin</a:t>
                      </a:r>
                      <a:r>
                        <a:rPr lang="tr-TR" b="1" baseline="0" dirty="0" smtClean="0"/>
                        <a:t> Güncel Sorunları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HAFTA NO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2375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KONU</a:t>
                      </a:r>
                      <a:r>
                        <a:rPr lang="tr-TR" b="1" baseline="0" dirty="0" smtClean="0"/>
                        <a:t> BAŞLIĞI</a:t>
                      </a:r>
                      <a:endParaRPr lang="tr-TR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Sosyal Güvenlikte</a:t>
                      </a:r>
                      <a:r>
                        <a:rPr lang="tr-T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Yeni Gelişmeler ve Sorunlar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r-T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Küreselleşme Öncesi Dönem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74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ÖĞRETİM ELEMANI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Öğr</a:t>
                      </a:r>
                      <a:r>
                        <a:rPr lang="tr-TR" dirty="0" smtClean="0"/>
                        <a:t>. Gör. Yusuf Can</a:t>
                      </a:r>
                      <a:r>
                        <a:rPr lang="tr-TR" baseline="0" dirty="0" smtClean="0"/>
                        <a:t> ÇALIŞIR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266">
                <a:tc>
                  <a:txBody>
                    <a:bodyPr/>
                    <a:lstStyle/>
                    <a:p>
                      <a:r>
                        <a:rPr lang="tr-TR" sz="1800" b="1" kern="1200" dirty="0" smtClean="0"/>
                        <a:t>E-mail:</a:t>
                      </a:r>
                    </a:p>
                    <a:p>
                      <a:endParaRPr lang="tr-TR" sz="1800" kern="1200" dirty="0" smtClean="0"/>
                    </a:p>
                    <a:p>
                      <a:r>
                        <a:rPr lang="tr-TR" sz="1800" b="1" kern="1200" dirty="0" smtClean="0"/>
                        <a:t>Tel: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u="sng" kern="1200" dirty="0" err="1" smtClean="0">
                          <a:solidFill>
                            <a:srgbClr val="0070C0"/>
                          </a:solidFill>
                          <a:hlinkClick r:id="rId2"/>
                        </a:rPr>
                        <a:t>ccalisir</a:t>
                      </a:r>
                      <a:r>
                        <a:rPr lang="tr-TR" sz="1800" b="1" u="sng" kern="1200" dirty="0" smtClean="0">
                          <a:solidFill>
                            <a:srgbClr val="0070C0"/>
                          </a:solidFill>
                          <a:hlinkClick r:id="rId2"/>
                        </a:rPr>
                        <a:t>@</a:t>
                      </a:r>
                      <a:r>
                        <a:rPr lang="tr-TR" sz="1800" b="1" u="sng" kern="1200" dirty="0" err="1" smtClean="0">
                          <a:solidFill>
                            <a:srgbClr val="0070C0"/>
                          </a:solidFill>
                          <a:hlinkClick r:id="rId2"/>
                        </a:rPr>
                        <a:t>ankara</a:t>
                      </a:r>
                      <a:r>
                        <a:rPr lang="tr-TR" sz="1800" b="1" u="sng" kern="1200" dirty="0" smtClean="0">
                          <a:solidFill>
                            <a:srgbClr val="0070C0"/>
                          </a:solidFill>
                          <a:hlinkClick r:id="rId2"/>
                        </a:rPr>
                        <a:t>.edu.tr</a:t>
                      </a:r>
                      <a:r>
                        <a:rPr lang="tr-TR" sz="1800" b="1" u="sng" kern="12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tr-TR" sz="1800" b="1" u="none" kern="1200" dirty="0" err="1" smtClean="0">
                          <a:solidFill>
                            <a:srgbClr val="0070C0"/>
                          </a:solidFill>
                          <a:hlinkClick r:id="rId3"/>
                        </a:rPr>
                        <a:t>yusufcan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  <a:hlinkClick r:id="rId3"/>
                        </a:rPr>
                        <a:t>_</a:t>
                      </a:r>
                      <a:r>
                        <a:rPr lang="tr-TR" sz="1800" b="1" u="none" kern="1200" dirty="0" err="1" smtClean="0">
                          <a:solidFill>
                            <a:srgbClr val="0070C0"/>
                          </a:solidFill>
                          <a:hlinkClick r:id="rId3"/>
                        </a:rPr>
                        <a:t>calisir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  <a:hlinkClick r:id="rId3"/>
                        </a:rPr>
                        <a:t>@</a:t>
                      </a:r>
                      <a:r>
                        <a:rPr lang="tr-TR" sz="1800" b="1" u="none" kern="1200" dirty="0" err="1" smtClean="0">
                          <a:solidFill>
                            <a:srgbClr val="0070C0"/>
                          </a:solidFill>
                          <a:hlinkClick r:id="rId3"/>
                        </a:rPr>
                        <a:t>hotmail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  <a:hlinkClick r:id="rId3"/>
                        </a:rPr>
                        <a:t>.com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tr-TR" sz="1800" kern="1200" dirty="0" smtClean="0"/>
                        <a:t>(0312) 700 05 00 / 144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1" y="404663"/>
            <a:ext cx="1584176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32656"/>
            <a:ext cx="1440160" cy="1296144"/>
          </a:xfrm>
          <a:prstGeom prst="rect">
            <a:avLst/>
          </a:prstGeom>
          <a:noFill/>
        </p:spPr>
      </p:pic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3DF3-60D1-4DED-A054-C029775C9D65}" type="slidenum">
              <a:rPr lang="tr-TR" smtClean="0"/>
              <a:t>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pPr algn="l"/>
            <a:r>
              <a:rPr lang="tr-TR" sz="3200" b="1" dirty="0" smtClean="0"/>
              <a:t>Sosyal Güvenliğin Artan Önemi Ve Artan Sorunları</a:t>
            </a:r>
            <a:endParaRPr lang="tr-TR" sz="32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184576"/>
          </a:xfrm>
        </p:spPr>
        <p:txBody>
          <a:bodyPr>
            <a:normAutofit fontScale="77500" lnSpcReduction="20000"/>
          </a:bodyPr>
          <a:lstStyle/>
          <a:p>
            <a:endParaRPr lang="tr-TR" dirty="0" smtClean="0"/>
          </a:p>
          <a:p>
            <a:r>
              <a:rPr lang="tr-TR" dirty="0" err="1" smtClean="0"/>
              <a:t>ILO’nun</a:t>
            </a:r>
            <a:r>
              <a:rPr lang="tr-TR" dirty="0" smtClean="0"/>
              <a:t> </a:t>
            </a:r>
            <a:r>
              <a:rPr lang="tr-TR" dirty="0"/>
              <a:t>ifadesiyle 1950-2010 arasındaki 60 yıllık sürede gerçekleşen hızlı iktisadi büyüme ile bütün dünyada toplam millî gelir 10 kattan fazla</a:t>
            </a:r>
            <a:r>
              <a:rPr lang="tr-TR" dirty="0" smtClean="0"/>
              <a:t>,</a:t>
            </a:r>
          </a:p>
          <a:p>
            <a:endParaRPr lang="tr-TR" dirty="0"/>
          </a:p>
          <a:p>
            <a:r>
              <a:rPr lang="tr-TR" dirty="0" smtClean="0"/>
              <a:t> </a:t>
            </a:r>
            <a:r>
              <a:rPr lang="tr-TR" dirty="0"/>
              <a:t>birey başına düşen millî gelir de % 260’dan fazla artmasına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ve </a:t>
            </a:r>
            <a:r>
              <a:rPr lang="tr-TR" dirty="0"/>
              <a:t>aynı dönemde kabul edilen İnsan </a:t>
            </a:r>
            <a:r>
              <a:rPr lang="tr-TR" dirty="0" smtClean="0"/>
              <a:t>Hakları </a:t>
            </a:r>
            <a:r>
              <a:rPr lang="tr-TR" dirty="0"/>
              <a:t>Evrensel Bildirgesi’nde </a:t>
            </a:r>
            <a:r>
              <a:rPr lang="tr-TR" i="1" dirty="0"/>
              <a:t>“</a:t>
            </a:r>
            <a:r>
              <a:rPr lang="tr-TR" i="1" dirty="0" smtClean="0"/>
              <a:t>sosyal güvenlik </a:t>
            </a:r>
            <a:r>
              <a:rPr lang="tr-TR" i="1" dirty="0"/>
              <a:t>hakkı, temel bir insan </a:t>
            </a:r>
            <a:r>
              <a:rPr lang="tr-TR" i="1" dirty="0" smtClean="0"/>
              <a:t>hakkı’</a:t>
            </a:r>
            <a:r>
              <a:rPr lang="tr-TR" dirty="0" smtClean="0"/>
              <a:t> </a:t>
            </a:r>
            <a:r>
              <a:rPr lang="tr-TR" dirty="0"/>
              <a:t>olarak </a:t>
            </a:r>
            <a:r>
              <a:rPr lang="tr-TR" dirty="0" smtClean="0"/>
              <a:t>tarif </a:t>
            </a:r>
            <a:r>
              <a:rPr lang="tr-TR" dirty="0"/>
              <a:t>edilmiş olmasına rağmen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hâlâ </a:t>
            </a:r>
            <a:r>
              <a:rPr lang="tr-TR" dirty="0"/>
              <a:t>dünya nüfusunun sınırlı bir kesimi yeterli sosyal güvenlik hakkına sahip </a:t>
            </a:r>
            <a:r>
              <a:rPr lang="tr-TR" dirty="0" smtClean="0"/>
              <a:t>değildir.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3DF3-60D1-4DED-A054-C029775C9D65}" type="slidenum">
              <a:rPr lang="tr-TR" smtClean="0"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pPr algn="l"/>
            <a:r>
              <a:rPr lang="tr-TR" sz="3200" b="1" dirty="0" smtClean="0"/>
              <a:t>Sosyal Güvenliğin Artan Önemi Ve Artan Sorunları</a:t>
            </a:r>
            <a:endParaRPr lang="tr-TR" sz="32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184576"/>
          </a:xfrm>
        </p:spPr>
        <p:txBody>
          <a:bodyPr>
            <a:normAutofit fontScale="77500" lnSpcReduction="20000"/>
          </a:bodyPr>
          <a:lstStyle/>
          <a:p>
            <a:endParaRPr lang="tr-TR" dirty="0" smtClean="0"/>
          </a:p>
          <a:p>
            <a:r>
              <a:rPr lang="tr-TR" dirty="0" smtClean="0"/>
              <a:t>Bu noktada biz, </a:t>
            </a:r>
            <a:r>
              <a:rPr lang="tr-TR" dirty="0"/>
              <a:t>günümüz sosyal güvenlik sistemlerinin karşılaştığı sorunlar</a:t>
            </a:r>
            <a:r>
              <a:rPr lang="tr-TR" dirty="0" smtClean="0"/>
              <a:t>,</a:t>
            </a:r>
          </a:p>
          <a:p>
            <a:r>
              <a:rPr lang="tr-TR" dirty="0" smtClean="0"/>
              <a:t>bu sorunlardan </a:t>
            </a:r>
            <a:r>
              <a:rPr lang="tr-TR" dirty="0"/>
              <a:t>çıkış için çözüm arayışları ve uygulanan politikalar üzerinde </a:t>
            </a:r>
            <a:r>
              <a:rPr lang="tr-TR" dirty="0" smtClean="0"/>
              <a:t>duracağız.</a:t>
            </a:r>
          </a:p>
          <a:p>
            <a:endParaRPr lang="tr-TR" dirty="0"/>
          </a:p>
          <a:p>
            <a:r>
              <a:rPr lang="tr-TR" dirty="0" smtClean="0"/>
              <a:t>Sosyal </a:t>
            </a:r>
            <a:r>
              <a:rPr lang="tr-TR" dirty="0"/>
              <a:t>güvenlik sisteminin yaşadığı </a:t>
            </a:r>
            <a:r>
              <a:rPr lang="tr-TR" dirty="0" smtClean="0"/>
              <a:t>sorunları </a:t>
            </a:r>
            <a:r>
              <a:rPr lang="tr-TR" dirty="0"/>
              <a:t>ve geçirdiği </a:t>
            </a:r>
            <a:r>
              <a:rPr lang="tr-TR" dirty="0" smtClean="0"/>
              <a:t>değişimi, </a:t>
            </a:r>
            <a:r>
              <a:rPr lang="tr-TR" b="1" dirty="0"/>
              <a:t>küreselleşme</a:t>
            </a:r>
            <a:r>
              <a:rPr lang="tr-TR" dirty="0"/>
              <a:t> olgusunun </a:t>
            </a:r>
            <a:r>
              <a:rPr lang="tr-TR" dirty="0" smtClean="0"/>
              <a:t>belirleyiciliğini </a:t>
            </a:r>
            <a:r>
              <a:rPr lang="tr-TR" dirty="0"/>
              <a:t>dikkate </a:t>
            </a:r>
            <a:r>
              <a:rPr lang="tr-TR" dirty="0" smtClean="0"/>
              <a:t>alarak,</a:t>
            </a:r>
          </a:p>
          <a:p>
            <a:endParaRPr lang="tr-TR" dirty="0"/>
          </a:p>
          <a:p>
            <a:r>
              <a:rPr lang="tr-TR" dirty="0" smtClean="0"/>
              <a:t>1990’lar </a:t>
            </a:r>
            <a:r>
              <a:rPr lang="tr-TR" dirty="0"/>
              <a:t>öncesi dönem </a:t>
            </a:r>
            <a:r>
              <a:rPr lang="tr-TR" b="1" dirty="0"/>
              <a:t>sanayi toplumu sosyal güvenlik sistemi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smtClean="0"/>
              <a:t>sonrasını </a:t>
            </a:r>
            <a:r>
              <a:rPr lang="tr-TR" dirty="0"/>
              <a:t>ise küreselleşme sonrası dönem olarak ayrı ayrı ele </a:t>
            </a:r>
            <a:r>
              <a:rPr lang="tr-TR" dirty="0" smtClean="0"/>
              <a:t>alacağız.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3DF3-60D1-4DED-A054-C029775C9D65}" type="slidenum">
              <a:rPr lang="tr-TR" smtClean="0"/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38138"/>
          </a:xfrm>
        </p:spPr>
        <p:txBody>
          <a:bodyPr>
            <a:noAutofit/>
          </a:bodyPr>
          <a:lstStyle/>
          <a:p>
            <a:pPr algn="l"/>
            <a:r>
              <a:rPr lang="tr-TR" sz="2000" b="1" dirty="0" smtClean="0"/>
              <a:t>Küreselleşme Öncesi Dönem</a:t>
            </a:r>
            <a:br>
              <a:rPr lang="tr-TR" sz="2000" b="1" dirty="0" smtClean="0"/>
            </a:br>
            <a:r>
              <a:rPr lang="tr-TR" sz="2000" b="1" i="1" u="sng" dirty="0" smtClean="0">
                <a:solidFill>
                  <a:srgbClr val="C00000"/>
                </a:solidFill>
              </a:rPr>
              <a:t>Sanayi Toplumu Sosyal Güvenlik Sistemi: Gelişimi, Başarıları ve Başarısızlıkları</a:t>
            </a:r>
            <a:endParaRPr lang="tr-TR" sz="20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18457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tr-TR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tr-TR" b="1" i="1" dirty="0" smtClean="0">
                <a:solidFill>
                  <a:srgbClr val="002060"/>
                </a:solidFill>
              </a:rPr>
              <a:t>Kurumsal Yapısı ve Gelişimi</a:t>
            </a:r>
          </a:p>
          <a:p>
            <a:r>
              <a:rPr lang="tr-TR" dirty="0" smtClean="0"/>
              <a:t>Sosyal güvenlikte geleneksel tekniklerin kullanıldığı dönem, 1883 yılında Almanya’da </a:t>
            </a:r>
            <a:r>
              <a:rPr lang="tr-TR" dirty="0" err="1" smtClean="0"/>
              <a:t>Bismark</a:t>
            </a:r>
            <a:r>
              <a:rPr lang="tr-TR" dirty="0" smtClean="0"/>
              <a:t> tarafından ilk sosyal sigortanın (hastalık sigorta kolu) kurulması ile sona ermiş modern veya çağdaş sosyal güvenlik dönemi başlamıştır. </a:t>
            </a:r>
          </a:p>
          <a:p>
            <a:endParaRPr lang="tr-TR" dirty="0" smtClean="0"/>
          </a:p>
          <a:p>
            <a:r>
              <a:rPr lang="tr-TR" dirty="0" smtClean="0"/>
              <a:t>Çağdaş sosyal güvenlik sistemi iki temel teknik üzerine inşa edilmiştir. </a:t>
            </a:r>
          </a:p>
          <a:p>
            <a:r>
              <a:rPr lang="tr-TR" dirty="0" smtClean="0"/>
              <a:t>Bunlar sosyal sigorta tekniği ve sosyal yardım teknikleridir. </a:t>
            </a:r>
          </a:p>
          <a:p>
            <a:endParaRPr lang="tr-TR" dirty="0" smtClean="0"/>
          </a:p>
          <a:p>
            <a:r>
              <a:rPr lang="tr-TR" b="1" dirty="0" smtClean="0"/>
              <a:t>1950-1975</a:t>
            </a:r>
            <a:r>
              <a:rPr lang="tr-TR" dirty="0" smtClean="0"/>
              <a:t> yılları arasında geçen çeyrek yüzyıllık dönemde sağlanan gelişmelerle gelinen nokta </a:t>
            </a:r>
            <a:r>
              <a:rPr lang="tr-TR" b="1" dirty="0" smtClean="0"/>
              <a:t>sosyal güvenliğin altın çağı </a:t>
            </a:r>
            <a:r>
              <a:rPr lang="tr-TR" dirty="0" smtClean="0"/>
              <a:t>olarak adlandırılmıştır.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3DF3-60D1-4DED-A054-C029775C9D65}" type="slidenum">
              <a:rPr lang="tr-TR" smtClean="0"/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38138"/>
          </a:xfrm>
        </p:spPr>
        <p:txBody>
          <a:bodyPr>
            <a:noAutofit/>
          </a:bodyPr>
          <a:lstStyle/>
          <a:p>
            <a:pPr algn="l"/>
            <a:r>
              <a:rPr lang="tr-TR" sz="2000" b="1" dirty="0" smtClean="0"/>
              <a:t>Küreselleşme Öncesi Dönem</a:t>
            </a:r>
            <a:br>
              <a:rPr lang="tr-TR" sz="2000" b="1" dirty="0" smtClean="0"/>
            </a:br>
            <a:r>
              <a:rPr lang="tr-TR" sz="2000" b="1" i="1" u="sng" dirty="0" smtClean="0">
                <a:solidFill>
                  <a:srgbClr val="C00000"/>
                </a:solidFill>
              </a:rPr>
              <a:t>Sanayi Toplumu Sosyal Güvenlik Sistemi: Gelişimi, Başarıları ve Başarısızlıkları</a:t>
            </a:r>
            <a:endParaRPr lang="tr-TR" sz="20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1845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i="1" dirty="0" smtClean="0">
                <a:solidFill>
                  <a:srgbClr val="002060"/>
                </a:solidFill>
              </a:rPr>
              <a:t>Sanayi Toplumu Sosyal Güvenlik Sistemlerinde </a:t>
            </a:r>
            <a:r>
              <a:rPr lang="tr-TR" b="1" i="1" u="sng" dirty="0" smtClean="0">
                <a:solidFill>
                  <a:srgbClr val="002060"/>
                </a:solidFill>
              </a:rPr>
              <a:t>Kriz ve Yeniden Yapılanma İhtiyacı</a:t>
            </a:r>
          </a:p>
          <a:p>
            <a:pPr lvl="1">
              <a:buNone/>
            </a:pPr>
            <a:endParaRPr lang="tr-TR" dirty="0" smtClean="0"/>
          </a:p>
          <a:p>
            <a:r>
              <a:rPr lang="tr-TR" dirty="0" smtClean="0"/>
              <a:t>Krizin sebeplerinin bir kısmı sistemin işleyişinden, </a:t>
            </a:r>
          </a:p>
          <a:p>
            <a:endParaRPr lang="tr-TR" dirty="0"/>
          </a:p>
          <a:p>
            <a:r>
              <a:rPr lang="tr-TR" dirty="0" smtClean="0"/>
              <a:t>bir kısmı da kriz olmasaydı bile sistemin ekonomik, sosyal ve kültürel yapıdaki değişime cevap vermede yetersiz kalmasından kaynaklanmıştır.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3DF3-60D1-4DED-A054-C029775C9D65}" type="slidenum">
              <a:rPr lang="tr-TR" smtClean="0"/>
              <a:t>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38138"/>
          </a:xfrm>
        </p:spPr>
        <p:txBody>
          <a:bodyPr>
            <a:noAutofit/>
          </a:bodyPr>
          <a:lstStyle/>
          <a:p>
            <a:pPr algn="l"/>
            <a:r>
              <a:rPr lang="tr-TR" sz="2000" b="1" dirty="0" smtClean="0"/>
              <a:t>Küreselleşme Öncesi Dönem</a:t>
            </a:r>
            <a:br>
              <a:rPr lang="tr-TR" sz="2000" b="1" dirty="0" smtClean="0"/>
            </a:br>
            <a:r>
              <a:rPr lang="tr-TR" sz="2000" b="1" i="1" u="sng" dirty="0" smtClean="0">
                <a:solidFill>
                  <a:srgbClr val="C00000"/>
                </a:solidFill>
              </a:rPr>
              <a:t>Sanayi Toplumu Sosyal Güvenlik Sistemi: Gelişimi, Başarıları ve Başarısızlıkları</a:t>
            </a:r>
            <a:endParaRPr lang="tr-TR" sz="20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18457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i="1" dirty="0" smtClean="0">
                <a:solidFill>
                  <a:srgbClr val="002060"/>
                </a:solidFill>
              </a:rPr>
              <a:t>Sanayi Toplumu Sosyal Güvenlik Sistemlerinde </a:t>
            </a:r>
            <a:r>
              <a:rPr lang="tr-TR" b="1" i="1" u="sng" dirty="0" smtClean="0">
                <a:solidFill>
                  <a:srgbClr val="002060"/>
                </a:solidFill>
              </a:rPr>
              <a:t>Kriz ve Yeniden Yapılanma İhtiyacı</a:t>
            </a:r>
          </a:p>
          <a:p>
            <a:pPr lvl="1">
              <a:buNone/>
            </a:pPr>
            <a:endParaRPr lang="tr-TR" dirty="0" smtClean="0"/>
          </a:p>
          <a:p>
            <a:pPr lvl="1"/>
            <a:r>
              <a:rPr lang="tr-TR" dirty="0" smtClean="0"/>
              <a:t>Başta sağlık sigortası olmak üzere yaygın </a:t>
            </a:r>
            <a:r>
              <a:rPr lang="tr-TR" dirty="0" err="1" smtClean="0"/>
              <a:t>suistimaller</a:t>
            </a:r>
            <a:r>
              <a:rPr lang="tr-TR" dirty="0" smtClean="0"/>
              <a:t> ve kötüye kullanma,</a:t>
            </a:r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Politik amaçlarla sosyal sigortacılık ilkelerine aykırı müdahalelerle kurumların dengelerinin bozulması,</a:t>
            </a:r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Sosyal güvenliğin başarısız ekonomik ve sosyal politikaların olumsuz sonuçlarını gidermek için kullanılması (özelleştirme, işsizlik, erken emeklilik vb) olarak sayılabilir.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3DF3-60D1-4DED-A054-C029775C9D65}" type="slidenum">
              <a:rPr lang="tr-TR" smtClean="0"/>
              <a:t>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38138"/>
          </a:xfrm>
        </p:spPr>
        <p:txBody>
          <a:bodyPr>
            <a:noAutofit/>
          </a:bodyPr>
          <a:lstStyle/>
          <a:p>
            <a:pPr algn="l"/>
            <a:r>
              <a:rPr lang="tr-TR" sz="2000" b="1" dirty="0" smtClean="0"/>
              <a:t>Küreselleşme Öncesi Dönem</a:t>
            </a:r>
            <a:br>
              <a:rPr lang="tr-TR" sz="2000" b="1" dirty="0" smtClean="0"/>
            </a:br>
            <a:r>
              <a:rPr lang="tr-TR" sz="2000" b="1" i="1" u="sng" dirty="0" smtClean="0">
                <a:solidFill>
                  <a:srgbClr val="C00000"/>
                </a:solidFill>
              </a:rPr>
              <a:t>Sanayi Toplumu Sosyal Güvenlik Sistemi: Gelişimi, Başarıları ve Başarısızlıkları</a:t>
            </a:r>
            <a:endParaRPr lang="tr-TR" sz="20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18457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b="1" i="1" dirty="0" smtClean="0">
                <a:solidFill>
                  <a:srgbClr val="002060"/>
                </a:solidFill>
              </a:rPr>
              <a:t>Yeniden Yapılanma İhtiyacı Doğuran İktisadi, Sosyal ve Kültürel Gelişmeler</a:t>
            </a:r>
          </a:p>
          <a:p>
            <a:pPr>
              <a:buNone/>
            </a:pPr>
            <a:endParaRPr lang="tr-TR" b="1" i="1" dirty="0" smtClean="0">
              <a:solidFill>
                <a:srgbClr val="002060"/>
              </a:solidFill>
            </a:endParaRPr>
          </a:p>
          <a:p>
            <a:r>
              <a:rPr lang="tr-TR" sz="2900" dirty="0" smtClean="0"/>
              <a:t>Buna göre, hangi yöntem ve sistemle kurulmuş olursa olsun sosyal güvenlik sistemlerinin mutlaka yerine getirmeleri gereken </a:t>
            </a:r>
            <a:r>
              <a:rPr lang="tr-TR" sz="2900" u="sng" dirty="0" smtClean="0"/>
              <a:t>üç temel fonksiyon</a:t>
            </a:r>
            <a:r>
              <a:rPr lang="tr-TR" sz="2900" dirty="0" smtClean="0"/>
              <a:t> vardır. Bunlar </a:t>
            </a:r>
          </a:p>
          <a:p>
            <a:endParaRPr lang="tr-TR" sz="2900" dirty="0" smtClean="0"/>
          </a:p>
          <a:p>
            <a:pPr lvl="1"/>
            <a:r>
              <a:rPr lang="tr-TR" sz="2500" dirty="0" smtClean="0"/>
              <a:t>Gelirin yeniden dağılımını sağlamak,</a:t>
            </a:r>
          </a:p>
          <a:p>
            <a:pPr lvl="1"/>
            <a:endParaRPr lang="tr-TR" sz="2500" dirty="0" smtClean="0"/>
          </a:p>
          <a:p>
            <a:pPr lvl="1"/>
            <a:r>
              <a:rPr lang="tr-TR" sz="2500" dirty="0" smtClean="0"/>
              <a:t>Tehlikelerin zararlarına karşı sigorta sağlamak ve</a:t>
            </a:r>
          </a:p>
          <a:p>
            <a:pPr lvl="1"/>
            <a:endParaRPr lang="tr-TR" sz="2500" dirty="0" smtClean="0"/>
          </a:p>
          <a:p>
            <a:pPr lvl="1"/>
            <a:r>
              <a:rPr lang="tr-TR" sz="2500" dirty="0" smtClean="0"/>
              <a:t>Bireylerin daha fazla tasarruf yapmalarını sağlamak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3DF3-60D1-4DED-A054-C029775C9D65}" type="slidenum">
              <a:rPr lang="tr-TR" smtClean="0"/>
              <a:t>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38138"/>
          </a:xfrm>
        </p:spPr>
        <p:txBody>
          <a:bodyPr>
            <a:noAutofit/>
          </a:bodyPr>
          <a:lstStyle/>
          <a:p>
            <a:pPr algn="l"/>
            <a:r>
              <a:rPr lang="tr-TR" sz="2000" b="1" dirty="0" smtClean="0"/>
              <a:t>Küreselleşme Öncesi Dönem</a:t>
            </a:r>
            <a:br>
              <a:rPr lang="tr-TR" sz="2000" b="1" dirty="0" smtClean="0"/>
            </a:br>
            <a:r>
              <a:rPr lang="tr-TR" sz="2000" b="1" i="1" u="sng" dirty="0" smtClean="0">
                <a:solidFill>
                  <a:srgbClr val="C00000"/>
                </a:solidFill>
              </a:rPr>
              <a:t>Sanayi Toplumu Sosyal Güvenlik Sistemi: Gelişimi, Başarıları ve Başarısızlıkları</a:t>
            </a:r>
            <a:endParaRPr lang="tr-TR" sz="20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18457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b="1" i="1" dirty="0" smtClean="0">
                <a:solidFill>
                  <a:srgbClr val="002060"/>
                </a:solidFill>
              </a:rPr>
              <a:t>Yeniden Yapılanma İhtiyacı Doğuran İktisadi, Sosyal ve Kültürel Gelişmeler</a:t>
            </a:r>
          </a:p>
          <a:p>
            <a:pPr>
              <a:buNone/>
            </a:pPr>
            <a:endParaRPr lang="tr-TR" b="1" i="1" dirty="0" smtClean="0">
              <a:solidFill>
                <a:srgbClr val="002060"/>
              </a:solidFill>
            </a:endParaRPr>
          </a:p>
          <a:p>
            <a:r>
              <a:rPr lang="tr-TR" sz="2400" dirty="0" smtClean="0"/>
              <a:t>Dünya Bankası tarafından önerilen </a:t>
            </a:r>
            <a:r>
              <a:rPr lang="tr-TR" sz="2400" b="1" dirty="0" smtClean="0"/>
              <a:t>çok ayaklı sosyal güvenlik sisteminin  temel belirleyici faktörleri</a:t>
            </a:r>
            <a:r>
              <a:rPr lang="tr-TR" sz="2400" dirty="0" smtClean="0"/>
              <a:t>;</a:t>
            </a:r>
          </a:p>
          <a:p>
            <a:endParaRPr lang="tr-TR" sz="2400" dirty="0" smtClean="0"/>
          </a:p>
          <a:p>
            <a:pPr lvl="1"/>
            <a:r>
              <a:rPr lang="tr-TR" sz="2000" dirty="0" smtClean="0"/>
              <a:t>Programların kamu veya özel sektör tarafından kurulması,</a:t>
            </a:r>
          </a:p>
          <a:p>
            <a:pPr lvl="1"/>
            <a:endParaRPr lang="tr-TR" sz="2000" dirty="0" smtClean="0"/>
          </a:p>
          <a:p>
            <a:pPr lvl="1"/>
            <a:r>
              <a:rPr lang="tr-TR" sz="2000" dirty="0" smtClean="0"/>
              <a:t>Katılımın zorunlu veya gönüllülük esasına dayanması,</a:t>
            </a:r>
          </a:p>
          <a:p>
            <a:pPr lvl="1"/>
            <a:endParaRPr lang="tr-TR" sz="2000" dirty="0" smtClean="0"/>
          </a:p>
          <a:p>
            <a:pPr lvl="1"/>
            <a:r>
              <a:rPr lang="tr-TR" sz="2000" dirty="0" smtClean="0"/>
              <a:t>Finansmanının primler veya vergilerle karşılanması,</a:t>
            </a:r>
          </a:p>
          <a:p>
            <a:pPr lvl="1"/>
            <a:endParaRPr lang="tr-TR" sz="2000" dirty="0" smtClean="0"/>
          </a:p>
          <a:p>
            <a:pPr lvl="1"/>
            <a:r>
              <a:rPr lang="tr-TR" sz="2000" dirty="0" smtClean="0"/>
              <a:t>Finansman yöntemi olarak fon biriktirme veya dağıtım yöntemini benimsemesi şeklindedir.</a:t>
            </a:r>
          </a:p>
          <a:p>
            <a:pPr lvl="1"/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3DF3-60D1-4DED-A054-C029775C9D65}" type="slidenum">
              <a:rPr lang="tr-TR" smtClean="0"/>
              <a:t>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18457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tr-TR" b="1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tr-TR" b="1" i="1" dirty="0" smtClean="0">
                <a:solidFill>
                  <a:srgbClr val="002060"/>
                </a:solidFill>
              </a:rPr>
              <a:t>Yararlanılan Kaynak:</a:t>
            </a:r>
          </a:p>
          <a:p>
            <a:pPr algn="ctr">
              <a:buNone/>
            </a:pPr>
            <a:endParaRPr lang="tr-TR" b="1" i="1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tr-TR" b="1" i="1" dirty="0" smtClean="0">
                <a:solidFill>
                  <a:srgbClr val="002060"/>
                </a:solidFill>
              </a:rPr>
              <a:t>AÖF, </a:t>
            </a:r>
            <a:r>
              <a:rPr lang="tr-TR" b="1" i="1" smtClean="0">
                <a:solidFill>
                  <a:srgbClr val="002060"/>
                </a:solidFill>
              </a:rPr>
              <a:t>Sosyal Güvenlik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3DF3-60D1-4DED-A054-C029775C9D65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075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491</Words>
  <Application>Microsoft Office PowerPoint</Application>
  <PresentationFormat>Ekran Gösterisi (4:3)</PresentationFormat>
  <Paragraphs>91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Calibri</vt:lpstr>
      <vt:lpstr>Ofis Teması</vt:lpstr>
      <vt:lpstr>T.C. ANKARA ÜNİVERSİTESİ   AYAŞ MESLEK YÜKSEK OKULU</vt:lpstr>
      <vt:lpstr>Sosyal Güvenliğin Artan Önemi Ve Artan Sorunları</vt:lpstr>
      <vt:lpstr>Sosyal Güvenliğin Artan Önemi Ve Artan Sorunları</vt:lpstr>
      <vt:lpstr>Küreselleşme Öncesi Dönem Sanayi Toplumu Sosyal Güvenlik Sistemi: Gelişimi, Başarıları ve Başarısızlıkları</vt:lpstr>
      <vt:lpstr>Küreselleşme Öncesi Dönem Sanayi Toplumu Sosyal Güvenlik Sistemi: Gelişimi, Başarıları ve Başarısızlıkları</vt:lpstr>
      <vt:lpstr>Küreselleşme Öncesi Dönem Sanayi Toplumu Sosyal Güvenlik Sistemi: Gelişimi, Başarıları ve Başarısızlıkları</vt:lpstr>
      <vt:lpstr>Küreselleşme Öncesi Dönem Sanayi Toplumu Sosyal Güvenlik Sistemi: Gelişimi, Başarıları ve Başarısızlıkları</vt:lpstr>
      <vt:lpstr>Küreselleşme Öncesi Dönem Sanayi Toplumu Sosyal Güvenlik Sistemi: Gelişimi, Başarıları ve Başarısızlıkları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 AYAŞ MESLEK YÜKSEK OKULU</dc:title>
  <dc:creator>Se7en</dc:creator>
  <cp:lastModifiedBy>y</cp:lastModifiedBy>
  <cp:revision>14</cp:revision>
  <dcterms:created xsi:type="dcterms:W3CDTF">2019-03-03T17:36:59Z</dcterms:created>
  <dcterms:modified xsi:type="dcterms:W3CDTF">2020-01-15T09:21:57Z</dcterms:modified>
</cp:coreProperties>
</file>